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6256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5654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The Cloud Management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54356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Managing multiple cloud providers is complex and costly, leading to overspending and security risks for businesses.</a:t>
            </a:r>
          </a:p>
        </p:txBody>
      </p:sp>
      <p:pic>
        <p:nvPicPr>
          <p:cNvPr id="4" name="Picture 3" descr="7711ac80-7804-4183-8168-24fbb164fe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219200"/>
            <a:ext cx="6705600" cy="67056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6510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NimbusCore: Your Cloud Solution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Unified Platform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Centralized visibility and control across all cloud resources, simplifying management and enhancing efficiency. Streamline operations today.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Cost Optimization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4902200"/>
            <a:ext cx="3886200" cy="228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Advanced tools to track usage and eliminate unnecessary expenses, ensuring optimal cloud spending and budget adherence.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3276600"/>
            <a:ext cx="4470400" cy="4216400"/>
          </a:xfrm>
          <a:prstGeom prst="roundRect">
            <a:avLst>
              <a:gd name="adj" fmla="val 3614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3581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4292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Enhanced Security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4902200"/>
            <a:ext cx="3886200" cy="1905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Robust security measures to protect data and ensure compliance, mitigating risks and safeguarding your cloud environment effectively.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238500"/>
            <a:ext cx="67310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Seizing the Cloud Market Opportunity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7625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The global cloud management market is booming, presenting a significant opportunity for NimbusCore to capture market share.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534400" y="317500"/>
            <a:ext cx="6705600" cy="2692400"/>
          </a:xfrm>
          <a:prstGeom prst="roundRect">
            <a:avLst>
              <a:gd name="adj" fmla="val 5660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839200" y="774700"/>
            <a:ext cx="4445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461500" y="622300"/>
            <a:ext cx="54991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Market Size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61500" y="1181100"/>
            <a:ext cx="54991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Global cloud management market valued at 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$80B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, indicating strong demand for cloud management solutions in the industry.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534400" y="3416300"/>
            <a:ext cx="6705600" cy="2311400"/>
          </a:xfrm>
          <a:prstGeom prst="roundRect">
            <a:avLst>
              <a:gd name="adj" fmla="val 6593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839200" y="38735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37700" y="37211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Target Market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537700" y="4279900"/>
            <a:ext cx="54229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Focus on mid-sized companies in the US and Europe, a segment ripe for cloud optimization and cost-saving solutions.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534400" y="6134100"/>
            <a:ext cx="6705600" cy="2692400"/>
          </a:xfrm>
          <a:prstGeom prst="roundRect">
            <a:avLst>
              <a:gd name="adj" fmla="val 5660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39200" y="6591300"/>
            <a:ext cx="5207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7700" y="6438900"/>
            <a:ext cx="54229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Revenue Goal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37700" y="6997700"/>
            <a:ext cx="5422900" cy="1524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Aiming to achieve 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$10M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in revenue within the next three years, demonstrating high growth potential and market penetration strategy.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15113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NimbusCore: Product Features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4" name="Picture 3" descr="00fd7cd2-0304-492b-bb71-bc02c889643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2933700"/>
            <a:ext cx="4533900" cy="243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208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Unified Dashboard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6184900"/>
            <a:ext cx="3949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Single pane of glass for managing all cloud environments.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547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8" name="Picture 7" descr="73df4364-e753-49b2-92e6-20ebf874928b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0" y="2933700"/>
            <a:ext cx="4533900" cy="24384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595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Smart Alerts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59500" y="6184900"/>
            <a:ext cx="39497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Proactive notifications to prevent overspending.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06100" y="2933700"/>
            <a:ext cx="4533900" cy="4699000"/>
          </a:xfrm>
          <a:prstGeom prst="roundRect">
            <a:avLst>
              <a:gd name="adj" fmla="val 3361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pic>
        <p:nvPicPr>
          <p:cNvPr id="12" name="Picture 11" descr="fd4a062f-fd0e-46b4-bb99-b3903b31a5c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6100" y="2933700"/>
            <a:ext cx="4533900" cy="2438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010900" y="5676900"/>
            <a:ext cx="3949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Automated Compliance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10900" y="6184900"/>
            <a:ext cx="39497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Ensure adherence to industry regulations with ease.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775200" y="1485900"/>
            <a:ext cx="67437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Early Traction and Success</a:t>
            </a:r>
          </a:p>
        </p:txBody>
      </p:sp>
      <p:pic>
        <p:nvPicPr>
          <p:cNvPr id="3" name="Picture 2" descr="5f239ae3-9cef-4e80-b1f4-714a735dd0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3213100"/>
            <a:ext cx="6705600" cy="444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534400" y="4711700"/>
            <a:ext cx="67310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NimbusCore demonstrates impressive early traction with growing customer base, revenue, and significant cost savings for clients.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3187700"/>
            <a:ext cx="7035800" cy="1219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NimbusCore: Business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16000" y="4813300"/>
            <a:ext cx="70358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NimbusCore employs a B2B SaaS model with recurring monthly subscriptions, offering tiered pricing plans and low churn.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0" y="9525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8534400" y="1257300"/>
            <a:ext cx="5461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59900" y="1257300"/>
            <a:ext cx="56007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Starter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59900" y="1714500"/>
            <a:ext cx="56007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$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1500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/month for up to 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3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cloud accounts, providing essential cloud management features and cost optimization tools.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229600" y="34671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8534400" y="37719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36100" y="37719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Growth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436100" y="42291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$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3000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/month for up to </a:t>
            </a:r>
            <a:r>
              <a:rPr b="1" i="0" sz="2000">
                <a:solidFill>
                  <a:srgbClr val="595F6C"/>
                </a:solidFill>
                <a:latin typeface="Montserrat"/>
              </a:rPr>
              <a:t>10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accounts, including advanced security tools and enhanced support for growing businesses.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0" y="5981700"/>
            <a:ext cx="7010400" cy="2209800"/>
          </a:xfrm>
          <a:prstGeom prst="roundRect">
            <a:avLst>
              <a:gd name="adj" fmla="val 6896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534400" y="6286500"/>
            <a:ext cx="622300" cy="1397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436100" y="6286500"/>
            <a:ext cx="55245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Enterprise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6100" y="6743700"/>
            <a:ext cx="5524500" cy="1143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0" i="0" sz="2000">
                <a:solidFill>
                  <a:srgbClr val="595F6C"/>
                </a:solidFill>
                <a:latin typeface="Montserrat"/>
              </a:rPr>
              <a:t>Custom pricing for unlimited accounts and priority support, tailored to meet the specific needs of large organizations.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016000" y="2413000"/>
            <a:ext cx="14249400" cy="6096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ctr">
              <a:defRPr b="1" i="0" sz="4000">
                <a:solidFill>
                  <a:srgbClr val="181D27"/>
                </a:solidFill>
                <a:latin typeface="Montserrat"/>
              </a:defRPr>
            </a:pPr>
            <a:r>
              <a:rPr b="1" i="0" sz="4000">
                <a:solidFill>
                  <a:srgbClr val="181D27"/>
                </a:solidFill>
                <a:latin typeface="Montserrat"/>
              </a:rPr>
              <a:t>Join Our Growth: The Ask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016000" y="4038600"/>
            <a:ext cx="4470400" cy="2692400"/>
          </a:xfrm>
          <a:prstGeom prst="roundRect">
            <a:avLst>
              <a:gd name="adj" fmla="val 5660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20800" y="4343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20800" y="5054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Product Improvement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20800" y="5664200"/>
            <a:ext cx="38862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1" i="0" sz="2000">
                <a:solidFill>
                  <a:srgbClr val="595F6C"/>
                </a:solidFill>
                <a:latin typeface="Montserrat"/>
              </a:rPr>
              <a:t>50%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for enhancing features and AI capabilities.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892800" y="4038600"/>
            <a:ext cx="4470400" cy="2692400"/>
          </a:xfrm>
          <a:prstGeom prst="roundRect">
            <a:avLst>
              <a:gd name="adj" fmla="val 5660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197600" y="4343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97600" y="5054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Sales &amp; Marketing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97600" y="5664200"/>
            <a:ext cx="38862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1" i="0" sz="2000">
                <a:solidFill>
                  <a:srgbClr val="595F6C"/>
                </a:solidFill>
                <a:latin typeface="Montserrat"/>
              </a:rPr>
              <a:t>30%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for expansion in the US and Europe.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0769600" y="4038600"/>
            <a:ext cx="4470400" cy="2692400"/>
          </a:xfrm>
          <a:prstGeom prst="roundRect">
            <a:avLst>
              <a:gd name="adj" fmla="val 5660"/>
            </a:avLst>
          </a:prstGeom>
          <a:solidFill>
            <a:srgbClr val="F3E8E8"/>
          </a:solidFill>
          <a:ln>
            <a:noFill/>
          </a:ln>
          <a:effectLst>
            <a:outerShdw blurRad="127000" dir="90000" dist="25400" rotWithShape="0">
              <a:srgbClr val="2b2b2b">
                <a:alpha val="20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0" rIns="0" tIns="0" bIns="0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1074400" y="4343400"/>
            <a:ext cx="3886200" cy="508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3200">
                <a:solidFill>
                  <a:srgbClr val="F0695F"/>
                </a:solidFill>
                <a:latin typeface="Montserrat"/>
              </a:defRPr>
            </a:pPr>
            <a:r>
              <a:rPr b="1" i="0" sz="3200">
                <a:solidFill>
                  <a:srgbClr val="F0695F"/>
                </a:solidFill>
                <a:latin typeface="Montserrat"/>
              </a:rPr>
              <a:t>03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074400" y="5054600"/>
            <a:ext cx="3886200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1" i="0" sz="2400">
                <a:solidFill>
                  <a:srgbClr val="252B37"/>
                </a:solidFill>
                <a:latin typeface="Montserrat"/>
              </a:defRPr>
            </a:pPr>
            <a:r>
              <a:rPr b="1" i="0" sz="2400">
                <a:solidFill>
                  <a:srgbClr val="252B37"/>
                </a:solidFill>
                <a:latin typeface="Montserrat"/>
              </a:rPr>
              <a:t>Security Certifications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074400" y="5664200"/>
            <a:ext cx="3886200" cy="762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2000">
                <a:solidFill>
                  <a:srgbClr val="595F6C"/>
                </a:solidFill>
                <a:latin typeface="Montserrat"/>
              </a:defRPr>
            </a:pPr>
            <a:r>
              <a:rPr b="1" i="0" sz="2000">
                <a:solidFill>
                  <a:srgbClr val="595F6C"/>
                </a:solidFill>
                <a:latin typeface="Montserrat"/>
              </a:rPr>
              <a:t>20%</a:t>
            </a:r>
            <a:r>
              <a:rPr b="0" i="0" sz="2000">
                <a:solidFill>
                  <a:srgbClr val="595F6C"/>
                </a:solidFill>
                <a:latin typeface="Montserrat"/>
              </a:rPr>
              <a:t> for completing enterprise certifications.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28000" y="8890000"/>
            <a:ext cx="25400" cy="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b="0" i="0" sz="1200">
                <a:solidFill>
                  <a:srgbClr val="181D27"/>
                </a:solidFill>
                <a:latin typeface="Montserrat"/>
              </a:defRPr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