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6256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E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2565400"/>
            <a:ext cx="6731000" cy="1219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261827"/>
                </a:solidFill>
                <a:latin typeface="Inria"/>
              </a:defRPr>
            </a:pPr>
            <a:r>
              <a:rPr b="1" i="0" sz="4000">
                <a:solidFill>
                  <a:srgbClr val="261827"/>
                </a:solidFill>
                <a:latin typeface="Inria"/>
              </a:rPr>
              <a:t>Introduction to Oranges: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5435600"/>
            <a:ext cx="67310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6A596C"/>
                </a:solidFill>
                <a:latin typeface="Inria"/>
              </a:defRPr>
            </a:pPr>
            <a:r>
              <a:rPr b="0" i="0" sz="2000">
                <a:solidFill>
                  <a:srgbClr val="6A596C"/>
                </a:solidFill>
                <a:latin typeface="Inria"/>
              </a:rPr>
              <a:t>Oranges are a vital citrus fruit, rich in vitamins and antioxidants, and are cultivated globally for their diverse uses and health benefits.</a:t>
            </a:r>
          </a:p>
        </p:txBody>
      </p:sp>
      <p:pic>
        <p:nvPicPr>
          <p:cNvPr id="4" name="Picture 3" descr="f2682b6f-593b-47d2-9a44-019222ee31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1219200"/>
            <a:ext cx="6705600" cy="670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261827"/>
                </a:solidFill>
                <a:latin typeface="Inria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E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3378200"/>
            <a:ext cx="7035800" cy="1219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261827"/>
                </a:solidFill>
                <a:latin typeface="Inria"/>
              </a:defRPr>
            </a:pPr>
            <a:r>
              <a:rPr b="1" i="0" sz="4000">
                <a:solidFill>
                  <a:srgbClr val="261827"/>
                </a:solidFill>
                <a:latin typeface="Inria"/>
              </a:rPr>
              <a:t>Nutritional Composition of Oranges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5003800"/>
            <a:ext cx="70358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6A596C"/>
                </a:solidFill>
                <a:latin typeface="Inria"/>
              </a:defRPr>
            </a:pPr>
            <a:r>
              <a:rPr b="0" i="0" sz="2000">
                <a:solidFill>
                  <a:srgbClr val="6A596C"/>
                </a:solidFill>
                <a:latin typeface="Inria"/>
              </a:rPr>
              <a:t>Oranges are packed with essential nutrients, making them a healthy addition to any diet.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229600" y="952500"/>
            <a:ext cx="7010400" cy="2209800"/>
          </a:xfrm>
          <a:prstGeom prst="roundRect">
            <a:avLst>
              <a:gd name="adj" fmla="val 6896"/>
            </a:avLst>
          </a:prstGeom>
          <a:solidFill>
            <a:srgbClr val="F0D4F7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534400" y="1257300"/>
            <a:ext cx="520700" cy="1397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D02CE5"/>
                </a:solidFill>
                <a:latin typeface="Inria"/>
              </a:defRPr>
            </a:pPr>
            <a:r>
              <a:rPr b="1" i="0" sz="3200">
                <a:solidFill>
                  <a:srgbClr val="D02CE5"/>
                </a:solidFill>
                <a:latin typeface="Inria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34500" y="1257300"/>
            <a:ext cx="56261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Inria"/>
              </a:defRPr>
            </a:pPr>
            <a:r>
              <a:rPr b="1" i="0" sz="2400">
                <a:solidFill>
                  <a:srgbClr val="252B37"/>
                </a:solidFill>
                <a:latin typeface="Inria"/>
              </a:rPr>
              <a:t>Vitamin 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34500" y="1714500"/>
            <a:ext cx="56261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6A596C"/>
                </a:solidFill>
                <a:latin typeface="Inria"/>
              </a:defRPr>
            </a:pPr>
            <a:r>
              <a:rPr b="0" i="0" sz="2000">
                <a:solidFill>
                  <a:srgbClr val="6A596C"/>
                </a:solidFill>
                <a:latin typeface="Inria"/>
              </a:rPr>
              <a:t>A potent antioxidant that supports immune function and skin health, helping the body fight off infections and repair tissue damage.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229600" y="3467100"/>
            <a:ext cx="7010400" cy="2209800"/>
          </a:xfrm>
          <a:prstGeom prst="roundRect">
            <a:avLst>
              <a:gd name="adj" fmla="val 6896"/>
            </a:avLst>
          </a:prstGeom>
          <a:solidFill>
            <a:srgbClr val="F0D4F7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8534400" y="3771900"/>
            <a:ext cx="596900" cy="1397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D02CE5"/>
                </a:solidFill>
                <a:latin typeface="Inria"/>
              </a:defRPr>
            </a:pPr>
            <a:r>
              <a:rPr b="1" i="0" sz="3200">
                <a:solidFill>
                  <a:srgbClr val="D02CE5"/>
                </a:solidFill>
                <a:latin typeface="Inria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10700" y="3771900"/>
            <a:ext cx="55499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Inria"/>
              </a:defRPr>
            </a:pPr>
            <a:r>
              <a:rPr b="1" i="0" sz="2400">
                <a:solidFill>
                  <a:srgbClr val="252B37"/>
                </a:solidFill>
                <a:latin typeface="Inria"/>
              </a:rPr>
              <a:t>Fiber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10700" y="4229100"/>
            <a:ext cx="55499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6A596C"/>
                </a:solidFill>
                <a:latin typeface="Inria"/>
              </a:defRPr>
            </a:pPr>
            <a:r>
              <a:rPr b="0" i="0" sz="2000">
                <a:solidFill>
                  <a:srgbClr val="6A596C"/>
                </a:solidFill>
                <a:latin typeface="Inria"/>
              </a:rPr>
              <a:t>Aids digestion and promotes a feeling of fullness, assisting in weight management and regulating blood sugar levels effectively.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229600" y="5981700"/>
            <a:ext cx="7010400" cy="2209800"/>
          </a:xfrm>
          <a:prstGeom prst="roundRect">
            <a:avLst>
              <a:gd name="adj" fmla="val 6896"/>
            </a:avLst>
          </a:prstGeom>
          <a:solidFill>
            <a:srgbClr val="F0D4F7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8534400" y="6286500"/>
            <a:ext cx="596900" cy="1397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D02CE5"/>
                </a:solidFill>
                <a:latin typeface="Inria"/>
              </a:defRPr>
            </a:pPr>
            <a:r>
              <a:rPr b="1" i="0" sz="3200">
                <a:solidFill>
                  <a:srgbClr val="D02CE5"/>
                </a:solidFill>
                <a:latin typeface="Inria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10700" y="6286500"/>
            <a:ext cx="55499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Inria"/>
              </a:defRPr>
            </a:pPr>
            <a:r>
              <a:rPr b="1" i="0" sz="2400">
                <a:solidFill>
                  <a:srgbClr val="252B37"/>
                </a:solidFill>
                <a:latin typeface="Inria"/>
              </a:rPr>
              <a:t>Potassium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10700" y="6743700"/>
            <a:ext cx="55499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6A596C"/>
                </a:solidFill>
                <a:latin typeface="Inria"/>
              </a:defRPr>
            </a:pPr>
            <a:r>
              <a:rPr b="0" i="0" sz="2000">
                <a:solidFill>
                  <a:srgbClr val="6A596C"/>
                </a:solidFill>
                <a:latin typeface="Inria"/>
              </a:rPr>
              <a:t>Supports heart health and helps maintain optimal blood pressure, crucial for cardiovascular function and overall well-being.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261827"/>
                </a:solidFill>
                <a:latin typeface="Inria"/>
              </a:defRPr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E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3429000"/>
            <a:ext cx="6731000" cy="1219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261827"/>
                </a:solidFill>
                <a:latin typeface="Inria"/>
              </a:defRPr>
            </a:pPr>
            <a:r>
              <a:rPr b="1" i="0" sz="4000">
                <a:solidFill>
                  <a:srgbClr val="261827"/>
                </a:solidFill>
                <a:latin typeface="Inria"/>
              </a:rPr>
              <a:t>Health Benefits of Eating Oranges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4953000"/>
            <a:ext cx="67310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6A596C"/>
                </a:solidFill>
                <a:latin typeface="Inria"/>
              </a:defRPr>
            </a:pPr>
            <a:r>
              <a:rPr b="0" i="0" sz="2000">
                <a:solidFill>
                  <a:srgbClr val="6A596C"/>
                </a:solidFill>
                <a:latin typeface="Inria"/>
              </a:rPr>
              <a:t>Regular consumption of oranges is linked to numerous health advantages.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534400" y="1346200"/>
            <a:ext cx="6705600" cy="3022600"/>
          </a:xfrm>
          <a:prstGeom prst="roundRect">
            <a:avLst>
              <a:gd name="adj" fmla="val 5042"/>
            </a:avLst>
          </a:prstGeom>
          <a:solidFill>
            <a:srgbClr val="F0D4F7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839200" y="1651000"/>
            <a:ext cx="61214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D02CE5"/>
                </a:solidFill>
                <a:latin typeface="Inria"/>
              </a:defRPr>
            </a:pPr>
            <a:r>
              <a:rPr b="1" i="0" sz="3200">
                <a:solidFill>
                  <a:srgbClr val="D02CE5"/>
                </a:solidFill>
                <a:latin typeface="Inria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39200" y="2362200"/>
            <a:ext cx="61214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Inria"/>
              </a:defRPr>
            </a:pPr>
            <a:r>
              <a:rPr b="1" i="0" sz="2400">
                <a:solidFill>
                  <a:srgbClr val="252B37"/>
                </a:solidFill>
                <a:latin typeface="Inria"/>
              </a:rPr>
              <a:t>Immune Boost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9200" y="2921000"/>
            <a:ext cx="61214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6A596C"/>
                </a:solidFill>
                <a:latin typeface="Inria"/>
              </a:defRPr>
            </a:pPr>
            <a:r>
              <a:rPr b="0" i="0" sz="2000">
                <a:solidFill>
                  <a:srgbClr val="6A596C"/>
                </a:solidFill>
                <a:latin typeface="Inria"/>
              </a:rPr>
              <a:t>High vitamin C content enhances the immune system, protecting against common illnesses, and reducing the severity of cold.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534400" y="4775200"/>
            <a:ext cx="6705600" cy="3022600"/>
          </a:xfrm>
          <a:prstGeom prst="roundRect">
            <a:avLst>
              <a:gd name="adj" fmla="val 5042"/>
            </a:avLst>
          </a:prstGeom>
          <a:solidFill>
            <a:srgbClr val="F0D4F7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8839200" y="5080000"/>
            <a:ext cx="61214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D02CE5"/>
                </a:solidFill>
                <a:latin typeface="Inria"/>
              </a:defRPr>
            </a:pPr>
            <a:r>
              <a:rPr b="1" i="0" sz="3200">
                <a:solidFill>
                  <a:srgbClr val="D02CE5"/>
                </a:solidFill>
                <a:latin typeface="Inria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39200" y="5791200"/>
            <a:ext cx="61214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Inria"/>
              </a:defRPr>
            </a:pPr>
            <a:r>
              <a:rPr b="1" i="0" sz="2400">
                <a:solidFill>
                  <a:srgbClr val="252B37"/>
                </a:solidFill>
                <a:latin typeface="Inria"/>
              </a:rPr>
              <a:t>Heart Health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39200" y="6350000"/>
            <a:ext cx="61214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6A596C"/>
                </a:solidFill>
                <a:latin typeface="Inria"/>
              </a:defRPr>
            </a:pPr>
            <a:r>
              <a:rPr b="0" i="0" sz="2000">
                <a:solidFill>
                  <a:srgbClr val="6A596C"/>
                </a:solidFill>
                <a:latin typeface="Inria"/>
              </a:rPr>
              <a:t>Antioxidants and potassium contribute to cardiovascular wellness, lowering risks of heart disease, stroke and high blood pressure.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261827"/>
                </a:solidFill>
                <a:latin typeface="Inria"/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E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1892300"/>
            <a:ext cx="142494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b="1" i="0" sz="4000">
                <a:solidFill>
                  <a:srgbClr val="261827"/>
                </a:solidFill>
                <a:latin typeface="Inria"/>
              </a:defRPr>
            </a:pPr>
            <a:r>
              <a:rPr b="1" i="0" sz="4000">
                <a:solidFill>
                  <a:srgbClr val="261827"/>
                </a:solidFill>
                <a:latin typeface="Inria"/>
              </a:rPr>
              <a:t>Different Varieties and Uses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16000" y="3314700"/>
            <a:ext cx="6959600" cy="3937000"/>
          </a:xfrm>
          <a:prstGeom prst="roundRect">
            <a:avLst>
              <a:gd name="adj" fmla="val 3870"/>
            </a:avLst>
          </a:prstGeom>
          <a:solidFill>
            <a:srgbClr val="F0D4F7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4" name="Picture 3" descr="9d8efb11-c6cc-40c0-83d8-d1533b1378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314700"/>
            <a:ext cx="6959600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0800" y="6057900"/>
            <a:ext cx="63754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Inria"/>
              </a:defRPr>
            </a:pPr>
            <a:r>
              <a:rPr b="1" i="0" sz="2400">
                <a:solidFill>
                  <a:srgbClr val="252B37"/>
                </a:solidFill>
                <a:latin typeface="Inria"/>
              </a:rPr>
              <a:t>Navel Oranges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0800" y="6565900"/>
            <a:ext cx="6375400" cy="381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6A596C"/>
                </a:solidFill>
                <a:latin typeface="Inria"/>
              </a:defRPr>
            </a:pPr>
            <a:r>
              <a:rPr b="0" i="0" sz="2000">
                <a:solidFill>
                  <a:srgbClr val="6A596C"/>
                </a:solidFill>
                <a:latin typeface="Inria"/>
              </a:rPr>
              <a:t>Popular for fresh eating due to their sweetness.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280400" y="3314700"/>
            <a:ext cx="6959600" cy="3937000"/>
          </a:xfrm>
          <a:prstGeom prst="roundRect">
            <a:avLst>
              <a:gd name="adj" fmla="val 3870"/>
            </a:avLst>
          </a:prstGeom>
          <a:solidFill>
            <a:srgbClr val="F0D4F7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8" name="Picture 7" descr="bafe293f-30bd-497e-8d1e-3cb87779057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0" y="3314700"/>
            <a:ext cx="6959600" cy="2438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85200" y="6057900"/>
            <a:ext cx="63754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Inria"/>
              </a:defRPr>
            </a:pPr>
            <a:r>
              <a:rPr b="1" i="0" sz="2400">
                <a:solidFill>
                  <a:srgbClr val="252B37"/>
                </a:solidFill>
                <a:latin typeface="Inria"/>
              </a:rPr>
              <a:t>Valencia Oranges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85200" y="6565900"/>
            <a:ext cx="6375400" cy="381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6A596C"/>
                </a:solidFill>
                <a:latin typeface="Inria"/>
              </a:defRPr>
            </a:pPr>
            <a:r>
              <a:rPr b="0" i="0" sz="2000">
                <a:solidFill>
                  <a:srgbClr val="6A596C"/>
                </a:solidFill>
                <a:latin typeface="Inria"/>
              </a:rPr>
              <a:t>Ideal for juicing because of their high juice content.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261827"/>
                </a:solidFill>
                <a:latin typeface="Inria"/>
              </a:defRPr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E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1841500"/>
            <a:ext cx="142494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b="1" i="0" sz="4000">
                <a:solidFill>
                  <a:srgbClr val="261827"/>
                </a:solidFill>
                <a:latin typeface="Inria"/>
              </a:defRPr>
            </a:pPr>
            <a:r>
              <a:rPr b="1" i="0" sz="4000">
                <a:solidFill>
                  <a:srgbClr val="261827"/>
                </a:solidFill>
                <a:latin typeface="Inria"/>
              </a:rPr>
              <a:t>Incorporating Oranges into Your Diet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16000" y="3467100"/>
            <a:ext cx="4470400" cy="3835400"/>
          </a:xfrm>
          <a:prstGeom prst="roundRect">
            <a:avLst>
              <a:gd name="adj" fmla="val 3973"/>
            </a:avLst>
          </a:prstGeom>
          <a:solidFill>
            <a:srgbClr val="F0D4F7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20800" y="37719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D02CE5"/>
                </a:solidFill>
                <a:latin typeface="Inria"/>
              </a:defRPr>
            </a:pPr>
            <a:r>
              <a:rPr b="1" i="0" sz="3200">
                <a:solidFill>
                  <a:srgbClr val="D02CE5"/>
                </a:solidFill>
                <a:latin typeface="Inri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0800" y="44831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Inria"/>
              </a:defRPr>
            </a:pPr>
            <a:r>
              <a:rPr b="1" i="0" sz="2400">
                <a:solidFill>
                  <a:srgbClr val="252B37"/>
                </a:solidFill>
                <a:latin typeface="Inria"/>
              </a:rPr>
              <a:t>Fresh Snack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0800" y="5092700"/>
            <a:ext cx="3886200" cy="1905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6A596C"/>
                </a:solidFill>
                <a:latin typeface="Inria"/>
              </a:defRPr>
            </a:pPr>
            <a:r>
              <a:rPr b="0" i="0" sz="2000">
                <a:solidFill>
                  <a:srgbClr val="6A596C"/>
                </a:solidFill>
                <a:latin typeface="Inria"/>
              </a:rPr>
              <a:t>Enjoy a whole orange as a refreshing and nutritious snack, providing a quick energy boost and essential vitamins for health.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92800" y="3467100"/>
            <a:ext cx="4470400" cy="3835400"/>
          </a:xfrm>
          <a:prstGeom prst="roundRect">
            <a:avLst>
              <a:gd name="adj" fmla="val 3973"/>
            </a:avLst>
          </a:prstGeom>
          <a:solidFill>
            <a:srgbClr val="F0D4F7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197600" y="37719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D02CE5"/>
                </a:solidFill>
                <a:latin typeface="Inria"/>
              </a:defRPr>
            </a:pPr>
            <a:r>
              <a:rPr b="1" i="0" sz="3200">
                <a:solidFill>
                  <a:srgbClr val="D02CE5"/>
                </a:solidFill>
                <a:latin typeface="Inria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7600" y="44831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Inria"/>
              </a:defRPr>
            </a:pPr>
            <a:r>
              <a:rPr b="1" i="0" sz="2400">
                <a:solidFill>
                  <a:srgbClr val="252B37"/>
                </a:solidFill>
                <a:latin typeface="Inria"/>
              </a:rPr>
              <a:t>Juicing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97600" y="5092700"/>
            <a:ext cx="3886200" cy="1905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6A596C"/>
                </a:solidFill>
                <a:latin typeface="Inria"/>
              </a:defRPr>
            </a:pPr>
            <a:r>
              <a:rPr b="0" i="0" sz="2000">
                <a:solidFill>
                  <a:srgbClr val="6A596C"/>
                </a:solidFill>
                <a:latin typeface="Inria"/>
              </a:rPr>
              <a:t>Squeeze fresh orange juice for a vitamin-packed beverage, offering a concentrated dose of nutrients, antioxidants, and hydration.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69600" y="3467100"/>
            <a:ext cx="4470400" cy="3835400"/>
          </a:xfrm>
          <a:prstGeom prst="roundRect">
            <a:avLst>
              <a:gd name="adj" fmla="val 3973"/>
            </a:avLst>
          </a:prstGeom>
          <a:solidFill>
            <a:srgbClr val="F0D4F7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1074400" y="37719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D02CE5"/>
                </a:solidFill>
                <a:latin typeface="Inria"/>
              </a:defRPr>
            </a:pPr>
            <a:r>
              <a:rPr b="1" i="0" sz="3200">
                <a:solidFill>
                  <a:srgbClr val="D02CE5"/>
                </a:solidFill>
                <a:latin typeface="Inri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74400" y="44831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Inria"/>
              </a:defRPr>
            </a:pPr>
            <a:r>
              <a:rPr b="1" i="0" sz="2400">
                <a:solidFill>
                  <a:srgbClr val="252B37"/>
                </a:solidFill>
                <a:latin typeface="Inria"/>
              </a:rPr>
              <a:t>Salads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74400" y="5092700"/>
            <a:ext cx="38862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6A596C"/>
                </a:solidFill>
                <a:latin typeface="Inria"/>
              </a:defRPr>
            </a:pPr>
            <a:r>
              <a:rPr b="0" i="0" sz="2000">
                <a:solidFill>
                  <a:srgbClr val="6A596C"/>
                </a:solidFill>
                <a:latin typeface="Inria"/>
              </a:rPr>
              <a:t>Add orange segments to salads for a burst of flavor, enhancing both sweet and savory dishes, with a citrusy twist.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261827"/>
                </a:solidFill>
                <a:latin typeface="Inria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