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17/06/2022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17/06/2022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mahesh.b.m@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otu5ZtsuRj5-X-uW3bXV-VRBr18nYar4/view?usp=drivesdk" TargetMode="Externa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hyperlink" Target="https://github.com/mahi1689" TargetMode="External"/><Relationship Id="rId9" Type="http://schemas.openxmlformats.org/officeDocument/2006/relationships/hyperlink" Target="https://www.linkedin.com/in/mahesh-m-907a2019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260786306"/>
              </p:ext>
            </p:extLst>
          </p:nvPr>
        </p:nvGraphicFramePr>
        <p:xfrm>
          <a:off x="9229725" y="1184910"/>
          <a:ext cx="2962275" cy="520553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39075">
                <a:tc>
                  <a:txBody>
                    <a:bodyPr/>
                    <a:lstStyle/>
                    <a:p>
                      <a:pPr algn="l" fontAlgn="base"/>
                      <a:r>
                        <a:rPr lang="en-US" sz="1200" b="0" i="0" u="none" strike="noStrike">
                          <a:solidFill>
                            <a:srgbClr val="000000"/>
                          </a:solidFill>
                          <a:effectLst/>
                          <a:latin typeface="Calibri" panose="020F0502020204030204" pitchFamily="34" charset="0"/>
                        </a:rPr>
                        <a:t>C#</a:t>
                      </a:r>
                      <a:r>
                        <a:rPr lang="en-US" sz="1200" b="1" i="0">
                          <a:solidFill>
                            <a:srgbClr val="000000"/>
                          </a:solidFill>
                          <a:effectLst/>
                          <a:latin typeface="Calibri" panose="020F0502020204030204" pitchFamily="34" charset="0"/>
                        </a:rPr>
                        <a:t>​</a:t>
                      </a:r>
                      <a:endParaRPr lang="en-US" sz="1200" b="1" i="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C# Basics,OOPS,Generics,</a:t>
                      </a:r>
                      <a:r>
                        <a:rPr lang="en-US" sz="1200" b="1" i="0">
                          <a:solidFill>
                            <a:srgbClr val="000000"/>
                          </a:solidFill>
                          <a:effectLst/>
                          <a:latin typeface="Calibri" panose="020F0502020204030204" pitchFamily="34" charset="0"/>
                        </a:rPr>
                        <a:t>​</a:t>
                      </a:r>
                      <a:endParaRPr lang="en-US" sz="1200" b="1" i="0">
                        <a:solidFill>
                          <a:srgbClr val="000000"/>
                        </a:solidFill>
                        <a:effectLst/>
                      </a:endParaRPr>
                    </a:p>
                    <a:p>
                      <a:pPr algn="l" fontAlgn="base"/>
                      <a:r>
                        <a:rPr lang="en-US" sz="1200" b="0" i="0" u="none" strike="noStrike">
                          <a:solidFill>
                            <a:srgbClr val="000000"/>
                          </a:solidFill>
                          <a:effectLst/>
                          <a:latin typeface="Calibri" panose="020F0502020204030204" pitchFamily="34" charset="0"/>
                        </a:rPr>
                        <a:t>Collections, Array,Loops,LINQ</a:t>
                      </a:r>
                      <a:r>
                        <a:rPr lang="en-US" sz="1200" b="1" i="0">
                          <a:solidFill>
                            <a:srgbClr val="000000"/>
                          </a:solidFill>
                          <a:effectLst/>
                          <a:latin typeface="Calibri" panose="020F0502020204030204" pitchFamily="34" charset="0"/>
                        </a:rPr>
                        <a:t>​</a:t>
                      </a:r>
                      <a:endParaRPr lang="en-US" sz="1200" b="1" i="0">
                        <a:solidFill>
                          <a:srgbClr val="000000"/>
                        </a:solidFill>
                        <a:effectLst/>
                      </a:endParaRPr>
                    </a:p>
                  </a:txBody>
                  <a:tcPr/>
                </a:tc>
                <a:extLst>
                  <a:ext uri="{0D108BD9-81ED-4DB2-BD59-A6C34878D82A}">
                    <a16:rowId xmlns:a16="http://schemas.microsoft.com/office/drawing/2014/main" val="10000"/>
                  </a:ext>
                </a:extLst>
              </a:tr>
              <a:tr h="667874">
                <a:tc>
                  <a:txBody>
                    <a:bodyPr/>
                    <a:lstStyle/>
                    <a:p>
                      <a:pPr algn="l" fontAlgn="base"/>
                      <a:r>
                        <a:rPr lang="en-US" sz="1200" b="0" i="0" u="none" strike="noStrike">
                          <a:solidFill>
                            <a:srgbClr val="000000"/>
                          </a:solidFill>
                          <a:effectLst/>
                          <a:latin typeface="Calibri" panose="020F0502020204030204" pitchFamily="34" charset="0"/>
                        </a:rPr>
                        <a:t>.NET</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ADO.NET,ASP.NET with MVC5 and WEB API,Entity Framework</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extLst>
                  <a:ext uri="{0D108BD9-81ED-4DB2-BD59-A6C34878D82A}">
                    <a16:rowId xmlns:a16="http://schemas.microsoft.com/office/drawing/2014/main" val="236619847"/>
                  </a:ext>
                </a:extLst>
              </a:tr>
              <a:tr h="667874">
                <a:tc>
                  <a:txBody>
                    <a:bodyPr/>
                    <a:lstStyle/>
                    <a:p>
                      <a:pPr algn="l" fontAlgn="base"/>
                      <a:r>
                        <a:rPr lang="en-US" sz="1200" b="0" i="0" u="none" strike="noStrike">
                          <a:solidFill>
                            <a:srgbClr val="000000"/>
                          </a:solidFill>
                          <a:effectLst/>
                          <a:latin typeface="Calibri" panose="020F0502020204030204" pitchFamily="34" charset="0"/>
                        </a:rPr>
                        <a:t>Angular</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Databinding,  Routing, Forms, Model,  CRUD, Events,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27295">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Microsoft SQL Server </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extLst>
                  <a:ext uri="{0D108BD9-81ED-4DB2-BD59-A6C34878D82A}">
                    <a16:rowId xmlns:a16="http://schemas.microsoft.com/office/drawing/2014/main" val="10002"/>
                  </a:ext>
                </a:extLst>
              </a:tr>
              <a:tr h="96263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3,JavaScript, ES6 &amp; TypeScript ,Optimized UI Design</a:t>
                      </a:r>
                      <a:endParaRPr lang="en-US" sz="1200" b="0" i="0" dirty="0">
                        <a:solidFill>
                          <a:srgbClr val="000000"/>
                        </a:solidFill>
                        <a:effectLst/>
                      </a:endParaRPr>
                    </a:p>
                  </a:txBody>
                  <a:tcPr/>
                </a:tc>
                <a:extLst>
                  <a:ext uri="{0D108BD9-81ED-4DB2-BD59-A6C34878D82A}">
                    <a16:rowId xmlns:a16="http://schemas.microsoft.com/office/drawing/2014/main" val="10003"/>
                  </a:ext>
                </a:extLst>
              </a:tr>
              <a:tr h="962635">
                <a:tc>
                  <a:txBody>
                    <a:bodyPr/>
                    <a:lstStyle/>
                    <a:p>
                      <a:pPr algn="l" fontAlgn="base"/>
                      <a:r>
                        <a:rPr lang="en-US" sz="1200" b="0" i="0" dirty="0">
                          <a:solidFill>
                            <a:srgbClr val="000000"/>
                          </a:solidFill>
                          <a:effectLst/>
                          <a:latin typeface="Calibri" panose="020F0502020204030204" pitchFamily="34" charset="0"/>
                          <a:cs typeface="Calibri" panose="020F0502020204030204" pitchFamily="34" charset="0"/>
                        </a:rPr>
                        <a:t>Cloud</a:t>
                      </a:r>
                    </a:p>
                  </a:txBody>
                  <a:tcPr/>
                </a:tc>
                <a:tc>
                  <a:txBody>
                    <a:bodyPr/>
                    <a:lstStyle/>
                    <a:p>
                      <a:pPr algn="l" fontAlgn="base"/>
                      <a:r>
                        <a:rPr lang="en-US" sz="1200" b="0" i="0" dirty="0">
                          <a:solidFill>
                            <a:srgbClr val="000000"/>
                          </a:solidFill>
                          <a:effectLst/>
                          <a:latin typeface="Calibri" panose="020F0502020204030204" pitchFamily="34" charset="0"/>
                          <a:cs typeface="Calibri" panose="020F0502020204030204" pitchFamily="34" charset="0"/>
                        </a:rPr>
                        <a:t>Microsoft Azure training ongoing</a:t>
                      </a:r>
                    </a:p>
                  </a:txBody>
                  <a:tcPr/>
                </a:tc>
                <a:extLst>
                  <a:ext uri="{0D108BD9-81ED-4DB2-BD59-A6C34878D82A}">
                    <a16:rowId xmlns:a16="http://schemas.microsoft.com/office/drawing/2014/main" val="1123787861"/>
                  </a:ext>
                </a:extLst>
              </a:tr>
              <a:tr h="539075">
                <a:tc>
                  <a:txBody>
                    <a:bodyPr/>
                    <a:lstStyle/>
                    <a:p>
                      <a:pPr algn="l" fontAlgn="base"/>
                      <a:r>
                        <a:rPr lang="en-US" sz="1200" b="0" i="0" u="none" strike="noStrike">
                          <a:solidFill>
                            <a:srgbClr val="000000"/>
                          </a:solidFill>
                          <a:effectLst/>
                          <a:latin typeface="Calibri" panose="020F0502020204030204" pitchFamily="34" charset="0"/>
                        </a:rPr>
                        <a:t>Tools</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Git ,SSMS, Visual Studio, Visual Studio Code</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10004"/>
                  </a:ext>
                </a:extLst>
              </a:tr>
              <a:tr h="539075">
                <a:tc>
                  <a:txBody>
                    <a:bodyPr/>
                    <a:lstStyle/>
                    <a:p>
                      <a:pPr algn="l" fontAlgn="base"/>
                      <a:r>
                        <a:rPr lang="en-US" sz="1200" b="0" i="0" u="none" strike="noStrike">
                          <a:solidFill>
                            <a:srgbClr val="000000"/>
                          </a:solidFill>
                          <a:effectLst/>
                          <a:latin typeface="Calibri" panose="020F0502020204030204" pitchFamily="34" charset="0"/>
                        </a:rPr>
                        <a:t>Add On skills</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Immersive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785937" y="3272457"/>
            <a:ext cx="4008437" cy="2920380"/>
          </a:xfrm>
        </p:spPr>
        <p:txBody>
          <a:bodyPr/>
          <a:lstStyle/>
          <a:p>
            <a:pPr eaLnBrk="1" hangingPunct="1">
              <a:lnSpc>
                <a:spcPct val="114000"/>
              </a:lnSpc>
            </a:pPr>
            <a:r>
              <a:rPr lang="en-US" altLang="en-US" sz="1200" b="1" dirty="0"/>
              <a:t>Online Banking System   </a:t>
            </a:r>
            <a:r>
              <a:rPr lang="en-US" altLang="en-US" sz="1200" dirty="0"/>
              <a:t>[ Video Profile</a:t>
            </a: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endParaRPr lang="en-US" altLang="en-US" sz="1200" b="1" dirty="0"/>
          </a:p>
          <a:p>
            <a:pPr eaLnBrk="1" hangingPunct="1">
              <a:lnSpc>
                <a:spcPct val="114000"/>
              </a:lnSpc>
            </a:pPr>
            <a:r>
              <a:rPr lang="en-US" altLang="en-IN" sz="1200" dirty="0"/>
              <a:t>C</a:t>
            </a:r>
            <a:r>
              <a:rPr lang="en-IN" altLang="en-US" sz="1200" dirty="0" err="1"/>
              <a:t>ase</a:t>
            </a:r>
            <a:r>
              <a:rPr lang="en-IN" altLang="en-US" sz="1200" dirty="0"/>
              <a:t> study of </a:t>
            </a:r>
            <a:r>
              <a:rPr lang="en-US" altLang="en-IN" sz="1200" dirty="0"/>
              <a:t>Online </a:t>
            </a:r>
            <a:r>
              <a:rPr lang="en-US" altLang="en-IN" sz="1200" dirty="0">
                <a:sym typeface="+mn-ea"/>
              </a:rPr>
              <a:t>Banking</a:t>
            </a:r>
            <a:r>
              <a:rPr lang="en-US" altLang="en-US" sz="1200" dirty="0">
                <a:sym typeface="+mn-ea"/>
              </a:rPr>
              <a:t> System </a:t>
            </a:r>
            <a:r>
              <a:rPr lang="en-IN" altLang="en-US" sz="1200" dirty="0"/>
              <a:t>along with Web </a:t>
            </a:r>
            <a:r>
              <a:rPr lang="en-US" altLang="en-IN" sz="1200" dirty="0"/>
              <a:t>API Core as middleware</a:t>
            </a:r>
            <a:r>
              <a:rPr lang="en-IN" altLang="en-US" sz="1200" dirty="0"/>
              <a:t>, SQL Server as Backend, responsive UI with HTML, CSS, Bootstrap</a:t>
            </a:r>
            <a:r>
              <a:rPr lang="en-US" altLang="en-US" sz="1200" dirty="0"/>
              <a:t> and Angular used as Frontend .</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git, html, CSS, SQL, C#, .NET Core, </a:t>
            </a:r>
            <a:r>
              <a:rPr lang="en-US" sz="1400" dirty="0">
                <a:latin typeface="Arial" panose="020B0604020202020204" pitchFamily="34" charset="0"/>
              </a:rPr>
              <a:t>Angular</a:t>
            </a:r>
            <a:r>
              <a:rPr lang="en-US" sz="1400" b="0" i="0" dirty="0">
                <a:effectLst/>
                <a:latin typeface="Arial" panose="020B0604020202020204" pitchFamily="34" charset="0"/>
              </a:rPr>
              <a:t>.</a:t>
            </a:r>
            <a:endParaRPr lang="en-IN" altLang="en-US" sz="14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mahesh.b.m</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+917996841834</a:t>
            </a:r>
            <a:endParaRPr lang="en-US" altLang="nl-NL" dirty="0"/>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C#,ADO.NET,LINQ, Entityframework, </a:t>
            </a:r>
            <a:r>
              <a:rPr lang="en-US" sz="1400" b="0" i="0" dirty="0" err="1">
                <a:effectLst/>
              </a:rPr>
              <a:t>SqlServer</a:t>
            </a:r>
            <a:r>
              <a:rPr lang="en-US" sz="1400" b="0" i="0" dirty="0">
                <a:effectLst/>
              </a:rPr>
              <a:t>, ASP.NET MVC5 with WEB API</a:t>
            </a:r>
          </a:p>
          <a:p>
            <a:pPr marL="171450" indent="-171450">
              <a:buFont typeface="Arial" panose="020B0604020202020204" pitchFamily="34" charset="0"/>
              <a:buChar char="•"/>
            </a:pPr>
            <a:r>
              <a:rPr lang="en-US" sz="1400" b="0" i="0" dirty="0">
                <a:effectLst/>
              </a:rPr>
              <a:t>Proficient in creating Single page Web Application in </a:t>
            </a:r>
            <a:r>
              <a:rPr lang="en-US" sz="1400" dirty="0"/>
              <a:t>Angular</a:t>
            </a:r>
            <a:r>
              <a:rPr lang="en-US" sz="1400" b="0" i="0" dirty="0">
                <a:effectLst/>
              </a:rPr>
              <a:t>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Knowledge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Mahesh M</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499576" y="619283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4307" y="303671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5" y="1977858"/>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40872" y="486992"/>
            <a:ext cx="2739979"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a:t>
            </a:r>
            <a:r>
              <a:rPr lang="en-US" altLang="nl-NL" sz="1000" dirty="0">
                <a:solidFill>
                  <a:prstClr val="black"/>
                </a:solidFill>
                <a:latin typeface="Verdana" panose="020B0604030504040204" pitchFamily="34" charset="0"/>
              </a:rPr>
              <a:t>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descr="A person in a red shirt&#10;&#10;Description automatically generated with medium confidence">
            <a:extLst>
              <a:ext uri="{FF2B5EF4-FFF2-40B4-BE49-F238E27FC236}">
                <a16:creationId xmlns:a16="http://schemas.microsoft.com/office/drawing/2014/main" id="{B7EFE234-4A35-4410-8681-767510E6F001}"/>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a:stretch>
            <a:fillRect/>
          </a:stretch>
        </p:blipFill>
        <p:spPr>
          <a:xfrm>
            <a:off x="382588" y="266700"/>
            <a:ext cx="1735137" cy="1735138"/>
          </a:xfrm>
        </p:spPr>
      </p:pic>
      <p:pic>
        <p:nvPicPr>
          <p:cNvPr id="17" name="Picture 4" descr="Free icon download | Linkedin">
            <a:hlinkClick r:id="rId9"/>
            <a:extLst>
              <a:ext uri="{FF2B5EF4-FFF2-40B4-BE49-F238E27FC236}">
                <a16:creationId xmlns:a16="http://schemas.microsoft.com/office/drawing/2014/main" id="{EFE491E4-184C-4B3F-B7A6-D96E8169095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98174" y="6269919"/>
            <a:ext cx="399257" cy="39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273</TotalTime>
  <Words>280</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 Mahesh</cp:lastModifiedBy>
  <cp:revision>126</cp:revision>
  <dcterms:created xsi:type="dcterms:W3CDTF">2020-09-22T06:24:00Z</dcterms:created>
  <dcterms:modified xsi:type="dcterms:W3CDTF">2022-06-17T14:53:20Z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