
<file path=[Content_Types].xml><?xml version="1.0" encoding="utf-8"?>
<Types xmlns="http://schemas.openxmlformats.org/package/2006/content-types">
  <Default Extension="bmp" ContentType="image/bmp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3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4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5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6.xml" ContentType="application/vnd.openxmlformats-officedocument.theme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theme/theme7.xml" ContentType="application/vnd.openxmlformats-officedocument.theme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8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9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0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  <p:sldMasterId id="2147483816" r:id="rId2"/>
    <p:sldMasterId id="2147483834" r:id="rId3"/>
    <p:sldMasterId id="2147483858" r:id="rId4"/>
    <p:sldMasterId id="2147483912" r:id="rId5"/>
    <p:sldMasterId id="2147483939" r:id="rId6"/>
    <p:sldMasterId id="2147483969" r:id="rId7"/>
    <p:sldMasterId id="2147483987" r:id="rId8"/>
    <p:sldMasterId id="2147484017" r:id="rId9"/>
    <p:sldMasterId id="2147484047" r:id="rId10"/>
    <p:sldMasterId id="2147484059" r:id="rId11"/>
  </p:sldMasterIdLst>
  <p:notesMasterIdLst>
    <p:notesMasterId r:id="rId24"/>
  </p:notesMasterIdLst>
  <p:sldIdLst>
    <p:sldId id="256" r:id="rId12"/>
    <p:sldId id="257" r:id="rId13"/>
    <p:sldId id="258" r:id="rId14"/>
    <p:sldId id="260" r:id="rId15"/>
    <p:sldId id="259" r:id="rId16"/>
    <p:sldId id="261" r:id="rId17"/>
    <p:sldId id="262" r:id="rId18"/>
    <p:sldId id="263" r:id="rId19"/>
    <p:sldId id="265" r:id="rId20"/>
    <p:sldId id="264" r:id="rId21"/>
    <p:sldId id="266" r:id="rId22"/>
    <p:sldId id="26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0081C3-30CA-43E1-82D3-A8F2BE6C409A}" v="24" dt="2025-06-19T15:36:01.6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33" autoAdjust="0"/>
  </p:normalViewPr>
  <p:slideViewPr>
    <p:cSldViewPr snapToGrid="0">
      <p:cViewPr varScale="1">
        <p:scale>
          <a:sx n="91" d="100"/>
          <a:sy n="91" d="100"/>
        </p:scale>
        <p:origin x="341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6D024-CE62-49F2-8E9F-AEA7D35033FB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5BEFD2-C88A-4C38-B16D-846B017A8C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595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bmp"/><Relationship Id="rId1" Type="http://schemas.openxmlformats.org/officeDocument/2006/relationships/slideMaster" Target="../slideMasters/slideMaster10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bmp"/><Relationship Id="rId1" Type="http://schemas.openxmlformats.org/officeDocument/2006/relationships/slideMaster" Target="../slideMasters/slideMaster10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27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360096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84406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50048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08129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1626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806505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166100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35960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7825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648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41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87870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55005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887967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797539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280356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46439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865160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37723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370609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631141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058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164829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03557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258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889367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06236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087761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85301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19736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19586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645963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032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19831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907696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204100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060918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866537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10182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66327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1124574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523519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589836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020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64779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77565398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423593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808240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345902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40334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198677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7476218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9015772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833813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327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6308934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594096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759009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435910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958694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3301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0744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326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9168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50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9353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246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1402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2589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2468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7860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2278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558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9923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0673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294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3567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2596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13342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19962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2256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8328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5723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00484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54188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0028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5296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3292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0821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3097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2368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4380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54017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4454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27222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32431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9579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09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87405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43773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913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0618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87492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64408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5092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47767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88574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429941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25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908854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21154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16706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49917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42918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39816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14262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17306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35039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28220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39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2951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6583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625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86396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35982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28415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84991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42391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19299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0308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79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29921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54041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12095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48570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15251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41523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552081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12627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25691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43214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68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10852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62297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31511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82798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74581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73416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05403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2625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20214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11066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880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13" Type="http://schemas.openxmlformats.org/officeDocument/2006/relationships/image" Target="../media/image18.png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Relationship Id="rId14" Type="http://schemas.openxmlformats.org/officeDocument/2006/relationships/image" Target="../media/image19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4.jp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9.xml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14" Type="http://schemas.openxmlformats.org/officeDocument/2006/relationships/slideLayout" Target="../slideLayouts/slideLayout70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100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90.xml"/><Relationship Id="rId21" Type="http://schemas.openxmlformats.org/officeDocument/2006/relationships/image" Target="../media/image11.png"/><Relationship Id="rId7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9.xml"/><Relationship Id="rId17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03.xml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2.xml"/><Relationship Id="rId15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97.xml"/><Relationship Id="rId19" Type="http://schemas.openxmlformats.org/officeDocument/2006/relationships/image" Target="../media/image9.png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Relationship Id="rId14" Type="http://schemas.openxmlformats.org/officeDocument/2006/relationships/slideLayout" Target="../slideLayouts/slideLayout101.xml"/><Relationship Id="rId22" Type="http://schemas.openxmlformats.org/officeDocument/2006/relationships/image" Target="../media/image12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2.xml"/><Relationship Id="rId3" Type="http://schemas.openxmlformats.org/officeDocument/2006/relationships/slideLayout" Target="../slideLayouts/slideLayout107.xml"/><Relationship Id="rId7" Type="http://schemas.openxmlformats.org/officeDocument/2006/relationships/slideLayout" Target="../slideLayouts/slideLayout111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106.xml"/><Relationship Id="rId1" Type="http://schemas.openxmlformats.org/officeDocument/2006/relationships/slideLayout" Target="../slideLayouts/slideLayout105.xml"/><Relationship Id="rId6" Type="http://schemas.openxmlformats.org/officeDocument/2006/relationships/slideLayout" Target="../slideLayouts/slideLayout110.xml"/><Relationship Id="rId11" Type="http://schemas.openxmlformats.org/officeDocument/2006/relationships/slideLayout" Target="../slideLayouts/slideLayout115.xml"/><Relationship Id="rId5" Type="http://schemas.openxmlformats.org/officeDocument/2006/relationships/slideLayout" Target="../slideLayouts/slideLayout109.xml"/><Relationship Id="rId10" Type="http://schemas.openxmlformats.org/officeDocument/2006/relationships/slideLayout" Target="../slideLayouts/slideLayout114.xml"/><Relationship Id="rId4" Type="http://schemas.openxmlformats.org/officeDocument/2006/relationships/slideLayout" Target="../slideLayouts/slideLayout108.xml"/><Relationship Id="rId9" Type="http://schemas.openxmlformats.org/officeDocument/2006/relationships/slideLayout" Target="../slideLayouts/slideLayout11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3.xml"/><Relationship Id="rId13" Type="http://schemas.openxmlformats.org/officeDocument/2006/relationships/slideLayout" Target="../slideLayouts/slideLayout128.xml"/><Relationship Id="rId18" Type="http://schemas.openxmlformats.org/officeDocument/2006/relationships/theme" Target="../theme/theme9.xml"/><Relationship Id="rId3" Type="http://schemas.openxmlformats.org/officeDocument/2006/relationships/slideLayout" Target="../slideLayouts/slideLayout118.xml"/><Relationship Id="rId7" Type="http://schemas.openxmlformats.org/officeDocument/2006/relationships/slideLayout" Target="../slideLayouts/slideLayout122.xml"/><Relationship Id="rId12" Type="http://schemas.openxmlformats.org/officeDocument/2006/relationships/slideLayout" Target="../slideLayouts/slideLayout127.xml"/><Relationship Id="rId17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17.xml"/><Relationship Id="rId16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11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0.xml"/><Relationship Id="rId15" Type="http://schemas.openxmlformats.org/officeDocument/2006/relationships/slideLayout" Target="../slideLayouts/slideLayout130.xml"/><Relationship Id="rId10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Relationship Id="rId14" Type="http://schemas.openxmlformats.org/officeDocument/2006/relationships/slideLayout" Target="../slideLayouts/slideLayout1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00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0722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48" r:id="rId1"/>
    <p:sldLayoutId id="2147484049" r:id="rId2"/>
    <p:sldLayoutId id="2147484050" r:id="rId3"/>
    <p:sldLayoutId id="2147484051" r:id="rId4"/>
    <p:sldLayoutId id="2147484052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16970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0768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28" r:id="rId12"/>
    <p:sldLayoutId id="2147483829" r:id="rId13"/>
    <p:sldLayoutId id="2147483830" r:id="rId14"/>
    <p:sldLayoutId id="2147483831" r:id="rId15"/>
    <p:sldLayoutId id="2147483832" r:id="rId16"/>
    <p:sldLayoutId id="214748383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329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0735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9077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7493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0" r:id="rId1"/>
    <p:sldLayoutId id="2147483941" r:id="rId2"/>
    <p:sldLayoutId id="2147483942" r:id="rId3"/>
    <p:sldLayoutId id="2147483943" r:id="rId4"/>
    <p:sldLayoutId id="2147483944" r:id="rId5"/>
    <p:sldLayoutId id="2147483945" r:id="rId6"/>
    <p:sldLayoutId id="2147483946" r:id="rId7"/>
    <p:sldLayoutId id="2147483947" r:id="rId8"/>
    <p:sldLayoutId id="2147483948" r:id="rId9"/>
    <p:sldLayoutId id="2147483949" r:id="rId10"/>
    <p:sldLayoutId id="2147483950" r:id="rId11"/>
    <p:sldLayoutId id="2147483951" r:id="rId12"/>
    <p:sldLayoutId id="2147483952" r:id="rId13"/>
    <p:sldLayoutId id="2147483953" r:id="rId14"/>
    <p:sldLayoutId id="2147483954" r:id="rId15"/>
    <p:sldLayoutId id="2147483955" r:id="rId16"/>
    <p:sldLayoutId id="214748395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21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0" r:id="rId1"/>
    <p:sldLayoutId id="2147483971" r:id="rId2"/>
    <p:sldLayoutId id="2147483972" r:id="rId3"/>
    <p:sldLayoutId id="2147483973" r:id="rId4"/>
    <p:sldLayoutId id="2147483974" r:id="rId5"/>
    <p:sldLayoutId id="2147483975" r:id="rId6"/>
    <p:sldLayoutId id="2147483976" r:id="rId7"/>
    <p:sldLayoutId id="2147483977" r:id="rId8"/>
    <p:sldLayoutId id="2147483978" r:id="rId9"/>
    <p:sldLayoutId id="2147483979" r:id="rId10"/>
    <p:sldLayoutId id="2147483980" r:id="rId11"/>
    <p:sldLayoutId id="2147483981" r:id="rId12"/>
    <p:sldLayoutId id="2147483982" r:id="rId13"/>
    <p:sldLayoutId id="2147483983" r:id="rId14"/>
    <p:sldLayoutId id="2147483984" r:id="rId15"/>
    <p:sldLayoutId id="2147483985" r:id="rId16"/>
    <p:sldLayoutId id="21474839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45380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88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2A0EB87-D620-45DC-993D-F265A3ED15A9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5C9A7EB-A606-42DB-A396-5D0507543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1482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  <p:sldLayoutId id="2147484029" r:id="rId12"/>
    <p:sldLayoutId id="2147484030" r:id="rId13"/>
    <p:sldLayoutId id="2147484031" r:id="rId14"/>
    <p:sldLayoutId id="2147484032" r:id="rId15"/>
    <p:sldLayoutId id="2147484033" r:id="rId16"/>
    <p:sldLayoutId id="21474840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474B8-97E8-A578-3AEB-7510BB3AF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6218"/>
            <a:ext cx="9144000" cy="2387600"/>
          </a:xfrm>
        </p:spPr>
        <p:txBody>
          <a:bodyPr>
            <a:normAutofit/>
          </a:bodyPr>
          <a:lstStyle/>
          <a:p>
            <a:r>
              <a:rPr lang="en-US" sz="13800" dirty="0">
                <a:latin typeface="Aptos Display" panose="020B0004020202020204" pitchFamily="34" charset="0"/>
              </a:rPr>
              <a:t>WELCOME</a:t>
            </a:r>
            <a:endParaRPr lang="en-IN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10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BE1D9-9085-850A-8804-909286BD7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84826"/>
            <a:ext cx="9566310" cy="1094362"/>
          </a:xfrm>
        </p:spPr>
        <p:txBody>
          <a:bodyPr>
            <a:normAutofit/>
          </a:bodyPr>
          <a:lstStyle/>
          <a:p>
            <a:pPr algn="ctr"/>
            <a:r>
              <a:rPr lang="en-US" sz="4800" u="sng" dirty="0">
                <a:latin typeface="Algerian" panose="04020705040A02060702" pitchFamily="82" charset="0"/>
              </a:rPr>
              <a:t>MINI STATEMENT</a:t>
            </a:r>
            <a:endParaRPr lang="en-IN" sz="4800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4B0DB-0AE2-A108-BE93-B8EAB6BAB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2" y="2062264"/>
            <a:ext cx="10018712" cy="4610910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   A </a:t>
            </a:r>
            <a:r>
              <a:rPr lang="en-US" sz="1800" b="1" dirty="0"/>
              <a:t>mini statement</a:t>
            </a:r>
            <a:r>
              <a:rPr lang="en-US" sz="1800" dirty="0"/>
              <a:t> is a </a:t>
            </a:r>
            <a:r>
              <a:rPr lang="en-US" sz="1800" b="1" dirty="0"/>
              <a:t>summary of a user's recent financial transactions</a:t>
            </a:r>
            <a:r>
              <a:rPr lang="en-US" sz="1800" dirty="0"/>
              <a:t>. It provides a quick overview of </a:t>
            </a:r>
            <a:r>
              <a:rPr lang="en-US" sz="1800" b="1" dirty="0"/>
              <a:t>deposits, withdrawals, and account balances</a:t>
            </a:r>
            <a:r>
              <a:rPr lang="en-US" sz="1800" dirty="0"/>
              <a:t> recorded in the system.</a:t>
            </a:r>
          </a:p>
          <a:p>
            <a:r>
              <a:rPr lang="en-US" sz="1800" dirty="0"/>
              <a:t>To give the user a </a:t>
            </a:r>
            <a:r>
              <a:rPr lang="en-US" sz="1800" b="1" dirty="0"/>
              <a:t>brief report</a:t>
            </a:r>
            <a:r>
              <a:rPr lang="en-US" sz="1800" dirty="0"/>
              <a:t> of their account activity.</a:t>
            </a:r>
          </a:p>
          <a:p>
            <a:r>
              <a:rPr lang="en-US" sz="1800" dirty="0"/>
              <a:t>To help the user </a:t>
            </a:r>
            <a:r>
              <a:rPr lang="en-US" sz="1800" b="1" dirty="0"/>
              <a:t>track their money flow</a:t>
            </a:r>
            <a:r>
              <a:rPr lang="en-US" sz="1800" dirty="0"/>
              <a:t> (how much was deposited, withdrawn, and the balance after each transaction).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The system displays </a:t>
            </a:r>
            <a:r>
              <a:rPr lang="en-US" sz="1800" b="1" dirty="0"/>
              <a:t>basic account information</a:t>
            </a:r>
            <a:r>
              <a:rPr lang="en-US" sz="1800" dirty="0"/>
              <a:t>, such as: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dirty="0"/>
              <a:t>Aadhar number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dirty="0"/>
              <a:t>Name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dirty="0"/>
              <a:t>Phone number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dirty="0"/>
              <a:t>Current date and time</a:t>
            </a:r>
          </a:p>
          <a:p>
            <a:pPr marL="342900" indent="-342900">
              <a:buFont typeface="+mj-lt"/>
              <a:buAutoNum type="alphaLcParenR"/>
            </a:pPr>
            <a:r>
              <a:rPr lang="en-US" sz="1400" dirty="0"/>
              <a:t>Current account balance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</a:rPr>
              <a:t>The  system </a:t>
            </a:r>
            <a:r>
              <a:rPr lang="en-US" altLang="en-US" sz="2000" b="1" dirty="0">
                <a:latin typeface="Arial" panose="020B0604020202020204" pitchFamily="34" charset="0"/>
              </a:rPr>
              <a:t>lists each transaction</a:t>
            </a:r>
            <a:r>
              <a:rPr lang="en-US" altLang="en-US" sz="2000" dirty="0">
                <a:latin typeface="Arial" panose="020B0604020202020204" pitchFamily="34" charset="0"/>
              </a:rPr>
              <a:t>, showing: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Arial" panose="020B0604020202020204" pitchFamily="34" charset="0"/>
              </a:rPr>
              <a:t>Withdrawal amount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Arial" panose="020B0604020202020204" pitchFamily="34" charset="0"/>
              </a:rPr>
              <a:t>Deposit amount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500" dirty="0">
                <a:latin typeface="Arial" panose="020B0604020202020204" pitchFamily="34" charset="0"/>
              </a:rPr>
              <a:t>Resulting balance after the transaction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400" dirty="0"/>
          </a:p>
          <a:p>
            <a:endParaRPr lang="en-US" sz="1800" dirty="0"/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81896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A5815-26BE-46CB-7D84-9821F2F81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859277"/>
          </a:xfrm>
        </p:spPr>
        <p:txBody>
          <a:bodyPr>
            <a:normAutofit/>
          </a:bodyPr>
          <a:lstStyle/>
          <a:p>
            <a:pPr algn="ctr"/>
            <a:r>
              <a:rPr lang="en-US" sz="5400" u="sng" dirty="0">
                <a:latin typeface="Algerian" panose="04020705040A02060702" pitchFamily="82" charset="0"/>
              </a:rPr>
              <a:t>CANCEL</a:t>
            </a:r>
            <a:endParaRPr lang="en-IN" sz="5400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F43B2-69D6-59F2-E836-48BD3907E5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68877"/>
            <a:ext cx="9872871" cy="46271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system displays:</a:t>
            </a:r>
          </a:p>
          <a:p>
            <a:pPr marL="731520" lvl="1" indent="-457200">
              <a:buFont typeface="+mj-lt"/>
              <a:buAutoNum type="arabicParenR"/>
            </a:pPr>
            <a:r>
              <a:rPr lang="en-US" dirty="0"/>
              <a:t>User’s name</a:t>
            </a:r>
          </a:p>
          <a:p>
            <a:pPr marL="731520" lvl="1" indent="-457200">
              <a:buFont typeface="+mj-lt"/>
              <a:buAutoNum type="arabicParenR"/>
            </a:pPr>
            <a:r>
              <a:rPr lang="en-US" dirty="0"/>
              <a:t>Current date and time</a:t>
            </a:r>
          </a:p>
          <a:p>
            <a:pPr marL="731520" lvl="1" indent="-457200">
              <a:buFont typeface="+mj-lt"/>
              <a:buAutoNum type="arabicParenR"/>
            </a:pPr>
            <a:r>
              <a:rPr lang="en-US" dirty="0"/>
              <a:t>Latest account balance (retrieved from the most recent transaction record)</a:t>
            </a:r>
          </a:p>
          <a:p>
            <a:r>
              <a:rPr lang="en-US" dirty="0"/>
              <a:t>No changes are made to the database—this is </a:t>
            </a:r>
            <a:r>
              <a:rPr lang="en-US" b="1" dirty="0"/>
              <a:t>read-only access</a:t>
            </a:r>
            <a:r>
              <a:rPr lang="en-US" dirty="0"/>
              <a:t>.</a:t>
            </a:r>
          </a:p>
          <a:p>
            <a:r>
              <a:rPr lang="en-US" dirty="0"/>
              <a:t>The session ends without making any changes to the account.</a:t>
            </a:r>
          </a:p>
          <a:p>
            <a:pPr marL="4572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976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E52FEF-5D9F-5D1B-7473-92AF4B402B4A}"/>
              </a:ext>
            </a:extLst>
          </p:cNvPr>
          <p:cNvSpPr/>
          <p:nvPr/>
        </p:nvSpPr>
        <p:spPr>
          <a:xfrm>
            <a:off x="2833731" y="2967335"/>
            <a:ext cx="652454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8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3089758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11CE54-10EB-A39F-B4F4-D0B69BAC1376}"/>
              </a:ext>
            </a:extLst>
          </p:cNvPr>
          <p:cNvSpPr/>
          <p:nvPr/>
        </p:nvSpPr>
        <p:spPr>
          <a:xfrm>
            <a:off x="3424136" y="963437"/>
            <a:ext cx="580741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lgerian" panose="04020705040A02060702" pitchFamily="82" charset="0"/>
              </a:rPr>
              <a:t>TEAM MEMBERS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5EA92F-359B-7F5B-98FC-24216B927F9A}"/>
              </a:ext>
            </a:extLst>
          </p:cNvPr>
          <p:cNvSpPr txBox="1"/>
          <p:nvPr/>
        </p:nvSpPr>
        <p:spPr>
          <a:xfrm>
            <a:off x="1250002" y="2090508"/>
            <a:ext cx="5457217" cy="3804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B.GOWTHAM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P.SYED BASHA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S.SAI CHARAN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A.ADITHYA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K.MAHEEDHAR</a:t>
            </a:r>
            <a:endParaRPr lang="en-IN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1CABAE-EAF4-7350-8F02-D14610C5A97C}"/>
              </a:ext>
            </a:extLst>
          </p:cNvPr>
          <p:cNvSpPr/>
          <p:nvPr/>
        </p:nvSpPr>
        <p:spPr>
          <a:xfrm>
            <a:off x="7577844" y="3238482"/>
            <a:ext cx="3813243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GUIDED BY:-</a:t>
            </a:r>
          </a:p>
          <a:p>
            <a:pPr algn="ctr"/>
            <a:endParaRPr lang="en-US" sz="48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F9912A-BA64-2F3E-BDF6-197AF0BB77B2}"/>
              </a:ext>
            </a:extLst>
          </p:cNvPr>
          <p:cNvSpPr/>
          <p:nvPr/>
        </p:nvSpPr>
        <p:spPr>
          <a:xfrm>
            <a:off x="7401202" y="3915590"/>
            <a:ext cx="416652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VENKATESH SIR</a:t>
            </a:r>
            <a:endParaRPr 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C89E74-F7A4-B3FB-C368-1140B8815D72}"/>
              </a:ext>
            </a:extLst>
          </p:cNvPr>
          <p:cNvSpPr/>
          <p:nvPr/>
        </p:nvSpPr>
        <p:spPr>
          <a:xfrm>
            <a:off x="7583500" y="4746587"/>
            <a:ext cx="3296095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SUPPORTED BY:-</a:t>
            </a:r>
          </a:p>
          <a:p>
            <a:pPr algn="ctr"/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AJAY SIR.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662360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435B1-2981-90CF-CDD7-6065EE215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23975"/>
            <a:ext cx="9603275" cy="1049235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Algerian" panose="04020705040A02060702" pitchFamily="82" charset="0"/>
              </a:rPr>
              <a:t>STEPS TO DEVELOP BANKING SYSTEM</a:t>
            </a:r>
            <a:endParaRPr lang="en-IN" sz="36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AA108-DA2C-1108-E080-9A66D37DB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88723"/>
            <a:ext cx="8957017" cy="2227634"/>
          </a:xfrm>
        </p:spPr>
        <p:txBody>
          <a:bodyPr numCol="2"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DATABASE CONNECTION.</a:t>
            </a:r>
          </a:p>
          <a:p>
            <a:r>
              <a:rPr lang="en-US" dirty="0"/>
              <a:t>LOGIN.</a:t>
            </a:r>
          </a:p>
          <a:p>
            <a:r>
              <a:rPr lang="en-IN" dirty="0"/>
              <a:t>ACCOUNT CREATION.</a:t>
            </a:r>
          </a:p>
          <a:p>
            <a:r>
              <a:rPr lang="en-IN" dirty="0"/>
              <a:t>DEPOSIT.</a:t>
            </a:r>
          </a:p>
          <a:p>
            <a:endParaRPr lang="en-IN" dirty="0"/>
          </a:p>
          <a:p>
            <a:r>
              <a:rPr lang="en-IN" dirty="0"/>
              <a:t>WITHDRAW.</a:t>
            </a:r>
          </a:p>
          <a:p>
            <a:r>
              <a:rPr lang="en-IN" dirty="0"/>
              <a:t>MINISTATEMENT.</a:t>
            </a:r>
          </a:p>
          <a:p>
            <a:r>
              <a:rPr lang="en-IN" dirty="0"/>
              <a:t>BALANCE ENQUIRY</a:t>
            </a:r>
          </a:p>
          <a:p>
            <a:r>
              <a:rPr lang="en-IN" dirty="0"/>
              <a:t>CANCEL.</a:t>
            </a:r>
          </a:p>
        </p:txBody>
      </p:sp>
    </p:spTree>
    <p:extLst>
      <p:ext uri="{BB962C8B-B14F-4D97-AF65-F5344CB8AC3E}">
        <p14:creationId xmlns:p14="http://schemas.microsoft.com/office/powerpoint/2010/main" val="3648190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1B886-53C1-C412-9D4B-EAC533B2D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Algerian" panose="04020705040A02060702" pitchFamily="82" charset="0"/>
              </a:rPr>
              <a:t>Database connection</a:t>
            </a:r>
            <a:endParaRPr lang="en-IN" sz="48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99FBB-5AFB-ED8E-9285-902CCA07C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Firstly, database is an organized collection of structured information or data to be stored.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 database connection is the process of </a:t>
            </a:r>
            <a:r>
              <a:rPr lang="en-US" b="1" dirty="0"/>
              <a:t>establishing a link between the application and the PostgreSQL database</a:t>
            </a:r>
            <a:r>
              <a:rPr lang="en-US" dirty="0"/>
              <a:t>. This connection allows the program to </a:t>
            </a:r>
            <a:r>
              <a:rPr lang="en-US" b="1" dirty="0"/>
              <a:t>send queries</a:t>
            </a:r>
            <a:r>
              <a:rPr lang="en-US" dirty="0"/>
              <a:t>, </a:t>
            </a:r>
            <a:r>
              <a:rPr lang="en-US" b="1" dirty="0"/>
              <a:t>retrieve data</a:t>
            </a:r>
            <a:r>
              <a:rPr lang="en-US" dirty="0"/>
              <a:t>, and </a:t>
            </a:r>
            <a:r>
              <a:rPr lang="en-US" b="1" dirty="0"/>
              <a:t>store information</a:t>
            </a:r>
            <a:r>
              <a:rPr lang="en-US" dirty="0"/>
              <a:t> such as user details, transaction records, deposits, and withdrawals.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Without a successful database connection,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no banking functionality (like deposit or withdrawal) can work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It ensures that all user data is stored securely and can be retrieved when needed.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832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1606F-DBB7-4EF7-26FB-B3B16882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6600" dirty="0">
                <a:latin typeface="Algerian" panose="04020705040A02060702" pitchFamily="82" charset="0"/>
              </a:rPr>
              <a:t>LOGIN</a:t>
            </a:r>
            <a:endParaRPr lang="en-IN" sz="6600" dirty="0">
              <a:latin typeface="Algerian" panose="04020705040A02060702" pitchFamily="82" charset="0"/>
            </a:endParaRP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FBD47E15-D12B-226D-6A4E-FEA997C83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868" y="3429000"/>
            <a:ext cx="16342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0D2B2AD2-1834-EBB6-EF7E-F096C3012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441" y="2124109"/>
            <a:ext cx="11043118" cy="4536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The login() method acts as a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central hub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controls access to all banking features by first verifying</a:t>
            </a:r>
            <a:r>
              <a:rPr lang="en-US" altLang="en-US" sz="2800" dirty="0">
                <a:latin typeface="Arial" panose="020B0604020202020204" pitchFamily="34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identity of username &amp; password   and 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then providing appropriate services based on whether the user already exists or is new.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0585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0E4A9-F602-556C-B962-58013383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latin typeface="Algerian" panose="04020705040A02060702" pitchFamily="82" charset="0"/>
              </a:rPr>
              <a:t>Account creation</a:t>
            </a:r>
            <a:endParaRPr lang="en-IN" sz="48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C18BF-6F89-D6FD-F6D3-5A0680702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092947"/>
            <a:ext cx="11029615" cy="4910968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1600" b="1" dirty="0"/>
              <a:t>User creation</a:t>
            </a:r>
            <a:r>
              <a:rPr lang="en-US" sz="1600" dirty="0"/>
              <a:t> is the process in the bank system where a </a:t>
            </a:r>
            <a:r>
              <a:rPr lang="en-US" sz="1600" b="1" dirty="0"/>
              <a:t>new customer's details are collected and stored</a:t>
            </a:r>
            <a:r>
              <a:rPr lang="en-US" sz="1600" dirty="0"/>
              <a:t> in the database for the first time. This typically happens when a user’s Aadhar number is not found in the existing records.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1. The system prompts the user to enter: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Full name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Address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Phone number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Nominee’s Aadhar number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Initial account balance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Any starting deposit ( 999)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withdrawal amount</a:t>
            </a:r>
            <a:endParaRPr lang="en-US" altLang="en-US" sz="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2</a:t>
            </a: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. 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This information is then 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inserted into the database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under the table that represents the user’s account.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3. The entry includes: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Aadhar number (as a unique identifier)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Personal and nominee details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Starting balance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solidFill>
                  <a:schemeClr val="tx1"/>
                </a:solidFill>
                <a:latin typeface="Arial" panose="020B0604020202020204" pitchFamily="34" charset="0"/>
              </a:rPr>
              <a:t>A record of the first transaction</a:t>
            </a:r>
          </a:p>
          <a:p>
            <a:r>
              <a:rPr lang="en-US" sz="1600" dirty="0"/>
              <a:t>A </a:t>
            </a:r>
            <a:r>
              <a:rPr lang="en-US" sz="1600" b="1" dirty="0"/>
              <a:t>new record</a:t>
            </a:r>
            <a:r>
              <a:rPr lang="en-US" sz="1600" dirty="0"/>
              <a:t> is created in the database.</a:t>
            </a:r>
          </a:p>
          <a:p>
            <a:r>
              <a:rPr lang="en-US" sz="1600" dirty="0"/>
              <a:t>The user can now perform banking operations like depositing, withdrawing, or checking their balance.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822274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601AB-EFB1-0B7C-D797-1F35029D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7200" dirty="0">
                <a:latin typeface="Algerian" panose="04020705040A02060702" pitchFamily="82" charset="0"/>
              </a:rPr>
              <a:t>deposit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E6190-3688-27FA-3F20-FDF5905CD2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6042" y="1899291"/>
            <a:ext cx="9905999" cy="4589058"/>
          </a:xfrm>
        </p:spPr>
        <p:txBody>
          <a:bodyPr>
            <a:norm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deposit</a:t>
            </a:r>
            <a:r>
              <a:rPr lang="en-US" sz="2000" dirty="0"/>
              <a:t> refers to the process where a </a:t>
            </a:r>
            <a:r>
              <a:rPr lang="en-US" sz="2000" b="1" dirty="0"/>
              <a:t>user adds money to their bank account</a:t>
            </a:r>
            <a:r>
              <a:rPr lang="en-US" sz="2000" dirty="0"/>
              <a:t>, increasing their available balance. This is recorded as a financial transaction in the database.</a:t>
            </a:r>
          </a:p>
          <a:p>
            <a:r>
              <a:rPr lang="en-US" sz="2000" dirty="0"/>
              <a:t>To allow the user to </a:t>
            </a:r>
            <a:r>
              <a:rPr lang="en-US" sz="2000" b="1" dirty="0"/>
              <a:t>add funds to their account and </a:t>
            </a:r>
            <a:r>
              <a:rPr lang="en-US" sz="2000" dirty="0"/>
              <a:t>To </a:t>
            </a:r>
            <a:r>
              <a:rPr lang="en-US" sz="2000" b="1" dirty="0"/>
              <a:t>update the account balance.</a:t>
            </a:r>
          </a:p>
          <a:p>
            <a:r>
              <a:rPr lang="en-US" altLang="en-US" sz="1800" dirty="0">
                <a:latin typeface="Arial" panose="020B0604020202020204" pitchFamily="34" charset="0"/>
              </a:rPr>
              <a:t>The system asks the user to </a:t>
            </a:r>
            <a:r>
              <a:rPr lang="en-US" altLang="en-US" sz="1800" b="1" dirty="0">
                <a:latin typeface="Arial" panose="020B0604020202020204" pitchFamily="34" charset="0"/>
              </a:rPr>
              <a:t>enter the amount</a:t>
            </a:r>
            <a:r>
              <a:rPr lang="en-US" altLang="en-US" sz="1800" dirty="0">
                <a:latin typeface="Arial" panose="020B0604020202020204" pitchFamily="34" charset="0"/>
              </a:rPr>
              <a:t> they wish to deposit</a:t>
            </a:r>
            <a:r>
              <a:rPr lang="en-US" altLang="en-US" sz="1800" dirty="0"/>
              <a:t>.</a:t>
            </a:r>
          </a:p>
          <a:p>
            <a:endParaRPr lang="en-US" altLang="en-US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  The </a:t>
            </a:r>
            <a:r>
              <a:rPr lang="en-US" altLang="en-US" sz="1800" b="1" dirty="0">
                <a:latin typeface="Arial" panose="020B0604020202020204" pitchFamily="34" charset="0"/>
              </a:rPr>
              <a:t>new balance</a:t>
            </a:r>
            <a:r>
              <a:rPr lang="en-US" altLang="en-US" sz="1800" dirty="0">
                <a:latin typeface="Arial" panose="020B0604020202020204" pitchFamily="34" charset="0"/>
              </a:rPr>
              <a:t> is calculated by </a:t>
            </a:r>
            <a:r>
              <a:rPr lang="en-US" altLang="en-US" sz="1800" b="1" dirty="0">
                <a:latin typeface="Arial" panose="020B0604020202020204" pitchFamily="34" charset="0"/>
              </a:rPr>
              <a:t>adding the deposit amount to the current balance</a:t>
            </a:r>
            <a:r>
              <a:rPr lang="en-US" altLang="en-US" sz="1800" dirty="0"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A </a:t>
            </a:r>
            <a:r>
              <a:rPr lang="en-US" altLang="en-US" sz="1800" b="1" dirty="0">
                <a:latin typeface="Arial" panose="020B0604020202020204" pitchFamily="34" charset="0"/>
              </a:rPr>
              <a:t>new transaction record</a:t>
            </a:r>
            <a:r>
              <a:rPr lang="en-US" altLang="en-US" sz="1800" dirty="0">
                <a:latin typeface="Arial" panose="020B0604020202020204" pitchFamily="34" charset="0"/>
              </a:rPr>
              <a:t> is created in the user’s table, including: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arenR"/>
            </a:pPr>
            <a:r>
              <a:rPr lang="en-US" altLang="en-US" sz="1600" dirty="0">
                <a:latin typeface="Arial" panose="020B0604020202020204" pitchFamily="34" charset="0"/>
              </a:rPr>
              <a:t>Deposit amount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arenR"/>
            </a:pPr>
            <a:r>
              <a:rPr lang="en-US" altLang="en-US" sz="1600" dirty="0">
                <a:latin typeface="Arial" panose="020B0604020202020204" pitchFamily="34" charset="0"/>
              </a:rPr>
              <a:t>Withdrawal amount (set to zero for this transaction)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+mj-lt"/>
              <a:buAutoNum type="arabicParenR"/>
            </a:pPr>
            <a:r>
              <a:rPr lang="en-US" altLang="en-US" sz="1600" dirty="0">
                <a:latin typeface="Arial" panose="020B0604020202020204" pitchFamily="34" charset="0"/>
              </a:rPr>
              <a:t>Updated balance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This information is saved to the database to maintain a </a:t>
            </a:r>
            <a:r>
              <a:rPr lang="en-US" altLang="en-US" sz="1800" b="1" dirty="0">
                <a:latin typeface="Arial" panose="020B0604020202020204" pitchFamily="34" charset="0"/>
              </a:rPr>
              <a:t>clear history of all transactions</a:t>
            </a:r>
            <a:r>
              <a:rPr lang="en-US" altLang="en-US" sz="1800" dirty="0"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endParaRPr lang="en-US" altLang="en-US" sz="1800" dirty="0">
              <a:latin typeface="Arial" panose="020B0604020202020204" pitchFamily="34" charset="0"/>
            </a:endParaRPr>
          </a:p>
          <a:p>
            <a:endParaRPr lang="en-US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91293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0941F-12DC-CE6F-5702-F7E647A60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068" y="685801"/>
            <a:ext cx="8540886" cy="1123544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Algerian" panose="04020705040A02060702" pitchFamily="82" charset="0"/>
              </a:rPr>
              <a:t>WITHDRAW</a:t>
            </a:r>
            <a:endParaRPr lang="en-IN" sz="6000" dirty="0">
              <a:latin typeface="Algerian" panose="04020705040A02060702" pitchFamily="82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028795-FD79-D1F9-219C-8001414CE35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32951" y="1526342"/>
            <a:ext cx="10018712" cy="6737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b="1" dirty="0"/>
              <a:t>withdrawal </a:t>
            </a:r>
            <a:r>
              <a:rPr lang="en-US" sz="2000" dirty="0"/>
              <a:t>system refers to the process by which a </a:t>
            </a:r>
            <a:r>
              <a:rPr lang="en-US" sz="2000" b="1" dirty="0"/>
              <a:t>user takes money out of their bank account</a:t>
            </a:r>
            <a:r>
              <a:rPr lang="en-US" sz="2000" dirty="0"/>
              <a:t>, reducing their available balance. It is recorded as a transaction in the database for accountability.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The system displays the </a:t>
            </a:r>
            <a:r>
              <a:rPr lang="en-US" altLang="en-US" sz="2000" b="1" dirty="0">
                <a:latin typeface="Arial" panose="020B0604020202020204" pitchFamily="34" charset="0"/>
              </a:rPr>
              <a:t>user's current balance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The user is prompted to </a:t>
            </a:r>
            <a:r>
              <a:rPr lang="en-US" altLang="en-US" sz="2000" b="1" dirty="0">
                <a:latin typeface="Arial" panose="020B0604020202020204" pitchFamily="34" charset="0"/>
              </a:rPr>
              <a:t>enter the amount</a:t>
            </a:r>
            <a:r>
              <a:rPr lang="en-US" altLang="en-US" sz="2000" dirty="0">
                <a:latin typeface="Arial" panose="020B0604020202020204" pitchFamily="34" charset="0"/>
              </a:rPr>
              <a:t> they wish to withdraw.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The system checks if the user has </a:t>
            </a:r>
            <a:r>
              <a:rPr lang="en-US" altLang="en-US" sz="2000" b="1" dirty="0">
                <a:latin typeface="Arial" panose="020B0604020202020204" pitchFamily="34" charset="0"/>
              </a:rPr>
              <a:t>sufficient balance</a:t>
            </a:r>
            <a:r>
              <a:rPr lang="en-US" altLang="en-US" sz="2000" dirty="0">
                <a:latin typeface="Arial" panose="020B0604020202020204" pitchFamily="34" charset="0"/>
              </a:rPr>
              <a:t>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If yes, it subtracts the amount and updates the balance.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If not, it notifies the user of </a:t>
            </a:r>
            <a:r>
              <a:rPr lang="en-US" altLang="en-US" sz="2000" b="1" dirty="0">
                <a:latin typeface="Arial" panose="020B0604020202020204" pitchFamily="34" charset="0"/>
              </a:rPr>
              <a:t>insufficient funds</a:t>
            </a:r>
            <a:r>
              <a:rPr lang="en-US" altLang="en-US" sz="2000" dirty="0">
                <a:latin typeface="Arial" panose="020B0604020202020204" pitchFamily="34" charset="0"/>
              </a:rPr>
              <a:t> and cancels the operation.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latin typeface="Arial" panose="020B0604020202020204" pitchFamily="34" charset="0"/>
              </a:rPr>
              <a:t> A </a:t>
            </a:r>
            <a:r>
              <a:rPr lang="en-US" altLang="en-US" sz="2000" b="1" dirty="0">
                <a:latin typeface="Arial" panose="020B0604020202020204" pitchFamily="34" charset="0"/>
              </a:rPr>
              <a:t>new transaction entry</a:t>
            </a:r>
            <a:r>
              <a:rPr lang="en-US" altLang="en-US" sz="2000" dirty="0">
                <a:latin typeface="Arial" panose="020B0604020202020204" pitchFamily="34" charset="0"/>
              </a:rPr>
              <a:t> is created in the user’s account table, which includes: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New (updated) balance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Withdrawal amount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Deposit amount (set to zero for this transaction)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sz="2000" dirty="0"/>
              <a:t>The transaction is then </a:t>
            </a:r>
            <a:r>
              <a:rPr lang="en-US" sz="2000" b="1" dirty="0"/>
              <a:t>committed to the database</a:t>
            </a:r>
            <a:r>
              <a:rPr lang="en-US" sz="2000" dirty="0"/>
              <a:t> to ensure it is saved.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90707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8FF22-1A56-095E-AF2B-05648079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u="sng" dirty="0">
                <a:latin typeface="Algerian" panose="04020705040A02060702" pitchFamily="82" charset="0"/>
              </a:rPr>
              <a:t>BALANCE ENQUIRY </a:t>
            </a:r>
            <a:endParaRPr lang="en-IN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D4B99-45FC-A18E-5577-F802769C9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88" y="2441643"/>
            <a:ext cx="10571998" cy="4085617"/>
          </a:xfrm>
        </p:spPr>
        <p:txBody>
          <a:bodyPr>
            <a:normAutofit/>
          </a:bodyPr>
          <a:lstStyle/>
          <a:p>
            <a:r>
              <a:rPr lang="en-US" sz="1600" b="1" dirty="0"/>
              <a:t>Balance enquiry</a:t>
            </a:r>
            <a:r>
              <a:rPr lang="en-US" sz="1600" dirty="0"/>
              <a:t> is a feature that allows a user to </a:t>
            </a:r>
            <a:r>
              <a:rPr lang="en-US" sz="1600" b="1" dirty="0"/>
              <a:t>check the current available balance</a:t>
            </a:r>
            <a:r>
              <a:rPr lang="en-US" sz="1600" dirty="0"/>
              <a:t> in their bank account without making any financial transaction.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Purpose:</a:t>
            </a:r>
          </a:p>
          <a:p>
            <a:r>
              <a:rPr lang="en-US" sz="1600" dirty="0"/>
              <a:t>To let users </a:t>
            </a:r>
            <a:r>
              <a:rPr lang="en-US" sz="1600" b="1" dirty="0"/>
              <a:t>know how much money</a:t>
            </a:r>
            <a:r>
              <a:rPr lang="en-US" sz="1600" dirty="0"/>
              <a:t> is currently available in their account.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system displays: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User’s name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Current date and time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/>
              <a:t>Latest account balance (retrieved from the most recent transaction record)</a:t>
            </a:r>
          </a:p>
          <a:p>
            <a:r>
              <a:rPr lang="en-US" dirty="0"/>
              <a:t>No changes are made to the database—this is </a:t>
            </a:r>
            <a:r>
              <a:rPr lang="en-US" b="1" dirty="0"/>
              <a:t>read-only access</a:t>
            </a:r>
            <a:r>
              <a:rPr lang="en-US" dirty="0"/>
              <a:t>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34837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3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jpeg"/></Relationships>
</file>

<file path=ppt/theme/theme1.xml><?xml version="1.0" encoding="utf-8"?>
<a:theme xmlns:a="http://schemas.openxmlformats.org/drawingml/2006/main" name="1_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10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ppt/theme/theme1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3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4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5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6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7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8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9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5AD0B8"/>
      </a:accent1>
      <a:accent2>
        <a:srgbClr val="47BB7E"/>
      </a:accent2>
      <a:accent3>
        <a:srgbClr val="96CD4B"/>
      </a:accent3>
      <a:accent4>
        <a:srgbClr val="61C7DD"/>
      </a:accent4>
      <a:accent5>
        <a:srgbClr val="2495CF"/>
      </a:accent5>
      <a:accent6>
        <a:srgbClr val="5A74D1"/>
      </a:accent6>
      <a:hlink>
        <a:srgbClr val="72CEBB"/>
      </a:hlink>
      <a:folHlink>
        <a:srgbClr val="98E6D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0F262FD6-3409-4039-A531-64BD4D2F99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385</TotalTime>
  <Words>839</Words>
  <Application>Microsoft Office PowerPoint</Application>
  <PresentationFormat>Widescreen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12</vt:i4>
      </vt:variant>
    </vt:vector>
  </HeadingPairs>
  <TitlesOfParts>
    <vt:vector size="36" baseType="lpstr">
      <vt:lpstr>Algerian</vt:lpstr>
      <vt:lpstr>Aptos Display</vt:lpstr>
      <vt:lpstr>Arial</vt:lpstr>
      <vt:lpstr>Calibri</vt:lpstr>
      <vt:lpstr>Calibri Light</vt:lpstr>
      <vt:lpstr>Century Gothic</vt:lpstr>
      <vt:lpstr>Corbel</vt:lpstr>
      <vt:lpstr>Gill Sans MT</vt:lpstr>
      <vt:lpstr>MS Shell Dlg 2</vt:lpstr>
      <vt:lpstr>Tw Cen MT</vt:lpstr>
      <vt:lpstr>Wingdings</vt:lpstr>
      <vt:lpstr>Wingdings 2</vt:lpstr>
      <vt:lpstr>Wingdings 3</vt:lpstr>
      <vt:lpstr>1_Ion Boardroom</vt:lpstr>
      <vt:lpstr>Circuit</vt:lpstr>
      <vt:lpstr>Gallery</vt:lpstr>
      <vt:lpstr>Dividend</vt:lpstr>
      <vt:lpstr>Quotable</vt:lpstr>
      <vt:lpstr>Celestial</vt:lpstr>
      <vt:lpstr>Ion</vt:lpstr>
      <vt:lpstr>Banded</vt:lpstr>
      <vt:lpstr>Mesh</vt:lpstr>
      <vt:lpstr>Savon</vt:lpstr>
      <vt:lpstr>Madison</vt:lpstr>
      <vt:lpstr>WELCOME</vt:lpstr>
      <vt:lpstr>PowerPoint Presentation</vt:lpstr>
      <vt:lpstr>STEPS TO DEVELOP BANKING SYSTEM</vt:lpstr>
      <vt:lpstr>Database connection</vt:lpstr>
      <vt:lpstr>LOGIN</vt:lpstr>
      <vt:lpstr>Account creation</vt:lpstr>
      <vt:lpstr>deposit</vt:lpstr>
      <vt:lpstr>WITHDRAW</vt:lpstr>
      <vt:lpstr>BALANCE ENQUIRY </vt:lpstr>
      <vt:lpstr>MINI STATEMENT</vt:lpstr>
      <vt:lpstr>CANCEL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 charan</dc:creator>
  <cp:lastModifiedBy>seshadri nath</cp:lastModifiedBy>
  <cp:revision>7</cp:revision>
  <dcterms:created xsi:type="dcterms:W3CDTF">2023-04-24T13:07:25Z</dcterms:created>
  <dcterms:modified xsi:type="dcterms:W3CDTF">2025-06-20T07:34:38Z</dcterms:modified>
</cp:coreProperties>
</file>