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0" r:id="rId1"/>
    <p:sldMasterId id="2147483815" r:id="rId2"/>
  </p:sldMasterIdLst>
  <p:notesMasterIdLst>
    <p:notesMasterId r:id="rId35"/>
  </p:notesMasterIdLst>
  <p:sldIdLst>
    <p:sldId id="256" r:id="rId3"/>
    <p:sldId id="292" r:id="rId4"/>
    <p:sldId id="340" r:id="rId5"/>
    <p:sldId id="293" r:id="rId6"/>
    <p:sldId id="294" r:id="rId7"/>
    <p:sldId id="338" r:id="rId8"/>
    <p:sldId id="295" r:id="rId9"/>
    <p:sldId id="296" r:id="rId10"/>
    <p:sldId id="339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234DFE-46C8-44D9-98D2-CA00B266E605}">
          <p14:sldIdLst>
            <p14:sldId id="256"/>
            <p14:sldId id="292"/>
            <p14:sldId id="340"/>
            <p14:sldId id="293"/>
            <p14:sldId id="294"/>
            <p14:sldId id="338"/>
            <p14:sldId id="295"/>
            <p14:sldId id="296"/>
            <p14:sldId id="339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Untitled Section" id="{67071478-5B6F-47FF-BDBB-2D1BC2815939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FF0066"/>
    <a:srgbClr val="66FF66"/>
    <a:srgbClr val="00FF00"/>
    <a:srgbClr val="FF33CC"/>
    <a:srgbClr val="0000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94484" autoAdjust="0"/>
  </p:normalViewPr>
  <p:slideViewPr>
    <p:cSldViewPr snapToGrid="0">
      <p:cViewPr>
        <p:scale>
          <a:sx n="82" d="100"/>
          <a:sy n="82" d="100"/>
        </p:scale>
        <p:origin x="-792" y="-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C887D-9CA0-4969-AE0A-0F43361AFA2E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9F131-9790-4DC9-86DD-54E915566A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96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18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471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168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630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2709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5148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93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769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681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25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7219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0775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461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721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84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690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912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7818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054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42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05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655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215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32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6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689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7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487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324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65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E9F131-9790-4DC9-86DD-54E915566AE1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746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6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9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25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3300" y="157957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2385" y="31194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b="1">
                <a:solidFill>
                  <a:srgbClr val="00CC00"/>
                </a:solidFill>
              </a:defRPr>
            </a:lvl1pPr>
          </a:lstStyle>
          <a:p>
            <a:r>
              <a:rPr lang="en-US" dirty="0" smtClean="0"/>
              <a:t>School of Computing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293100" y="0"/>
            <a:ext cx="850900" cy="9271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385" y="0"/>
            <a:ext cx="983615" cy="11223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66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27"/>
            <a:ext cx="9144000" cy="485774"/>
          </a:xfrm>
        </p:spPr>
        <p:txBody>
          <a:bodyPr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844-5288-42D6-A469-453B8DF79F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9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844-5288-42D6-A469-453B8DF79F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5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844-5288-42D6-A469-453B8DF79F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844-5288-42D6-A469-453B8DF79F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844-5288-42D6-A469-453B8DF79F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0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844-5288-42D6-A469-453B8DF79F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0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844-5288-42D6-A469-453B8DF79F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1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844-5288-42D6-A469-453B8DF79F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9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844-5288-42D6-A469-453B8DF79F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844-5288-42D6-A469-453B8DF79F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8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76844-5288-42D6-A469-453B8DF79F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2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3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7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7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6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3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0F91-F9C3-4727-9AD9-D430AB2C8ED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71" y="0"/>
            <a:ext cx="865028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8343185" y="942975"/>
            <a:ext cx="736600" cy="38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</a:rPr>
              <a:t>ASTU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240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00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61200" y="644366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00CC00"/>
                </a:solidFill>
              </a:defRPr>
            </a:lvl1pPr>
          </a:lstStyle>
          <a:p>
            <a:r>
              <a:rPr lang="en-US" dirty="0" smtClean="0"/>
              <a:t>School of Computing</a:t>
            </a:r>
            <a:endParaRPr lang="en-US" dirty="0"/>
          </a:p>
        </p:txBody>
      </p:sp>
      <p:pic>
        <p:nvPicPr>
          <p:cNvPr id="7" name="Picture 6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385" y="52387"/>
            <a:ext cx="983615" cy="112236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/>
          <p:cNvSpPr txBox="1">
            <a:spLocks/>
          </p:cNvSpPr>
          <p:nvPr userDrawn="1"/>
        </p:nvSpPr>
        <p:spPr>
          <a:xfrm>
            <a:off x="8280400" y="1174750"/>
            <a:ext cx="746442" cy="331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FF0000"/>
                </a:solidFill>
              </a:rPr>
              <a:t>ASTU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06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30310"/>
            <a:ext cx="9144000" cy="3335628"/>
          </a:xfrm>
        </p:spPr>
        <p:txBody>
          <a:bodyPr>
            <a:normAutofit/>
          </a:bodyPr>
          <a:lstStyle/>
          <a:p>
            <a:r>
              <a:rPr lang="en-US" sz="4800" b="1" smtClean="0">
                <a:solidFill>
                  <a:srgbClr val="0000FF"/>
                </a:solidFill>
                <a:latin typeface="Calibri" panose="020F0502020204030204" pitchFamily="34" charset="0"/>
              </a:rPr>
              <a:t>Chapter 6- </a:t>
            </a:r>
            <a:r>
              <a:rPr lang="en-US" sz="48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/>
            </a:r>
            <a:br>
              <a:rPr lang="en-US" sz="4800" b="1" dirty="0" smtClean="0">
                <a:solidFill>
                  <a:srgbClr val="0000FF"/>
                </a:solidFill>
                <a:latin typeface="Calibri" panose="020F0502020204030204" pitchFamily="34" charset="0"/>
              </a:rPr>
            </a:br>
            <a:r>
              <a:rPr lang="en-US" sz="4800" b="1" dirty="0" smtClean="0">
                <a:solidFill>
                  <a:srgbClr val="0000FF"/>
                </a:solidFill>
                <a:latin typeface="Calibri" panose="020F0502020204030204" pitchFamily="34" charset="0"/>
              </a:rPr>
              <a:t>Requirements Management</a:t>
            </a:r>
            <a:endParaRPr lang="en-US" sz="4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12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045" y="208345"/>
            <a:ext cx="8611565" cy="55418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Types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of volatile requirement</a:t>
            </a:r>
            <a:b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36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366" y="716229"/>
            <a:ext cx="8588415" cy="5973938"/>
          </a:xfrm>
        </p:spPr>
        <p:txBody>
          <a:bodyPr>
            <a:normAutofit/>
          </a:bodyPr>
          <a:lstStyle/>
          <a:p>
            <a:r>
              <a:rPr lang="en-CA" altLang="en-US" i="1" dirty="0"/>
              <a:t>Mutable requirements</a:t>
            </a:r>
          </a:p>
          <a:p>
            <a:pPr lvl="1"/>
            <a:r>
              <a:rPr lang="en-CA" altLang="en-US" dirty="0"/>
              <a:t>These are requirements which change because of </a:t>
            </a:r>
            <a:r>
              <a:rPr lang="en-CA" altLang="en-US" b="1" dirty="0">
                <a:solidFill>
                  <a:srgbClr val="FF0000"/>
                </a:solidFill>
              </a:rPr>
              <a:t>changes to the environment in which the system is operating</a:t>
            </a:r>
          </a:p>
          <a:p>
            <a:r>
              <a:rPr lang="en-CA" altLang="en-US" i="1" dirty="0"/>
              <a:t>Emergent requirements</a:t>
            </a:r>
          </a:p>
          <a:p>
            <a:pPr lvl="1"/>
            <a:r>
              <a:rPr lang="en-CA" altLang="en-US" dirty="0"/>
              <a:t>These are requirements </a:t>
            </a:r>
            <a:r>
              <a:rPr lang="en-CA" altLang="en-US" dirty="0">
                <a:solidFill>
                  <a:srgbClr val="0000FF"/>
                </a:solidFill>
              </a:rPr>
              <a:t>which cannot be completely defined </a:t>
            </a:r>
            <a:r>
              <a:rPr lang="en-CA" altLang="en-US" dirty="0"/>
              <a:t>when the system is specified but which emerge as the system is </a:t>
            </a:r>
            <a:r>
              <a:rPr lang="en-CA" altLang="en-US" dirty="0">
                <a:solidFill>
                  <a:srgbClr val="0000FF"/>
                </a:solidFill>
              </a:rPr>
              <a:t>designed and implemented</a:t>
            </a:r>
          </a:p>
          <a:p>
            <a:r>
              <a:rPr lang="en-CA" altLang="en-US" i="1" dirty="0"/>
              <a:t>Consequential requirements</a:t>
            </a:r>
          </a:p>
          <a:p>
            <a:pPr lvl="1"/>
            <a:r>
              <a:rPr lang="en-CA" altLang="en-US" dirty="0"/>
              <a:t>These are requirements which are </a:t>
            </a:r>
            <a:r>
              <a:rPr lang="en-CA" altLang="en-US" b="1" dirty="0">
                <a:solidFill>
                  <a:srgbClr val="FF0000"/>
                </a:solidFill>
              </a:rPr>
              <a:t>based on assumptions about how the system will be used</a:t>
            </a:r>
          </a:p>
          <a:p>
            <a:pPr lvl="1"/>
            <a:r>
              <a:rPr lang="en-CA" altLang="en-US" dirty="0"/>
              <a:t>Once the system is in place, some of these assumptions will be wrong</a:t>
            </a:r>
          </a:p>
          <a:p>
            <a:r>
              <a:rPr lang="en-CA" altLang="en-US" i="1" dirty="0"/>
              <a:t>Compatibility requirements</a:t>
            </a:r>
          </a:p>
          <a:p>
            <a:pPr lvl="1"/>
            <a:r>
              <a:rPr lang="en-CA" altLang="en-US" dirty="0"/>
              <a:t>These are requirements which </a:t>
            </a:r>
            <a:r>
              <a:rPr lang="en-CA" altLang="en-US" b="1" dirty="0">
                <a:solidFill>
                  <a:srgbClr val="FF0000"/>
                </a:solidFill>
              </a:rPr>
              <a:t>depend on other equipment, technology, or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8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458" y="520861"/>
            <a:ext cx="6748041" cy="55418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Requirements 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770" y="1873698"/>
            <a:ext cx="8704162" cy="3381208"/>
          </a:xfrm>
        </p:spPr>
        <p:txBody>
          <a:bodyPr>
            <a:noAutofit/>
          </a:bodyPr>
          <a:lstStyle/>
          <a:p>
            <a:pPr algn="just"/>
            <a:r>
              <a:rPr lang="en-US" dirty="0" smtClean="0"/>
              <a:t>It </a:t>
            </a:r>
            <a:r>
              <a:rPr lang="en-US" dirty="0"/>
              <a:t>is essential for requirements management that every requirement should have a </a:t>
            </a:r>
            <a:r>
              <a:rPr lang="en-US" dirty="0">
                <a:solidFill>
                  <a:srgbClr val="0000FF"/>
                </a:solidFill>
              </a:rPr>
              <a:t>unique </a:t>
            </a:r>
            <a:r>
              <a:rPr lang="en-US" dirty="0" smtClean="0">
                <a:solidFill>
                  <a:srgbClr val="0000FF"/>
                </a:solidFill>
              </a:rPr>
              <a:t>identification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most common approach is </a:t>
            </a:r>
            <a:r>
              <a:rPr lang="en-US" dirty="0">
                <a:solidFill>
                  <a:srgbClr val="0000FF"/>
                </a:solidFill>
              </a:rPr>
              <a:t>requirements numbering </a:t>
            </a:r>
            <a:r>
              <a:rPr lang="en-US" dirty="0"/>
              <a:t>based on chapter/section in the requirements </a:t>
            </a:r>
            <a:r>
              <a:rPr lang="en-US" dirty="0" smtClean="0"/>
              <a:t>document.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4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5418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8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Requirements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identification techniques</a:t>
            </a:r>
            <a:br>
              <a:rPr lang="en-US" sz="28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28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4184"/>
            <a:ext cx="8819909" cy="6205431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solidFill>
                  <a:srgbClr val="0000FF"/>
                </a:solidFill>
              </a:rPr>
              <a:t>Dynamic renumbering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Some </a:t>
            </a:r>
            <a:r>
              <a:rPr lang="en-US" dirty="0"/>
              <a:t>word processing systems allow for automatic renumbering of paragraphs and the inclusion of cross-references. As you re-organize your document and add new requirements, the system keeps track of the </a:t>
            </a:r>
            <a:r>
              <a:rPr lang="en-US" dirty="0" smtClean="0"/>
              <a:t>cross reference </a:t>
            </a:r>
            <a:r>
              <a:rPr lang="en-US" dirty="0"/>
              <a:t>and automatically renumbers your requirement depending on its chapter, section and position within the </a:t>
            </a:r>
            <a:r>
              <a:rPr lang="en-US" dirty="0" smtClean="0"/>
              <a:t>section.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Database </a:t>
            </a:r>
            <a:r>
              <a:rPr lang="en-US" dirty="0">
                <a:solidFill>
                  <a:srgbClr val="0000FF"/>
                </a:solidFill>
              </a:rPr>
              <a:t>record </a:t>
            </a:r>
            <a:r>
              <a:rPr lang="en-US" dirty="0" smtClean="0">
                <a:solidFill>
                  <a:srgbClr val="0000FF"/>
                </a:solidFill>
              </a:rPr>
              <a:t>identification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When </a:t>
            </a:r>
            <a:r>
              <a:rPr lang="en-US" dirty="0"/>
              <a:t>a requirement is identified it is entered in a requirements database and a database record identifier is assigned. This database identifier is used in all subsequent references to </a:t>
            </a:r>
            <a:r>
              <a:rPr lang="en-US" dirty="0" smtClean="0"/>
              <a:t>the requirements 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Symbolic identification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Requirements </a:t>
            </a:r>
            <a:r>
              <a:rPr lang="en-US" dirty="0"/>
              <a:t>can be identified by giving them a symbolic name which is associated with the requirement itself. For example, EFF-1, EFF-2, EFF-3 may be used for requirements which relate to system efficiency</a:t>
            </a:r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8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033" y="439839"/>
            <a:ext cx="7442522" cy="55418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Storing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requirements</a:t>
            </a:r>
            <a:b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36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172" y="1572757"/>
            <a:ext cx="8484243" cy="630381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Requirements </a:t>
            </a:r>
            <a:r>
              <a:rPr lang="en-US" dirty="0"/>
              <a:t>have to be stored in such a way that they can be accessed easily and related to other system </a:t>
            </a:r>
            <a:r>
              <a:rPr lang="en-US" dirty="0" smtClean="0"/>
              <a:t>requirements.</a:t>
            </a:r>
          </a:p>
          <a:p>
            <a:pPr algn="just"/>
            <a:r>
              <a:rPr lang="en-US" dirty="0" smtClean="0"/>
              <a:t>Possible </a:t>
            </a:r>
            <a:r>
              <a:rPr lang="en-US" dirty="0"/>
              <a:t>storage techniques </a:t>
            </a:r>
            <a:r>
              <a:rPr lang="en-US" dirty="0" smtClean="0"/>
              <a:t>are:</a:t>
            </a:r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one or more word processor </a:t>
            </a:r>
            <a:r>
              <a:rPr lang="en-US" dirty="0" smtClean="0"/>
              <a:t>files</a:t>
            </a:r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- requirements are stored in the requirements </a:t>
            </a:r>
            <a:r>
              <a:rPr lang="en-US" dirty="0" smtClean="0"/>
              <a:t>document.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a specially designed requirements </a:t>
            </a:r>
            <a:r>
              <a:rPr lang="en-US" dirty="0" smtClean="0"/>
              <a:t>database.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4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95" y="150471"/>
            <a:ext cx="8657863" cy="55418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Word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processor documents</a:t>
            </a:r>
            <a:b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36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40780"/>
            <a:ext cx="8970380" cy="5879939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solidFill>
                  <a:srgbClr val="0000FF"/>
                </a:solidFill>
              </a:rPr>
              <a:t>Advantages:</a:t>
            </a:r>
          </a:p>
          <a:p>
            <a:pPr algn="just"/>
            <a:r>
              <a:rPr lang="en-US" dirty="0" smtClean="0"/>
              <a:t>Requirements </a:t>
            </a:r>
            <a:r>
              <a:rPr lang="en-US" dirty="0"/>
              <a:t>are all stored in the same </a:t>
            </a:r>
            <a:r>
              <a:rPr lang="en-US" dirty="0" smtClean="0"/>
              <a:t>place.</a:t>
            </a:r>
          </a:p>
          <a:p>
            <a:pPr algn="just"/>
            <a:r>
              <a:rPr lang="en-US" dirty="0" smtClean="0"/>
              <a:t>Requirements </a:t>
            </a:r>
            <a:r>
              <a:rPr lang="en-US" dirty="0"/>
              <a:t>may be accessed by anyone with the right word </a:t>
            </a:r>
            <a:r>
              <a:rPr lang="en-US" dirty="0" smtClean="0"/>
              <a:t>processor.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easy to produce the final requirements </a:t>
            </a:r>
            <a:r>
              <a:rPr lang="en-US" dirty="0" smtClean="0"/>
              <a:t>document.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Disadvantages:</a:t>
            </a:r>
          </a:p>
          <a:p>
            <a:pPr algn="just"/>
            <a:r>
              <a:rPr lang="en-US" dirty="0" smtClean="0"/>
              <a:t>Requirements </a:t>
            </a:r>
            <a:r>
              <a:rPr lang="en-US" dirty="0"/>
              <a:t>dependencies must be externally </a:t>
            </a:r>
            <a:r>
              <a:rPr lang="en-US" dirty="0" smtClean="0"/>
              <a:t>maintained.</a:t>
            </a:r>
          </a:p>
          <a:p>
            <a:pPr algn="just"/>
            <a:r>
              <a:rPr lang="en-US" dirty="0" smtClean="0"/>
              <a:t>Search </a:t>
            </a:r>
            <a:r>
              <a:rPr lang="en-US" dirty="0"/>
              <a:t>facilities are </a:t>
            </a:r>
            <a:r>
              <a:rPr lang="en-US" dirty="0" smtClean="0"/>
              <a:t>limited.</a:t>
            </a:r>
          </a:p>
          <a:p>
            <a:pPr algn="just"/>
            <a:r>
              <a:rPr lang="en-US" dirty="0" smtClean="0"/>
              <a:t>Not </a:t>
            </a:r>
            <a:r>
              <a:rPr lang="en-US" dirty="0"/>
              <a:t>possible to link requirements with proposed requirements </a:t>
            </a:r>
            <a:r>
              <a:rPr lang="en-US" dirty="0" smtClean="0"/>
              <a:t>changes.</a:t>
            </a:r>
          </a:p>
          <a:p>
            <a:pPr algn="just"/>
            <a:r>
              <a:rPr lang="en-US" dirty="0" smtClean="0"/>
              <a:t>Not </a:t>
            </a:r>
            <a:r>
              <a:rPr lang="en-US" dirty="0"/>
              <a:t>possible to have version control on individual </a:t>
            </a:r>
            <a:r>
              <a:rPr lang="en-US" dirty="0" smtClean="0"/>
              <a:t>requirements.</a:t>
            </a:r>
          </a:p>
          <a:p>
            <a:pPr algn="just"/>
            <a:r>
              <a:rPr lang="en-US" dirty="0" smtClean="0"/>
              <a:t>No </a:t>
            </a:r>
            <a:r>
              <a:rPr lang="en-US" dirty="0"/>
              <a:t>automated navigation from one requirement to </a:t>
            </a:r>
            <a:r>
              <a:rPr lang="en-US" dirty="0" smtClean="0"/>
              <a:t>another.</a:t>
            </a:r>
            <a:endParaRPr lang="en-US" dirty="0"/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8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5418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8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Requirements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database</a:t>
            </a:r>
            <a:br>
              <a:rPr lang="en-US" sz="28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28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4184"/>
            <a:ext cx="9144000" cy="630381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Each </a:t>
            </a:r>
            <a:r>
              <a:rPr lang="en-US" dirty="0"/>
              <a:t>requirement is represented as one or more database </a:t>
            </a:r>
            <a:r>
              <a:rPr lang="en-US" dirty="0" smtClean="0"/>
              <a:t>entities.</a:t>
            </a:r>
          </a:p>
          <a:p>
            <a:pPr algn="just"/>
            <a:r>
              <a:rPr lang="en-US" dirty="0" smtClean="0"/>
              <a:t>Database </a:t>
            </a:r>
            <a:r>
              <a:rPr lang="en-US" dirty="0"/>
              <a:t>query language is used to access </a:t>
            </a:r>
            <a:r>
              <a:rPr lang="en-US" dirty="0" smtClean="0"/>
              <a:t>requirements.</a:t>
            </a:r>
          </a:p>
          <a:p>
            <a:pPr algn="just"/>
            <a:r>
              <a:rPr lang="en-US" dirty="0" smtClean="0"/>
              <a:t>Advantages:</a:t>
            </a:r>
          </a:p>
          <a:p>
            <a:pPr lvl="1" algn="just"/>
            <a:r>
              <a:rPr lang="en-US" dirty="0" smtClean="0"/>
              <a:t>Good </a:t>
            </a:r>
            <a:r>
              <a:rPr lang="en-US" dirty="0"/>
              <a:t>query and navigation </a:t>
            </a:r>
            <a:r>
              <a:rPr lang="en-US" dirty="0" smtClean="0"/>
              <a:t>facilities.</a:t>
            </a:r>
          </a:p>
          <a:p>
            <a:pPr lvl="1" algn="just"/>
            <a:r>
              <a:rPr lang="en-US" dirty="0" smtClean="0"/>
              <a:t>Support </a:t>
            </a:r>
            <a:r>
              <a:rPr lang="en-US" dirty="0"/>
              <a:t>for change and version </a:t>
            </a:r>
            <a:r>
              <a:rPr lang="en-US" dirty="0" smtClean="0"/>
              <a:t>management.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Disadvantages:</a:t>
            </a:r>
          </a:p>
          <a:p>
            <a:pPr lvl="1" algn="just"/>
            <a:r>
              <a:rPr lang="en-US" dirty="0" smtClean="0"/>
              <a:t>Readers </a:t>
            </a:r>
            <a:r>
              <a:rPr lang="en-US" dirty="0"/>
              <a:t>may not have the software/skills to access the requirements </a:t>
            </a:r>
            <a:r>
              <a:rPr lang="en-US" dirty="0" smtClean="0"/>
              <a:t>database.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link between the database and the requirements document must be </a:t>
            </a:r>
            <a:r>
              <a:rPr lang="en-US" dirty="0" smtClean="0"/>
              <a:t>maintained.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8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13" y="324092"/>
            <a:ext cx="7893934" cy="55418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Object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classes for requirements </a:t>
            </a:r>
            <a: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Database</a:t>
            </a:r>
            <a:b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32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1413" y="1283911"/>
            <a:ext cx="8183302" cy="392469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8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5418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8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Factors influencing the choice -</a:t>
            </a:r>
            <a:r>
              <a:rPr lang="en-US" sz="2800" b="1" dirty="0" smtClean="0">
                <a:solidFill>
                  <a:srgbClr val="FF0000"/>
                </a:solidFill>
                <a:latin typeface="Calibri" panose="020F0502020204030204"/>
              </a:rPr>
              <a:t>Requirements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/>
              </a:rPr>
              <a:t>DB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28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28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4184"/>
            <a:ext cx="8993529" cy="630381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The statement of </a:t>
            </a:r>
            <a:r>
              <a:rPr lang="en-US" dirty="0" smtClean="0">
                <a:solidFill>
                  <a:srgbClr val="0000FF"/>
                </a:solidFill>
              </a:rPr>
              <a:t>requirements:</a:t>
            </a:r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there is a need to store more than just simple text,  a database with multimedia capabilities may have to be used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number of </a:t>
            </a:r>
            <a:r>
              <a:rPr lang="en-US" dirty="0" smtClean="0">
                <a:solidFill>
                  <a:srgbClr val="0000FF"/>
                </a:solidFill>
              </a:rPr>
              <a:t>requirements:</a:t>
            </a:r>
          </a:p>
          <a:p>
            <a:pPr lvl="1" algn="just"/>
            <a:r>
              <a:rPr lang="en-US" dirty="0" smtClean="0"/>
              <a:t>Larger </a:t>
            </a:r>
            <a:r>
              <a:rPr lang="en-US" dirty="0"/>
              <a:t>systems usually need a database which is designed to manage a very large volume of data running on a specialized database server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Teamwork</a:t>
            </a:r>
            <a:r>
              <a:rPr lang="en-US" dirty="0">
                <a:solidFill>
                  <a:srgbClr val="0000FF"/>
                </a:solidFill>
              </a:rPr>
              <a:t>, team distribution and computer </a:t>
            </a:r>
            <a:r>
              <a:rPr lang="en-US" dirty="0" smtClean="0">
                <a:solidFill>
                  <a:srgbClr val="0000FF"/>
                </a:solidFill>
              </a:rPr>
              <a:t>support:</a:t>
            </a:r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the requirements are developed by a distributed team of people, perhaps from different organizations, you need a database which provides for remote, multi-site access</a:t>
            </a:r>
            <a:r>
              <a:rPr lang="en-US" dirty="0" smtClean="0"/>
              <a:t>.</a:t>
            </a:r>
          </a:p>
          <a:p>
            <a:pPr algn="just"/>
            <a:r>
              <a:rPr lang="en-US" dirty="0">
                <a:solidFill>
                  <a:srgbClr val="0000FF"/>
                </a:solidFill>
              </a:rPr>
              <a:t>CASE tool </a:t>
            </a:r>
            <a:r>
              <a:rPr lang="en-US" dirty="0" smtClean="0">
                <a:solidFill>
                  <a:srgbClr val="0000FF"/>
                </a:solidFill>
              </a:rPr>
              <a:t>use: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database should be the same as or compatible with CASE tool databases. However, this can be a problem with some CASE tools which use their own proprietary </a:t>
            </a:r>
            <a:r>
              <a:rPr lang="en-US" dirty="0" smtClean="0"/>
              <a:t>database.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Existing </a:t>
            </a:r>
            <a:r>
              <a:rPr lang="en-US" dirty="0">
                <a:solidFill>
                  <a:srgbClr val="0000FF"/>
                </a:solidFill>
              </a:rPr>
              <a:t>database </a:t>
            </a:r>
            <a:r>
              <a:rPr lang="en-US" dirty="0" smtClean="0">
                <a:solidFill>
                  <a:srgbClr val="0000FF"/>
                </a:solidFill>
              </a:rPr>
              <a:t>usage:</a:t>
            </a:r>
          </a:p>
          <a:p>
            <a:pPr lvl="1" algn="just"/>
            <a:r>
              <a:rPr lang="en-US" dirty="0" smtClean="0"/>
              <a:t>If </a:t>
            </a:r>
            <a:r>
              <a:rPr lang="en-US" dirty="0"/>
              <a:t>a database for software engineering support is already in use, this should be used for requirements management.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4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988" y="173621"/>
            <a:ext cx="7141580" cy="55418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</a:t>
            </a:r>
            <a:r>
              <a:rPr lang="en-US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management</a:t>
            </a:r>
            <a:br>
              <a:rPr lang="en-US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66700"/>
            <a:ext cx="9144000" cy="63038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Change management is concerned with the procedures, processes and standards which are used to manage changes to system </a:t>
            </a:r>
            <a:r>
              <a:rPr lang="en-US" dirty="0" smtClean="0"/>
              <a:t>requirements.</a:t>
            </a:r>
          </a:p>
          <a:p>
            <a:pPr algn="just"/>
            <a:r>
              <a:rPr lang="en-US" i="1" dirty="0" smtClean="0">
                <a:solidFill>
                  <a:srgbClr val="0000FF"/>
                </a:solidFill>
              </a:rPr>
              <a:t>Change </a:t>
            </a:r>
            <a:r>
              <a:rPr lang="en-US" i="1" dirty="0">
                <a:solidFill>
                  <a:srgbClr val="0000FF"/>
                </a:solidFill>
              </a:rPr>
              <a:t>management policies may cover</a:t>
            </a:r>
            <a:r>
              <a:rPr lang="en-US" i="1" dirty="0" smtClean="0">
                <a:solidFill>
                  <a:srgbClr val="0000FF"/>
                </a:solidFill>
              </a:rPr>
              <a:t>:</a:t>
            </a:r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change request process and the information required to process each change </a:t>
            </a:r>
            <a:r>
              <a:rPr lang="en-US" sz="2800" dirty="0" smtClean="0"/>
              <a:t>request.</a:t>
            </a:r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process used to analyze the impact and costs of change and the associated traceability </a:t>
            </a:r>
            <a:r>
              <a:rPr lang="en-US" sz="2800" dirty="0" smtClean="0"/>
              <a:t>information.</a:t>
            </a:r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membership of the body which formally considers change </a:t>
            </a:r>
            <a:r>
              <a:rPr lang="en-US" sz="2800" dirty="0" smtClean="0"/>
              <a:t>requests.</a:t>
            </a:r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software support (if any) for the change control process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3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5418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40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The 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management process</a:t>
            </a:r>
            <a:br>
              <a:rPr lang="en-US" sz="40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40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4184"/>
            <a:ext cx="9144000" cy="6303816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</a:rPr>
              <a:t>Some requirements problem is identified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This </a:t>
            </a:r>
            <a:r>
              <a:rPr lang="en-US" dirty="0"/>
              <a:t>could come from an analysis of the requirements, new customer needs, or operational problems with the system. The requirements are analyzed using problem information and requirements changes are proposed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proposed changes are </a:t>
            </a:r>
            <a:r>
              <a:rPr lang="en-US" dirty="0" smtClean="0">
                <a:solidFill>
                  <a:srgbClr val="0000FF"/>
                </a:solidFill>
              </a:rPr>
              <a:t>analyzed.</a:t>
            </a:r>
          </a:p>
          <a:p>
            <a:pPr lvl="1" algn="just"/>
            <a:r>
              <a:rPr lang="en-US" dirty="0" smtClean="0"/>
              <a:t>This </a:t>
            </a:r>
            <a:r>
              <a:rPr lang="en-US" dirty="0"/>
              <a:t>checks how many requirements (and, if necessary, system components) are affected by the change and roughly how much it would cost, in both time and money, to make the change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change is implemented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set of amendments to the requirements document or a new document version is produced.  This should, of course, be validated using whatever normal quality checking procedures are used.</a:t>
            </a:r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7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236" y="568038"/>
            <a:ext cx="9144000" cy="55418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Requirements management</a:t>
            </a:r>
            <a:br>
              <a:rPr lang="en-US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4184"/>
            <a:ext cx="9144000" cy="63038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process of managing change to the requirements for a </a:t>
            </a:r>
            <a:r>
              <a:rPr lang="en-US" sz="3200" dirty="0" smtClean="0"/>
              <a:t>system.</a:t>
            </a:r>
          </a:p>
          <a:p>
            <a:pPr algn="just"/>
            <a:r>
              <a:rPr lang="en-US" sz="3200" dirty="0" smtClean="0"/>
              <a:t>The major concerns </a:t>
            </a:r>
            <a:r>
              <a:rPr lang="en-US" sz="3200" dirty="0"/>
              <a:t>of requirements management are</a:t>
            </a:r>
            <a:r>
              <a:rPr lang="en-US" sz="3200" dirty="0" smtClean="0"/>
              <a:t>:</a:t>
            </a:r>
          </a:p>
          <a:p>
            <a:pPr lvl="1"/>
            <a:r>
              <a:rPr lang="en-US" sz="3200" b="1" dirty="0" smtClean="0">
                <a:solidFill>
                  <a:srgbClr val="0000FF"/>
                </a:solidFill>
              </a:rPr>
              <a:t>Managing </a:t>
            </a:r>
            <a:r>
              <a:rPr lang="en-US" sz="3200" b="1" i="1" dirty="0">
                <a:solidFill>
                  <a:srgbClr val="0000FF"/>
                </a:solidFill>
              </a:rPr>
              <a:t>changes to agreed </a:t>
            </a:r>
            <a:r>
              <a:rPr lang="en-US" sz="3200" b="1" dirty="0" smtClean="0">
                <a:solidFill>
                  <a:srgbClr val="0000FF"/>
                </a:solidFill>
              </a:rPr>
              <a:t>requirements.</a:t>
            </a:r>
          </a:p>
          <a:p>
            <a:pPr lvl="1"/>
            <a:r>
              <a:rPr lang="en-US" sz="3200" b="1" dirty="0" smtClean="0">
                <a:solidFill>
                  <a:srgbClr val="0000FF"/>
                </a:solidFill>
              </a:rPr>
              <a:t>Managing </a:t>
            </a:r>
            <a:r>
              <a:rPr lang="en-US" sz="3200" b="1" dirty="0">
                <a:solidFill>
                  <a:srgbClr val="0000FF"/>
                </a:solidFill>
              </a:rPr>
              <a:t>the </a:t>
            </a:r>
            <a:r>
              <a:rPr lang="en-US" sz="3200" b="1" i="1" dirty="0">
                <a:solidFill>
                  <a:srgbClr val="0000FF"/>
                </a:solidFill>
              </a:rPr>
              <a:t>relationships </a:t>
            </a:r>
            <a:r>
              <a:rPr lang="en-US" sz="3200" b="1" dirty="0">
                <a:solidFill>
                  <a:srgbClr val="0000FF"/>
                </a:solidFill>
              </a:rPr>
              <a:t>between </a:t>
            </a:r>
            <a:r>
              <a:rPr lang="en-US" sz="3200" b="1" dirty="0" smtClean="0">
                <a:solidFill>
                  <a:srgbClr val="0000FF"/>
                </a:solidFill>
              </a:rPr>
              <a:t>requirements.</a:t>
            </a:r>
          </a:p>
          <a:p>
            <a:pPr lvl="1"/>
            <a:r>
              <a:rPr lang="en-US" sz="3200" b="1" dirty="0" smtClean="0">
                <a:solidFill>
                  <a:srgbClr val="0000FF"/>
                </a:solidFill>
              </a:rPr>
              <a:t>Managing </a:t>
            </a:r>
            <a:r>
              <a:rPr lang="en-US" sz="3200" b="1" dirty="0">
                <a:solidFill>
                  <a:srgbClr val="0000FF"/>
                </a:solidFill>
              </a:rPr>
              <a:t>the </a:t>
            </a:r>
            <a:r>
              <a:rPr lang="en-US" sz="3200" b="1" i="1" dirty="0">
                <a:solidFill>
                  <a:srgbClr val="0000FF"/>
                </a:solidFill>
              </a:rPr>
              <a:t>dependencies </a:t>
            </a:r>
            <a:r>
              <a:rPr lang="en-US" sz="3200" b="1" dirty="0">
                <a:solidFill>
                  <a:srgbClr val="0000FF"/>
                </a:solidFill>
              </a:rPr>
              <a:t>between the requirements document and other documents produced in the systems engineering </a:t>
            </a:r>
            <a:r>
              <a:rPr lang="en-US" sz="3200" b="1" dirty="0" smtClean="0">
                <a:solidFill>
                  <a:srgbClr val="0000FF"/>
                </a:solidFill>
              </a:rPr>
              <a:t>process.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97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10" y="509288"/>
            <a:ext cx="9144000" cy="55418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Stages in the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change management process</a:t>
            </a:r>
            <a:b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</a:br>
            <a:endParaRPr lang="en-US" sz="36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4184"/>
            <a:ext cx="9144000" cy="6303816"/>
          </a:xfrm>
        </p:spPr>
        <p:txBody>
          <a:bodyPr>
            <a:normAutofit/>
          </a:bodyPr>
          <a:lstStyle/>
          <a:p>
            <a:pPr algn="just"/>
            <a:endParaRPr lang="en-US" b="1" dirty="0" smtClean="0"/>
          </a:p>
          <a:p>
            <a:pPr algn="just"/>
            <a:endParaRPr lang="en-US" b="1" dirty="0"/>
          </a:p>
          <a:p>
            <a:pPr algn="just"/>
            <a:endParaRPr lang="en-US" b="1" dirty="0" smtClean="0"/>
          </a:p>
          <a:p>
            <a:pPr algn="just"/>
            <a:endParaRPr lang="en-US" b="1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Identified                                                                                                                                                                                          Revised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 </a:t>
            </a:r>
            <a:r>
              <a:rPr lang="en-US" sz="1400" b="1" dirty="0"/>
              <a:t>problem</a:t>
            </a:r>
            <a:r>
              <a:rPr lang="en-US" sz="1400" b="1" dirty="0" smtClean="0"/>
              <a:t>                                                                                                                                                                                       requirements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017431" y="2730321"/>
            <a:ext cx="1957589" cy="8371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Problem analysis and change specification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455830" y="2730321"/>
            <a:ext cx="1957589" cy="8371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Change analysis and costing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6023018" y="2730321"/>
            <a:ext cx="1957589" cy="8371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Change implementation</a:t>
            </a:r>
            <a:endParaRPr lang="en-US" b="1" dirty="0"/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>
          <a:xfrm>
            <a:off x="115910" y="3148884"/>
            <a:ext cx="9015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975020" y="3148884"/>
            <a:ext cx="4808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5413419" y="3148884"/>
            <a:ext cx="6095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3"/>
          </p:cNvCxnSpPr>
          <p:nvPr/>
        </p:nvCxnSpPr>
        <p:spPr>
          <a:xfrm>
            <a:off x="7980607" y="3148884"/>
            <a:ext cx="86717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7" y="211345"/>
            <a:ext cx="8194876" cy="55418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analysis and </a:t>
            </a:r>
            <a: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costing process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32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010" y="1088399"/>
            <a:ext cx="8009681" cy="465264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5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14" y="196770"/>
            <a:ext cx="8785185" cy="55418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analysis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activities</a:t>
            </a:r>
            <a:br>
              <a:rPr lang="en-US" sz="32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32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9676"/>
            <a:ext cx="9144000" cy="597832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change request is checked for validity. Customers can misunderstand requirements and suggest unnecessary changes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requirements which are directly affected by the change are discovered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Traceability </a:t>
            </a:r>
            <a:r>
              <a:rPr lang="en-US" dirty="0"/>
              <a:t>information is used to find dependent requirements affected by the change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actual changes which must be made to the requirements are proposed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costs of making the changes are estimated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Negotiations </a:t>
            </a:r>
            <a:r>
              <a:rPr lang="en-US" dirty="0"/>
              <a:t>with customers are held to check if the costs of the proposed changes are acceptable.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59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5196"/>
            <a:ext cx="9144000" cy="55418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request rejection</a:t>
            </a:r>
            <a:b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36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045" y="947724"/>
            <a:ext cx="8750461" cy="630381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If </a:t>
            </a:r>
            <a:r>
              <a:rPr lang="en-US" dirty="0"/>
              <a:t>the change request is invalid. This normally arises if a customer has misunderstood something about the requirements and proposed a change which isn’t necessary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change request results in consequential changes which are unacceptable to the user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cost of implementing the change is too high or takes too long.</a:t>
            </a:r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2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1494"/>
            <a:ext cx="9144000" cy="55418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processing</a:t>
            </a:r>
            <a:b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36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3471"/>
            <a:ext cx="9144000" cy="630381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Proposed changes are usually recorded on a change request form which is then passed to all of the people involved in the analysis of the </a:t>
            </a:r>
            <a:r>
              <a:rPr lang="en-US" sz="3200" dirty="0" smtClean="0"/>
              <a:t>change.</a:t>
            </a:r>
          </a:p>
          <a:p>
            <a:pPr algn="just"/>
            <a:r>
              <a:rPr lang="en-US" sz="3200" dirty="0" smtClean="0"/>
              <a:t>Change </a:t>
            </a:r>
            <a:r>
              <a:rPr lang="en-US" sz="3200" dirty="0"/>
              <a:t>request forms may </a:t>
            </a:r>
            <a:r>
              <a:rPr lang="en-US" sz="3200" dirty="0" smtClean="0"/>
              <a:t>include:</a:t>
            </a:r>
          </a:p>
          <a:p>
            <a:pPr lvl="1" algn="just"/>
            <a:r>
              <a:rPr lang="en-US" sz="2800" dirty="0" smtClean="0"/>
              <a:t>fields </a:t>
            </a:r>
            <a:r>
              <a:rPr lang="en-US" sz="2800" dirty="0"/>
              <a:t>to document the change </a:t>
            </a:r>
            <a:r>
              <a:rPr lang="en-US" sz="2800" dirty="0" smtClean="0"/>
              <a:t>analysis.</a:t>
            </a:r>
          </a:p>
          <a:p>
            <a:pPr lvl="1" algn="just"/>
            <a:r>
              <a:rPr lang="en-US" sz="2800" dirty="0" smtClean="0"/>
              <a:t>data fields.</a:t>
            </a:r>
          </a:p>
          <a:p>
            <a:pPr lvl="1" algn="just"/>
            <a:r>
              <a:rPr lang="en-US" sz="2800" dirty="0" smtClean="0"/>
              <a:t>responsibility fields.</a:t>
            </a:r>
          </a:p>
          <a:p>
            <a:pPr lvl="1" algn="just"/>
            <a:r>
              <a:rPr lang="en-US" sz="2800" dirty="0" smtClean="0"/>
              <a:t>status field.</a:t>
            </a:r>
          </a:p>
          <a:p>
            <a:pPr lvl="1" algn="just"/>
            <a:r>
              <a:rPr lang="en-US" sz="2800" dirty="0" smtClean="0"/>
              <a:t>comments field.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3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1495"/>
            <a:ext cx="9144000" cy="55418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Tool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support for change management</a:t>
            </a:r>
            <a:b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36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55126"/>
            <a:ext cx="9144000" cy="630381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May </a:t>
            </a:r>
            <a:r>
              <a:rPr lang="en-US" dirty="0"/>
              <a:t>be provided through requirements management tools or through configuration management </a:t>
            </a:r>
            <a:r>
              <a:rPr lang="en-US" dirty="0" smtClean="0"/>
              <a:t>tools.</a:t>
            </a:r>
          </a:p>
          <a:p>
            <a:pPr algn="just"/>
            <a:r>
              <a:rPr lang="en-US" dirty="0" smtClean="0"/>
              <a:t>Tool </a:t>
            </a:r>
            <a:r>
              <a:rPr lang="en-US" dirty="0"/>
              <a:t>facilities may </a:t>
            </a:r>
            <a:r>
              <a:rPr lang="en-US" dirty="0" smtClean="0"/>
              <a:t>include:</a:t>
            </a:r>
          </a:p>
          <a:p>
            <a:pPr lvl="1" algn="just"/>
            <a:r>
              <a:rPr lang="en-US" dirty="0" smtClean="0"/>
              <a:t>Electronic </a:t>
            </a:r>
            <a:r>
              <a:rPr lang="en-US" dirty="0"/>
              <a:t>change request forms which are filled in by different participants in the process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database to store and manage these forms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A </a:t>
            </a:r>
            <a:r>
              <a:rPr lang="en-US" dirty="0"/>
              <a:t>change model which may be instantiated so that people responsible for one stage of the process know who is responsible for the next process activity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Electronic </a:t>
            </a:r>
            <a:r>
              <a:rPr lang="en-US" dirty="0"/>
              <a:t>transfer of forms between people with different responsibilities and electronic mail notification when activities have been completed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In </a:t>
            </a:r>
            <a:r>
              <a:rPr lang="en-US" dirty="0"/>
              <a:t>some cases, direct links to a requirements database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2046"/>
            <a:ext cx="9144000" cy="55418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Traceability</a:t>
            </a:r>
            <a:endParaRPr lang="en-US" sz="40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43551"/>
            <a:ext cx="9144000" cy="6303816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Traceability </a:t>
            </a:r>
            <a:r>
              <a:rPr lang="en-US" dirty="0"/>
              <a:t>information is information which helps you assess the impact of requirements change. It links related requirements and the requirements and other system </a:t>
            </a:r>
            <a:r>
              <a:rPr lang="en-US" dirty="0" smtClean="0"/>
              <a:t>representations.</a:t>
            </a:r>
          </a:p>
          <a:p>
            <a:pPr algn="just"/>
            <a:r>
              <a:rPr lang="en-US" dirty="0" smtClean="0"/>
              <a:t>Types </a:t>
            </a:r>
            <a:r>
              <a:rPr lang="en-US" dirty="0"/>
              <a:t>of traceability </a:t>
            </a:r>
            <a:r>
              <a:rPr lang="en-US" dirty="0" smtClean="0"/>
              <a:t>information:</a:t>
            </a:r>
          </a:p>
          <a:p>
            <a:pPr lvl="1" algn="just"/>
            <a:r>
              <a:rPr lang="en-US" dirty="0" smtClean="0"/>
              <a:t>Backward-from </a:t>
            </a:r>
            <a:r>
              <a:rPr lang="en-US" dirty="0"/>
              <a:t>traceability  Links requirements to their sources in other documents or </a:t>
            </a:r>
            <a:r>
              <a:rPr lang="en-US" dirty="0" smtClean="0"/>
              <a:t>people.</a:t>
            </a:r>
          </a:p>
          <a:p>
            <a:pPr lvl="1" algn="just"/>
            <a:r>
              <a:rPr lang="en-US" dirty="0" smtClean="0"/>
              <a:t>Forward-from </a:t>
            </a:r>
            <a:r>
              <a:rPr lang="en-US" dirty="0"/>
              <a:t>traceability  Links requirements to the design and implementation </a:t>
            </a:r>
            <a:r>
              <a:rPr lang="en-US" dirty="0" smtClean="0"/>
              <a:t>components.</a:t>
            </a:r>
          </a:p>
          <a:p>
            <a:pPr lvl="1" algn="just"/>
            <a:r>
              <a:rPr lang="en-US" dirty="0" smtClean="0"/>
              <a:t>Backward-to </a:t>
            </a:r>
            <a:r>
              <a:rPr lang="en-US" dirty="0"/>
              <a:t>traceability  Links design and implementation components backs to </a:t>
            </a:r>
            <a:r>
              <a:rPr lang="en-US" dirty="0" smtClean="0"/>
              <a:t>requirements.</a:t>
            </a:r>
          </a:p>
          <a:p>
            <a:pPr lvl="1" algn="just"/>
            <a:r>
              <a:rPr lang="en-US" dirty="0" smtClean="0"/>
              <a:t>Forward-to </a:t>
            </a:r>
            <a:r>
              <a:rPr lang="en-US" dirty="0"/>
              <a:t>traceability  Links other documents (which may have preceded the requirements document) to relevant requirements.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0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2517"/>
            <a:ext cx="9144000" cy="55418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Backwards/forwards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traceability</a:t>
            </a:r>
            <a:b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36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1" y="2024654"/>
            <a:ext cx="9049367" cy="1362489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4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5418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28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28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Types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of traceability</a:t>
            </a:r>
            <a:br>
              <a:rPr lang="en-US" sz="28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28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4184"/>
            <a:ext cx="9144000" cy="63038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0000FF"/>
                </a:solidFill>
              </a:rPr>
              <a:t>Requirements-sources traceability</a:t>
            </a:r>
          </a:p>
          <a:p>
            <a:pPr lvl="1" algn="just"/>
            <a:r>
              <a:rPr lang="en-US" dirty="0" smtClean="0"/>
              <a:t>Links </a:t>
            </a:r>
            <a:r>
              <a:rPr lang="en-US" dirty="0"/>
              <a:t>the requirement and the people or documents which specified the </a:t>
            </a:r>
            <a:r>
              <a:rPr lang="en-US" dirty="0" smtClean="0"/>
              <a:t>requirement.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Requirements-rationale traceability</a:t>
            </a:r>
          </a:p>
          <a:p>
            <a:pPr lvl="1" algn="just"/>
            <a:r>
              <a:rPr lang="en-US" dirty="0" smtClean="0"/>
              <a:t>Links </a:t>
            </a:r>
            <a:r>
              <a:rPr lang="en-US" dirty="0"/>
              <a:t>the requirement with a description of why that requirement has been specified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Requirements-requirements traceability</a:t>
            </a:r>
          </a:p>
          <a:p>
            <a:pPr lvl="1" algn="just"/>
            <a:r>
              <a:rPr lang="en-US" dirty="0" smtClean="0"/>
              <a:t>Links </a:t>
            </a:r>
            <a:r>
              <a:rPr lang="en-US" dirty="0"/>
              <a:t>requirements with other requirements which are, in some way, dependent on them. This should be a two-way link (dependants and </a:t>
            </a:r>
            <a:r>
              <a:rPr lang="en-US" dirty="0" smtClean="0"/>
              <a:t>is-dependent </a:t>
            </a:r>
            <a:r>
              <a:rPr lang="en-US" dirty="0"/>
              <a:t>on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Requirements-architecture </a:t>
            </a:r>
            <a:r>
              <a:rPr lang="en-US" dirty="0" smtClean="0">
                <a:solidFill>
                  <a:srgbClr val="0000FF"/>
                </a:solidFill>
              </a:rPr>
              <a:t>traceability</a:t>
            </a:r>
          </a:p>
          <a:p>
            <a:pPr lvl="1" algn="just"/>
            <a:r>
              <a:rPr lang="en-US" dirty="0" smtClean="0"/>
              <a:t>Links </a:t>
            </a:r>
            <a:r>
              <a:rPr lang="en-US" dirty="0"/>
              <a:t>requirements with the sub-systems where these requirements are implemented. This is particularly important where sub-systems are being developed by different </a:t>
            </a:r>
            <a:r>
              <a:rPr lang="en-US" dirty="0" smtClean="0"/>
              <a:t>sub-contractors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Requirements-design traceability</a:t>
            </a:r>
          </a:p>
          <a:p>
            <a:pPr lvl="1" algn="just"/>
            <a:r>
              <a:rPr lang="en-US" dirty="0" smtClean="0"/>
              <a:t>Links </a:t>
            </a:r>
            <a:r>
              <a:rPr lang="en-US" dirty="0"/>
              <a:t>requirements with specific hardware or software components in the system which are used to implement the </a:t>
            </a:r>
            <a:r>
              <a:rPr lang="en-US" dirty="0" smtClean="0"/>
              <a:t>requirement.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Requirements-interface traceability</a:t>
            </a:r>
          </a:p>
          <a:p>
            <a:pPr lvl="1" algn="just"/>
            <a:r>
              <a:rPr lang="en-US" dirty="0" smtClean="0"/>
              <a:t>Links </a:t>
            </a:r>
            <a:r>
              <a:rPr lang="en-US" dirty="0"/>
              <a:t>requirements with the interfaces of external systems which are used in the provision of the requirements</a:t>
            </a:r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5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5418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40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Traceability 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tables</a:t>
            </a:r>
            <a:br>
              <a:rPr lang="en-US" sz="40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40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4184"/>
            <a:ext cx="9144000" cy="63038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Traceability tables show the relationships between requirements or between requirements and design </a:t>
            </a:r>
            <a:r>
              <a:rPr lang="en-US" dirty="0" smtClean="0"/>
              <a:t>components.</a:t>
            </a:r>
          </a:p>
          <a:p>
            <a:pPr algn="just"/>
            <a:r>
              <a:rPr lang="en-US" dirty="0" smtClean="0"/>
              <a:t>Requirements </a:t>
            </a:r>
            <a:r>
              <a:rPr lang="en-US" dirty="0"/>
              <a:t>are listed along the horizontal and vertical axes and relationships between requirements are marked in the table </a:t>
            </a:r>
            <a:r>
              <a:rPr lang="en-US" dirty="0" smtClean="0"/>
              <a:t>cells.</a:t>
            </a:r>
          </a:p>
          <a:p>
            <a:pPr algn="just"/>
            <a:r>
              <a:rPr lang="en-US" dirty="0" smtClean="0"/>
              <a:t>Traceability </a:t>
            </a:r>
            <a:r>
              <a:rPr lang="en-US" dirty="0"/>
              <a:t>tables for showing requirements dependencies should be defined with requirement numbers used to label the rows and columns of the tab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0050" y="4429125"/>
            <a:ext cx="4933950" cy="242887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382"/>
            <a:ext cx="7886700" cy="879027"/>
          </a:xfrm>
        </p:spPr>
        <p:txBody>
          <a:bodyPr/>
          <a:lstStyle/>
          <a:p>
            <a:r>
              <a:rPr lang="en-US" dirty="0" smtClean="0"/>
              <a:t>                           …….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277" y="1203054"/>
            <a:ext cx="889108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Requirements cannot be managed effectively without requirements traceability</a:t>
            </a:r>
            <a:r>
              <a:rPr lang="en-US" dirty="0" smtClean="0"/>
              <a:t>.</a:t>
            </a:r>
          </a:p>
          <a:p>
            <a:pPr marL="457200" lvl="1" indent="0" algn="just">
              <a:buNone/>
            </a:pPr>
            <a:endParaRPr lang="en-US" dirty="0" smtClean="0"/>
          </a:p>
          <a:p>
            <a:pPr marL="457200" lvl="1" indent="0" algn="just">
              <a:buNone/>
            </a:pPr>
            <a:r>
              <a:rPr lang="en-US" sz="2800" dirty="0" smtClean="0"/>
              <a:t>A </a:t>
            </a:r>
            <a:r>
              <a:rPr lang="en-US" sz="2800" dirty="0"/>
              <a:t>requirement is traceable if you can </a:t>
            </a:r>
            <a:r>
              <a:rPr lang="en-US" sz="2800" dirty="0" smtClean="0"/>
              <a:t>discover: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2800" dirty="0" smtClean="0"/>
              <a:t> 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who suggested the </a:t>
            </a:r>
            <a:r>
              <a:rPr lang="en-US" sz="2800" dirty="0" smtClean="0">
                <a:solidFill>
                  <a:schemeClr val="accent4">
                    <a:lumMod val="75000"/>
                  </a:schemeClr>
                </a:solidFill>
              </a:rPr>
              <a:t>requirement</a:t>
            </a:r>
            <a:endParaRPr lang="en-US" sz="2800" dirty="0"/>
          </a:p>
          <a:p>
            <a:pPr lvl="1"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00FF"/>
                </a:solidFill>
              </a:rPr>
              <a:t> why </a:t>
            </a:r>
            <a:r>
              <a:rPr lang="en-US" sz="2800" dirty="0">
                <a:solidFill>
                  <a:srgbClr val="0000FF"/>
                </a:solidFill>
              </a:rPr>
              <a:t>the requirement </a:t>
            </a:r>
            <a:r>
              <a:rPr lang="en-US" sz="2800" dirty="0" smtClean="0">
                <a:solidFill>
                  <a:srgbClr val="0000FF"/>
                </a:solidFill>
              </a:rPr>
              <a:t>exists</a:t>
            </a:r>
            <a:endParaRPr lang="en-US" sz="2800" dirty="0"/>
          </a:p>
          <a:p>
            <a:pPr lvl="1"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00B050"/>
                </a:solidFill>
              </a:rPr>
              <a:t> what </a:t>
            </a:r>
            <a:r>
              <a:rPr lang="en-US" sz="2800" dirty="0">
                <a:solidFill>
                  <a:srgbClr val="00B050"/>
                </a:solidFill>
              </a:rPr>
              <a:t>requirements are related to it</a:t>
            </a:r>
            <a:r>
              <a:rPr lang="en-US" sz="2800" dirty="0"/>
              <a:t> and </a:t>
            </a:r>
            <a:endParaRPr lang="en-US" sz="2800" dirty="0" smtClean="0"/>
          </a:p>
          <a:p>
            <a:pPr lvl="1" algn="just">
              <a:buFont typeface="Wingdings" pitchFamily="2" charset="2"/>
              <a:buChar char="ü"/>
            </a:pPr>
            <a:r>
              <a:rPr lang="en-US" sz="2800" dirty="0" smtClean="0">
                <a:solidFill>
                  <a:srgbClr val="FF0000"/>
                </a:solidFill>
              </a:rPr>
              <a:t>how </a:t>
            </a:r>
            <a:r>
              <a:rPr lang="en-US" sz="2800" dirty="0">
                <a:solidFill>
                  <a:srgbClr val="FF0000"/>
                </a:solidFill>
              </a:rPr>
              <a:t>that requirement relates to other information such as systems designs, implementations and user documentation.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3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5418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Traceability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lists</a:t>
            </a:r>
            <a:b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36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4184"/>
            <a:ext cx="9144000" cy="63038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If a relatively small number of requirements have to be managed (up to 250, say), traceability tables can be implemented using a </a:t>
            </a:r>
            <a:r>
              <a:rPr lang="en-US" dirty="0" smtClean="0"/>
              <a:t>spreadsheet.</a:t>
            </a:r>
          </a:p>
          <a:p>
            <a:pPr algn="just"/>
            <a:r>
              <a:rPr lang="en-US" dirty="0" smtClean="0"/>
              <a:t>Traceability </a:t>
            </a:r>
            <a:r>
              <a:rPr lang="en-US" dirty="0"/>
              <a:t>tables become more of a problem when there are hundreds or thousands of requirements as the tables become large and sparsely </a:t>
            </a:r>
            <a:r>
              <a:rPr lang="en-US" dirty="0" smtClean="0"/>
              <a:t>populated.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simplified form of traceability table may be used where, along with each requirement description, one or more lists of the identifiers of related requirements are maintained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Traceability </a:t>
            </a:r>
            <a:r>
              <a:rPr lang="en-US" dirty="0"/>
              <a:t>lists are simple lists of relationships which can be implemented as text or as simple </a:t>
            </a:r>
            <a:r>
              <a:rPr lang="en-US" dirty="0" smtClean="0"/>
              <a:t>tables.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90185" y="5252083"/>
            <a:ext cx="3631843" cy="1605917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4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5418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Traceability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policies</a:t>
            </a:r>
            <a:br>
              <a:rPr lang="en-US" sz="32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32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4184"/>
            <a:ext cx="9144000" cy="6303816"/>
          </a:xfrm>
        </p:spPr>
        <p:txBody>
          <a:bodyPr>
            <a:noAutofit/>
          </a:bodyPr>
          <a:lstStyle/>
          <a:p>
            <a:pPr algn="just"/>
            <a:r>
              <a:rPr lang="en-US" sz="3200" dirty="0"/>
              <a:t>Traceability policies define what and how traceability information should be maintained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Traceability </a:t>
            </a:r>
            <a:r>
              <a:rPr lang="en-US" sz="3200" dirty="0"/>
              <a:t>policies may </a:t>
            </a:r>
            <a:r>
              <a:rPr lang="en-US" sz="3200" dirty="0" smtClean="0"/>
              <a:t>include:</a:t>
            </a:r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traceability information which should be maintained</a:t>
            </a:r>
            <a:r>
              <a:rPr lang="en-US" sz="2800" dirty="0" smtClean="0"/>
              <a:t>.</a:t>
            </a:r>
          </a:p>
          <a:p>
            <a:pPr lvl="1" algn="just"/>
            <a:r>
              <a:rPr lang="en-US" sz="2800" dirty="0" smtClean="0"/>
              <a:t>Techniques</a:t>
            </a:r>
            <a:r>
              <a:rPr lang="en-US" sz="2800" dirty="0"/>
              <a:t>, such as traceability matrices, which should be used for maintaining traceability</a:t>
            </a:r>
            <a:r>
              <a:rPr lang="en-US" sz="2800" dirty="0" smtClean="0"/>
              <a:t>.</a:t>
            </a:r>
          </a:p>
          <a:p>
            <a:pPr lvl="1" algn="just"/>
            <a:r>
              <a:rPr lang="en-US" sz="2800" dirty="0" smtClean="0"/>
              <a:t>A </a:t>
            </a:r>
            <a:r>
              <a:rPr lang="en-US" sz="2800" dirty="0"/>
              <a:t>description of when the traceability information should be collected during the requirements engineering and system development processes</a:t>
            </a:r>
            <a:r>
              <a:rPr lang="en-US" sz="2800" dirty="0" smtClean="0"/>
              <a:t>.</a:t>
            </a:r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roles of the people, such as the traceability manager, who are responsible for maintaining the traceability information should also be defined</a:t>
            </a:r>
            <a:r>
              <a:rPr lang="en-US" sz="2800" dirty="0" smtClean="0"/>
              <a:t>.</a:t>
            </a:r>
          </a:p>
          <a:p>
            <a:pPr lvl="1" algn="just"/>
            <a:r>
              <a:rPr lang="en-US" sz="2800" dirty="0" smtClean="0"/>
              <a:t>A </a:t>
            </a:r>
            <a:r>
              <a:rPr lang="en-US" sz="2800" dirty="0"/>
              <a:t>description of how to handle and document policy </a:t>
            </a:r>
            <a:r>
              <a:rPr lang="en-US" sz="2800" dirty="0" smtClean="0"/>
              <a:t>exceptions.</a:t>
            </a:r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process of managing traceability information</a:t>
            </a:r>
            <a:endParaRPr lang="en-U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5418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Factors 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influencing traceability </a:t>
            </a:r>
            <a:r>
              <a:rPr lang="en-US" sz="32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policy specialization</a:t>
            </a:r>
            <a:r>
              <a:rPr lang="en-US" sz="32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2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32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54184"/>
            <a:ext cx="9144000" cy="63038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 Number of </a:t>
            </a:r>
            <a:r>
              <a:rPr lang="en-US" dirty="0" smtClean="0"/>
              <a:t>requirements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/>
              <a:t>greater the number of requirements, the more the need for formal traceability policies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Estimated </a:t>
            </a:r>
            <a:r>
              <a:rPr lang="en-US" dirty="0"/>
              <a:t>system </a:t>
            </a:r>
            <a:r>
              <a:rPr lang="en-US" dirty="0" smtClean="0"/>
              <a:t>lifetime</a:t>
            </a:r>
          </a:p>
          <a:p>
            <a:pPr lvl="1" algn="just"/>
            <a:r>
              <a:rPr lang="en-US" dirty="0" smtClean="0"/>
              <a:t>More </a:t>
            </a:r>
            <a:r>
              <a:rPr lang="en-US" dirty="0"/>
              <a:t>comprehensive traceability policies should be defined for systems which have a long lifetime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Level </a:t>
            </a:r>
            <a:r>
              <a:rPr lang="en-US" dirty="0"/>
              <a:t>of organizational </a:t>
            </a:r>
            <a:r>
              <a:rPr lang="en-US" dirty="0" smtClean="0"/>
              <a:t>maturity</a:t>
            </a:r>
          </a:p>
          <a:p>
            <a:pPr lvl="1" algn="just"/>
            <a:r>
              <a:rPr lang="en-US" dirty="0" smtClean="0"/>
              <a:t>Detailed </a:t>
            </a:r>
            <a:r>
              <a:rPr lang="en-US" dirty="0"/>
              <a:t>traceability policies are most likely to be cost-effective in organizations which have a higher level of process </a:t>
            </a:r>
            <a:r>
              <a:rPr lang="en-US" dirty="0" smtClean="0"/>
              <a:t>maturity.</a:t>
            </a:r>
            <a:endParaRPr lang="en-US" dirty="0"/>
          </a:p>
          <a:p>
            <a:pPr algn="just"/>
            <a:r>
              <a:rPr lang="en-US" dirty="0" smtClean="0"/>
              <a:t>Project </a:t>
            </a:r>
            <a:r>
              <a:rPr lang="en-US" dirty="0"/>
              <a:t>team size and </a:t>
            </a:r>
            <a:r>
              <a:rPr lang="en-US" dirty="0" smtClean="0"/>
              <a:t>composition</a:t>
            </a:r>
          </a:p>
          <a:p>
            <a:pPr lvl="1" algn="just"/>
            <a:r>
              <a:rPr lang="en-US" dirty="0" smtClean="0"/>
              <a:t>With </a:t>
            </a:r>
            <a:r>
              <a:rPr lang="en-US" dirty="0"/>
              <a:t>a small team, it may be possible to assess the impact of proposed informally without structured traceability information. With larger teams, however, you need more formal traceability policies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Type </a:t>
            </a:r>
            <a:r>
              <a:rPr lang="en-US" dirty="0"/>
              <a:t>of </a:t>
            </a:r>
            <a:r>
              <a:rPr lang="en-US" dirty="0" smtClean="0"/>
              <a:t>system</a:t>
            </a:r>
          </a:p>
          <a:p>
            <a:pPr lvl="1" algn="just"/>
            <a:r>
              <a:rPr lang="en-US" dirty="0" smtClean="0"/>
              <a:t>Critical </a:t>
            </a:r>
            <a:r>
              <a:rPr lang="en-US" dirty="0"/>
              <a:t>systems such as hard real-time control systems or </a:t>
            </a:r>
            <a:r>
              <a:rPr lang="en-US" dirty="0" err="1"/>
              <a:t>safetycritical</a:t>
            </a:r>
            <a:r>
              <a:rPr lang="en-US" dirty="0"/>
              <a:t> systems need more comprehensive traceability policies than non-critical systems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Specific </a:t>
            </a:r>
            <a:r>
              <a:rPr lang="en-US" dirty="0"/>
              <a:t>customer </a:t>
            </a:r>
            <a:r>
              <a:rPr lang="en-US" dirty="0" smtClean="0"/>
              <a:t>requirements</a:t>
            </a:r>
          </a:p>
          <a:p>
            <a:pPr lvl="1" algn="just"/>
            <a:r>
              <a:rPr lang="en-US" dirty="0" smtClean="0"/>
              <a:t>Some </a:t>
            </a:r>
            <a:r>
              <a:rPr lang="en-US" dirty="0"/>
              <a:t>customers may specify that specific traceability information should be delivered as part of the system documentation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4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464" y="204282"/>
            <a:ext cx="8608979" cy="55418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CASE tools for requirements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2766"/>
            <a:ext cx="9144000" cy="588523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 </a:t>
            </a:r>
            <a:r>
              <a:rPr lang="en-US" sz="2400" dirty="0"/>
              <a:t>Requirements management involves the </a:t>
            </a:r>
            <a:r>
              <a:rPr lang="en-US" sz="2400" dirty="0">
                <a:solidFill>
                  <a:srgbClr val="0000FF"/>
                </a:solidFill>
              </a:rPr>
              <a:t>collection, storage and maintenance</a:t>
            </a:r>
            <a:r>
              <a:rPr lang="en-US" sz="2400" dirty="0"/>
              <a:t> of large amounts of </a:t>
            </a:r>
            <a:r>
              <a:rPr lang="en-US" sz="2400" dirty="0" smtClean="0"/>
              <a:t>information.</a:t>
            </a:r>
          </a:p>
          <a:p>
            <a:pPr algn="just"/>
            <a:r>
              <a:rPr lang="en-US" sz="2400" dirty="0" smtClean="0"/>
              <a:t>There </a:t>
            </a:r>
            <a:r>
              <a:rPr lang="en-US" sz="2400" dirty="0"/>
              <a:t>are now a number of CASE tools available which are specifically designed to support requirements </a:t>
            </a:r>
            <a:r>
              <a:rPr lang="en-US" sz="2400" dirty="0" smtClean="0"/>
              <a:t>management.</a:t>
            </a:r>
          </a:p>
          <a:p>
            <a:pPr algn="just"/>
            <a:r>
              <a:rPr lang="en-US" sz="2400" dirty="0" smtClean="0"/>
              <a:t>Other </a:t>
            </a:r>
            <a:r>
              <a:rPr lang="en-US" sz="2400" dirty="0"/>
              <a:t>CASE tools such as configuration management systems may be adapted for requirements </a:t>
            </a:r>
            <a:r>
              <a:rPr lang="en-US" sz="2400" dirty="0" smtClean="0"/>
              <a:t>engineering.</a:t>
            </a:r>
            <a:endParaRPr lang="en-US" dirty="0" smtClean="0"/>
          </a:p>
          <a:p>
            <a:pPr lvl="1">
              <a:defRPr/>
            </a:pPr>
            <a:r>
              <a:rPr lang="en-CA" sz="2200" i="1" dirty="0"/>
              <a:t>Word processor (Microsoft Word with templates…)</a:t>
            </a:r>
          </a:p>
          <a:p>
            <a:pPr lvl="1">
              <a:defRPr/>
            </a:pPr>
            <a:r>
              <a:rPr lang="en-CA" sz="2200" i="1" dirty="0"/>
              <a:t>Spreadsheet (Microsoft Excel…)</a:t>
            </a:r>
          </a:p>
          <a:p>
            <a:pPr lvl="1">
              <a:defRPr/>
            </a:pPr>
            <a:r>
              <a:rPr lang="en-CA" sz="2200" i="1" dirty="0"/>
              <a:t>Industrial-strength, commercial RM tools</a:t>
            </a:r>
          </a:p>
          <a:p>
            <a:pPr lvl="2">
              <a:defRPr/>
            </a:pPr>
            <a:r>
              <a:rPr lang="en-CA" sz="1900" i="1" dirty="0"/>
              <a:t>IBM/</a:t>
            </a:r>
            <a:r>
              <a:rPr lang="en-CA" sz="1900" i="1" dirty="0" err="1"/>
              <a:t>Telelogic</a:t>
            </a:r>
            <a:r>
              <a:rPr lang="en-CA" sz="1900" i="1" dirty="0"/>
              <a:t> DOORS, IBM Requisite Pro, Borland </a:t>
            </a:r>
            <a:r>
              <a:rPr lang="en-CA" sz="1900" i="1" dirty="0" err="1"/>
              <a:t>CaliberRM</a:t>
            </a:r>
            <a:r>
              <a:rPr lang="en-CA" sz="1900" i="1" dirty="0"/>
              <a:t>…</a:t>
            </a:r>
          </a:p>
          <a:p>
            <a:pPr lvl="1">
              <a:defRPr/>
            </a:pPr>
            <a:r>
              <a:rPr lang="en-CA" sz="2200" i="1" dirty="0"/>
              <a:t>Internal tools</a:t>
            </a:r>
          </a:p>
          <a:p>
            <a:pPr lvl="2">
              <a:defRPr/>
            </a:pPr>
            <a:r>
              <a:rPr lang="en-CA" sz="1900" i="1" dirty="0" err="1"/>
              <a:t>GenSpec</a:t>
            </a:r>
            <a:r>
              <a:rPr lang="en-CA" sz="1900" i="1" dirty="0"/>
              <a:t> (Hydro-Quebec)…</a:t>
            </a:r>
          </a:p>
          <a:p>
            <a:pPr lvl="1">
              <a:defRPr/>
            </a:pPr>
            <a:r>
              <a:rPr lang="en-CA" sz="2200" i="1" dirty="0"/>
              <a:t>Open source RM tools</a:t>
            </a:r>
          </a:p>
          <a:p>
            <a:pPr lvl="2">
              <a:defRPr/>
            </a:pPr>
            <a:r>
              <a:rPr lang="en-CA" sz="1900" i="1" dirty="0"/>
              <a:t>OSRMT: http://sourceforge.net/projects/osrmt</a:t>
            </a:r>
          </a:p>
          <a:p>
            <a:pPr lvl="1">
              <a:defRPr/>
            </a:pPr>
            <a:r>
              <a:rPr lang="en-CA" sz="2200" i="1" dirty="0"/>
              <a:t>Bug tracking tools (free or not)</a:t>
            </a:r>
          </a:p>
          <a:p>
            <a:pPr lvl="2">
              <a:defRPr/>
            </a:pPr>
            <a:r>
              <a:rPr lang="en-CA" sz="1900" i="1" dirty="0"/>
              <a:t>Bugzilla…</a:t>
            </a:r>
          </a:p>
          <a:p>
            <a:pPr lvl="1">
              <a:defRPr/>
            </a:pPr>
            <a:r>
              <a:rPr lang="en-CA" sz="2200" i="1" dirty="0"/>
              <a:t>Collaboration tools (free or not)</a:t>
            </a:r>
          </a:p>
          <a:p>
            <a:pPr lvl="2">
              <a:defRPr/>
            </a:pPr>
            <a:r>
              <a:rPr lang="en-CA" sz="1900" i="1" dirty="0" err="1"/>
              <a:t>TWiki</a:t>
            </a:r>
            <a:r>
              <a:rPr lang="en-CA" sz="1900" i="1" dirty="0"/>
              <a:t>…</a:t>
            </a:r>
          </a:p>
          <a:p>
            <a:pPr algn="just"/>
            <a:endParaRPr lang="en-US" dirty="0"/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6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928" y="418291"/>
            <a:ext cx="9144000" cy="55418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Requirements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management tool support</a:t>
            </a:r>
            <a:b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36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54" y="1128409"/>
            <a:ext cx="8375515" cy="538912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database system for </a:t>
            </a:r>
            <a:r>
              <a:rPr lang="en-US" dirty="0">
                <a:solidFill>
                  <a:srgbClr val="0000FF"/>
                </a:solidFill>
              </a:rPr>
              <a:t>storing requirements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Document </a:t>
            </a:r>
            <a:r>
              <a:rPr lang="en-US" dirty="0">
                <a:solidFill>
                  <a:srgbClr val="0000FF"/>
                </a:solidFill>
              </a:rPr>
              <a:t>analysis and generation facilities </a:t>
            </a:r>
            <a:r>
              <a:rPr lang="en-US" dirty="0"/>
              <a:t>to help construct a requirements database and to help create requirements documents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Change </a:t>
            </a:r>
            <a:r>
              <a:rPr lang="en-US" dirty="0">
                <a:solidFill>
                  <a:srgbClr val="0000FF"/>
                </a:solidFill>
              </a:rPr>
              <a:t>management facilities </a:t>
            </a:r>
            <a:r>
              <a:rPr lang="en-US" dirty="0"/>
              <a:t>which help ensure that changes are properly assessed and priced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Traceability </a:t>
            </a:r>
            <a:r>
              <a:rPr lang="en-US" dirty="0">
                <a:solidFill>
                  <a:srgbClr val="0000FF"/>
                </a:solidFill>
              </a:rPr>
              <a:t>facilities</a:t>
            </a:r>
            <a:r>
              <a:rPr lang="en-US" dirty="0"/>
              <a:t> which help requirements engineers find dependencies between system requirements.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2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72" y="123311"/>
            <a:ext cx="8005864" cy="55418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/>
              </a:rPr>
              <a:t>A requirements management system</a:t>
            </a:r>
            <a:endParaRPr lang="en-US" sz="28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14844"/>
            <a:ext cx="9144000" cy="1169599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rgbClr val="0000FF"/>
                </a:solidFill>
              </a:rPr>
              <a:t>Requirements management tools </a:t>
            </a:r>
            <a:r>
              <a:rPr lang="en-US" sz="2400" dirty="0" smtClean="0">
                <a:solidFill>
                  <a:srgbClr val="FF0000"/>
                </a:solidFill>
              </a:rPr>
              <a:t>collect</a:t>
            </a:r>
            <a:r>
              <a:rPr lang="en-US" sz="2400" dirty="0" smtClean="0"/>
              <a:t> together the system requirements in a </a:t>
            </a:r>
            <a:r>
              <a:rPr lang="en-US" sz="2400" dirty="0" smtClean="0">
                <a:solidFill>
                  <a:srgbClr val="FF0000"/>
                </a:solidFill>
              </a:rPr>
              <a:t>database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FF0000"/>
                </a:solidFill>
              </a:rPr>
              <a:t>repository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00FF"/>
                </a:solidFill>
              </a:rPr>
              <a:t>provide a range of facilities to access</a:t>
            </a:r>
            <a:r>
              <a:rPr lang="en-US" sz="2400" dirty="0" smtClean="0"/>
              <a:t> the information about the requirements. These facilities may </a:t>
            </a:r>
            <a:r>
              <a:rPr lang="en-US" sz="2400" dirty="0" smtClean="0">
                <a:solidFill>
                  <a:srgbClr val="FF3399"/>
                </a:solidFill>
              </a:rPr>
              <a:t>include:</a:t>
            </a:r>
            <a:endParaRPr lang="en-US" sz="2400" dirty="0">
              <a:solidFill>
                <a:srgbClr val="FF33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5564" y="3526493"/>
            <a:ext cx="2137893" cy="978794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</a:schemeClr>
              </a:gs>
              <a:gs pos="50000">
                <a:srgbClr val="FFFF00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Requirements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database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34" y="3730424"/>
            <a:ext cx="1689279" cy="721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NL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Requirements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document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89471" y="5958119"/>
            <a:ext cx="1704304" cy="6997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Requirements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report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09312" y="4925458"/>
            <a:ext cx="1704305" cy="553791"/>
          </a:xfrm>
          <a:prstGeom prst="rect">
            <a:avLst/>
          </a:prstGeom>
          <a:gradFill>
            <a:gsLst>
              <a:gs pos="0">
                <a:srgbClr val="FF33CC"/>
              </a:gs>
              <a:gs pos="50000">
                <a:srgbClr val="92D050"/>
              </a:gs>
              <a:gs pos="100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Traceability 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report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316109" y="3810496"/>
            <a:ext cx="1512017" cy="5610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Req. convertor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553138" y="2088587"/>
            <a:ext cx="1636333" cy="621631"/>
          </a:xfrm>
          <a:prstGeom prst="roundRect">
            <a:avLst/>
          </a:prstGeom>
          <a:gradFill>
            <a:gsLst>
              <a:gs pos="0">
                <a:schemeClr val="bg1"/>
              </a:gs>
              <a:gs pos="50000">
                <a:srgbClr val="FF00FF"/>
              </a:gs>
              <a:gs pos="100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Req. browser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639042" y="2095381"/>
            <a:ext cx="1570270" cy="598373"/>
          </a:xfrm>
          <a:prstGeom prst="roundRect">
            <a:avLst/>
          </a:prstGeom>
          <a:gradFill>
            <a:gsLst>
              <a:gs pos="0">
                <a:srgbClr val="66FF66"/>
              </a:gs>
              <a:gs pos="50000">
                <a:srgbClr val="00FF00"/>
              </a:gs>
              <a:gs pos="100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Req. query system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06643" y="4926527"/>
            <a:ext cx="1687132" cy="611559"/>
          </a:xfrm>
          <a:prstGeom prst="roundRect">
            <a:avLst/>
          </a:prstGeom>
          <a:gradFill>
            <a:gsLst>
              <a:gs pos="0">
                <a:srgbClr val="0000FF"/>
              </a:gs>
              <a:gs pos="54000">
                <a:srgbClr val="FF33CC"/>
              </a:gs>
              <a:gs pos="100000">
                <a:srgbClr val="C000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Report generator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287656" y="3578074"/>
            <a:ext cx="1558460" cy="713947"/>
          </a:xfrm>
          <a:prstGeom prst="roundRect">
            <a:avLst/>
          </a:prstGeom>
          <a:gradFill>
            <a:gsLst>
              <a:gs pos="0">
                <a:srgbClr val="FFFF00"/>
              </a:gs>
              <a:gs pos="50000">
                <a:schemeClr val="accent1"/>
              </a:gs>
              <a:gs pos="100000">
                <a:schemeClr val="bg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Traceability 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support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3349342" y="5886100"/>
            <a:ext cx="1644443" cy="777369"/>
          </a:xfrm>
          <a:prstGeom prst="roundRect">
            <a:avLst/>
          </a:prstGeom>
          <a:solidFill>
            <a:srgbClr val="FF33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Change control system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472543" y="4925458"/>
            <a:ext cx="1687132" cy="7298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WP linker</a:t>
            </a:r>
            <a:endParaRPr lang="en-US" b="1" dirty="0"/>
          </a:p>
        </p:txBody>
      </p:sp>
      <p:cxnSp>
        <p:nvCxnSpPr>
          <p:cNvPr id="19" name="Straight Arrow Connector 18"/>
          <p:cNvCxnSpPr>
            <a:stCxn id="11" idx="2"/>
          </p:cNvCxnSpPr>
          <p:nvPr/>
        </p:nvCxnSpPr>
        <p:spPr>
          <a:xfrm>
            <a:off x="6424177" y="2693754"/>
            <a:ext cx="0" cy="832739"/>
          </a:xfrm>
          <a:prstGeom prst="straightConnector1">
            <a:avLst/>
          </a:prstGeom>
          <a:ln w="38100">
            <a:headEnd w="lg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866311" y="2693753"/>
            <a:ext cx="0" cy="832739"/>
          </a:xfrm>
          <a:prstGeom prst="straightConnector1">
            <a:avLst/>
          </a:prstGeom>
          <a:ln w="38100">
            <a:headEnd w="lg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4" idx="3"/>
          </p:cNvCxnSpPr>
          <p:nvPr/>
        </p:nvCxnSpPr>
        <p:spPr>
          <a:xfrm>
            <a:off x="6563457" y="4015890"/>
            <a:ext cx="72419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2"/>
            <a:endCxn id="8" idx="0"/>
          </p:cNvCxnSpPr>
          <p:nvPr/>
        </p:nvCxnSpPr>
        <p:spPr>
          <a:xfrm flipH="1">
            <a:off x="8061465" y="4292021"/>
            <a:ext cx="5421" cy="6334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875094" y="4505287"/>
            <a:ext cx="0" cy="4201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875867" y="5538086"/>
            <a:ext cx="0" cy="420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5" idx="1"/>
          </p:cNvCxnSpPr>
          <p:nvPr/>
        </p:nvCxnSpPr>
        <p:spPr>
          <a:xfrm>
            <a:off x="1807813" y="4091032"/>
            <a:ext cx="508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5" idx="3"/>
          </p:cNvCxnSpPr>
          <p:nvPr/>
        </p:nvCxnSpPr>
        <p:spPr>
          <a:xfrm flipV="1">
            <a:off x="3828126" y="4091031"/>
            <a:ext cx="59743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endCxn id="15" idx="1"/>
          </p:cNvCxnSpPr>
          <p:nvPr/>
        </p:nvCxnSpPr>
        <p:spPr>
          <a:xfrm>
            <a:off x="963173" y="5290407"/>
            <a:ext cx="509370" cy="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6" idx="2"/>
          </p:cNvCxnSpPr>
          <p:nvPr/>
        </p:nvCxnSpPr>
        <p:spPr>
          <a:xfrm flipV="1">
            <a:off x="963173" y="4451640"/>
            <a:ext cx="1" cy="834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572000" y="4525492"/>
            <a:ext cx="0" cy="7605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5" idx="3"/>
          </p:cNvCxnSpPr>
          <p:nvPr/>
        </p:nvCxnSpPr>
        <p:spPr>
          <a:xfrm flipH="1">
            <a:off x="3159675" y="5286065"/>
            <a:ext cx="1412325" cy="43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57960" y="4517094"/>
            <a:ext cx="0" cy="13690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47" y="173622"/>
            <a:ext cx="8183301" cy="55418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 Stable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and volatile requirements</a:t>
            </a:r>
            <a:b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36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97253"/>
            <a:ext cx="9144000" cy="630381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Requirements changes occur while the requirements are being elicited, analyzed and validated and after the system has gone into </a:t>
            </a:r>
            <a:r>
              <a:rPr lang="en-US" dirty="0" smtClean="0"/>
              <a:t>service.</a:t>
            </a:r>
          </a:p>
          <a:p>
            <a:pPr algn="just"/>
            <a:r>
              <a:rPr lang="en-US" dirty="0" smtClean="0"/>
              <a:t>Some </a:t>
            </a:r>
            <a:r>
              <a:rPr lang="en-US" dirty="0"/>
              <a:t>requirements are usually more subject to change than </a:t>
            </a:r>
            <a:r>
              <a:rPr lang="en-US" dirty="0" smtClean="0"/>
              <a:t>others.</a:t>
            </a:r>
            <a:endParaRPr lang="en-US" sz="4000" dirty="0" smtClean="0"/>
          </a:p>
          <a:p>
            <a:pPr lvl="1" algn="just">
              <a:defRPr/>
            </a:pPr>
            <a:r>
              <a:rPr lang="en-CA" dirty="0"/>
              <a:t>Stable requirements are </a:t>
            </a:r>
            <a:r>
              <a:rPr lang="en-CA" b="1" dirty="0">
                <a:solidFill>
                  <a:srgbClr val="FF0000"/>
                </a:solidFill>
              </a:rPr>
              <a:t>concerned with the essence of a system </a:t>
            </a:r>
            <a:r>
              <a:rPr lang="en-CA" dirty="0"/>
              <a:t>and </a:t>
            </a:r>
            <a:r>
              <a:rPr lang="en-CA" b="1" dirty="0">
                <a:solidFill>
                  <a:srgbClr val="FF0000"/>
                </a:solidFill>
              </a:rPr>
              <a:t>its application domain</a:t>
            </a:r>
          </a:p>
          <a:p>
            <a:pPr lvl="2" algn="just">
              <a:defRPr/>
            </a:pPr>
            <a:r>
              <a:rPr lang="en-CA" dirty="0"/>
              <a:t>Derived from the client’s principal business activities or the domain model</a:t>
            </a:r>
          </a:p>
          <a:p>
            <a:pPr lvl="2" algn="just">
              <a:defRPr/>
            </a:pPr>
            <a:r>
              <a:rPr lang="en-CA" dirty="0"/>
              <a:t>They change more slowly than volatile requirements</a:t>
            </a:r>
          </a:p>
          <a:p>
            <a:pPr lvl="2" algn="just">
              <a:defRPr/>
            </a:pPr>
            <a:r>
              <a:rPr lang="en-CA" dirty="0"/>
              <a:t>E.g., a hospital will always have doctors, nurses, patients…</a:t>
            </a:r>
          </a:p>
          <a:p>
            <a:pPr lvl="1" algn="just">
              <a:defRPr/>
            </a:pPr>
            <a:r>
              <a:rPr lang="en-CA" dirty="0"/>
              <a:t>Volatile requirements are </a:t>
            </a:r>
            <a:r>
              <a:rPr lang="en-CA" b="1" dirty="0">
                <a:solidFill>
                  <a:srgbClr val="FF0000"/>
                </a:solidFill>
              </a:rPr>
              <a:t>specific to the instantiation of the system in a particular environment for a particular customer at a particular time</a:t>
            </a:r>
          </a:p>
          <a:p>
            <a:pPr lvl="2" algn="just">
              <a:defRPr/>
            </a:pPr>
            <a:r>
              <a:rPr lang="en-CA" dirty="0"/>
              <a:t>E.g., in a hospital, we can think of requirements related to the policies of the government health </a:t>
            </a:r>
            <a:r>
              <a:rPr lang="en-CA" dirty="0" smtClean="0"/>
              <a:t>system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0472"/>
            <a:ext cx="9144000" cy="55418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36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Requirements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factors</a:t>
            </a:r>
            <a:br>
              <a:rPr lang="en-US" sz="36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36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1251"/>
            <a:ext cx="8808334" cy="546325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Requirements errors, conflicts and </a:t>
            </a:r>
            <a:r>
              <a:rPr lang="en-US" dirty="0" smtClean="0">
                <a:solidFill>
                  <a:srgbClr val="0000FF"/>
                </a:solidFill>
              </a:rPr>
              <a:t>inconsistencies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As </a:t>
            </a:r>
            <a:r>
              <a:rPr lang="en-US" dirty="0"/>
              <a:t>requirements are analyzed and implemented, </a:t>
            </a:r>
            <a:r>
              <a:rPr lang="en-US" dirty="0" smtClean="0"/>
              <a:t>errors and </a:t>
            </a:r>
            <a:r>
              <a:rPr lang="en-US" dirty="0"/>
              <a:t>inconsistencies emerge and must be corrected. These may be discovered during requirements analysis and validation or later in the development process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Evolving </a:t>
            </a:r>
            <a:r>
              <a:rPr lang="en-US" dirty="0">
                <a:solidFill>
                  <a:srgbClr val="0000FF"/>
                </a:solidFill>
              </a:rPr>
              <a:t>customer/end-user knowledge of the </a:t>
            </a:r>
            <a:r>
              <a:rPr lang="en-US" dirty="0" smtClean="0">
                <a:solidFill>
                  <a:srgbClr val="0000FF"/>
                </a:solidFill>
              </a:rPr>
              <a:t>system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As </a:t>
            </a:r>
            <a:r>
              <a:rPr lang="en-US" dirty="0"/>
              <a:t>requirements are developed, customers and end-users develop a better understanding of what they really require from a system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0000FF"/>
                </a:solidFill>
              </a:rPr>
              <a:t>Technical</a:t>
            </a:r>
            <a:r>
              <a:rPr lang="en-US" dirty="0">
                <a:solidFill>
                  <a:srgbClr val="0000FF"/>
                </a:solidFill>
              </a:rPr>
              <a:t>, schedule or cost </a:t>
            </a:r>
            <a:r>
              <a:rPr lang="en-US" dirty="0" smtClean="0">
                <a:solidFill>
                  <a:srgbClr val="0000FF"/>
                </a:solidFill>
              </a:rPr>
              <a:t>problems</a:t>
            </a:r>
            <a:r>
              <a:rPr lang="en-US" dirty="0" smtClean="0"/>
              <a:t>:</a:t>
            </a:r>
          </a:p>
          <a:p>
            <a:pPr lvl="1" algn="just"/>
            <a:r>
              <a:rPr lang="en-US" dirty="0" smtClean="0"/>
              <a:t>Problems </a:t>
            </a:r>
            <a:r>
              <a:rPr lang="en-US" dirty="0"/>
              <a:t>may be encountered in implementing a requirement. It may be too expensive or take too long to implement certain requirements.</a:t>
            </a:r>
          </a:p>
          <a:p>
            <a:pPr algn="just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9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538" y="231494"/>
            <a:ext cx="7558269" cy="55418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/>
            </a:r>
            <a:br>
              <a:rPr lang="en-US" sz="40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r>
              <a:rPr lang="en-US" sz="4000" b="1" dirty="0" smtClean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Requirements </a:t>
            </a:r>
            <a:r>
              <a:rPr lang="en-US" sz="40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  <a:t>change factors</a:t>
            </a:r>
            <a:br>
              <a:rPr lang="en-US" sz="4000" b="1" dirty="0">
                <a:solidFill>
                  <a:srgbClr val="FF0000"/>
                </a:solidFill>
                <a:latin typeface="Calibri" panose="020F0502020204030204"/>
                <a:ea typeface="+mn-ea"/>
                <a:cs typeface="+mn-cs"/>
              </a:rPr>
            </a:br>
            <a:endParaRPr lang="en-US" sz="4000" b="1" dirty="0">
              <a:solidFill>
                <a:srgbClr val="FF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3000"/>
            <a:ext cx="8935656" cy="6303816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>
                <a:solidFill>
                  <a:srgbClr val="0000FF"/>
                </a:solidFill>
              </a:rPr>
              <a:t>Changing </a:t>
            </a:r>
            <a:r>
              <a:rPr lang="en-US" sz="3200" dirty="0">
                <a:solidFill>
                  <a:srgbClr val="0000FF"/>
                </a:solidFill>
              </a:rPr>
              <a:t>customer </a:t>
            </a:r>
            <a:r>
              <a:rPr lang="en-US" sz="3200" dirty="0" smtClean="0">
                <a:solidFill>
                  <a:srgbClr val="0000FF"/>
                </a:solidFill>
              </a:rPr>
              <a:t>priorities</a:t>
            </a:r>
            <a:r>
              <a:rPr lang="en-US" sz="3200" dirty="0" smtClean="0"/>
              <a:t>:</a:t>
            </a:r>
          </a:p>
          <a:p>
            <a:pPr lvl="1" algn="just"/>
            <a:r>
              <a:rPr lang="en-US" sz="2800" dirty="0" smtClean="0"/>
              <a:t>Customer </a:t>
            </a:r>
            <a:r>
              <a:rPr lang="en-US" sz="2800" dirty="0"/>
              <a:t>priorities change during system development as a result of a changing business environment, the emergence of new competitors, staff changes, etc. </a:t>
            </a:r>
            <a:endParaRPr lang="en-US" sz="2800" dirty="0" smtClean="0"/>
          </a:p>
          <a:p>
            <a:pPr algn="just"/>
            <a:r>
              <a:rPr lang="en-US" sz="3200" dirty="0" smtClean="0">
                <a:solidFill>
                  <a:srgbClr val="0000FF"/>
                </a:solidFill>
              </a:rPr>
              <a:t>Environmental changes</a:t>
            </a:r>
            <a:r>
              <a:rPr lang="en-US" sz="3200" dirty="0" smtClean="0"/>
              <a:t>:</a:t>
            </a:r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environment in which the system is to be installed may change so that the system requirements have to change to maintain </a:t>
            </a:r>
            <a:r>
              <a:rPr lang="en-US" sz="2800" dirty="0" smtClean="0">
                <a:solidFill>
                  <a:srgbClr val="0000FF"/>
                </a:solidFill>
              </a:rPr>
              <a:t>compatibility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3200" dirty="0" smtClean="0">
                <a:solidFill>
                  <a:srgbClr val="0000FF"/>
                </a:solidFill>
              </a:rPr>
              <a:t>Organizational changes</a:t>
            </a:r>
            <a:r>
              <a:rPr lang="en-US" sz="3200" dirty="0" smtClean="0"/>
              <a:t>:</a:t>
            </a:r>
          </a:p>
          <a:p>
            <a:pPr lvl="1" algn="just"/>
            <a:r>
              <a:rPr lang="en-US" sz="2800" dirty="0" smtClean="0"/>
              <a:t>The </a:t>
            </a:r>
            <a:r>
              <a:rPr lang="en-US" sz="2800" dirty="0"/>
              <a:t>organization which intends to use the system may change its </a:t>
            </a:r>
            <a:r>
              <a:rPr lang="en-US" sz="2800" dirty="0">
                <a:solidFill>
                  <a:srgbClr val="0000FF"/>
                </a:solidFill>
              </a:rPr>
              <a:t>structure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FF"/>
                </a:solidFill>
              </a:rPr>
              <a:t>processes</a:t>
            </a:r>
            <a:r>
              <a:rPr lang="en-US" sz="2800" dirty="0"/>
              <a:t> resulting in new system </a:t>
            </a:r>
            <a:r>
              <a:rPr lang="en-US" sz="2800" dirty="0" smtClean="0"/>
              <a:t>requirements.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Lalise D.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0F91-F9C3-4727-9AD9-D430AB2C8ED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</TotalTime>
  <Words>2521</Words>
  <Application>Microsoft Office PowerPoint</Application>
  <PresentationFormat>On-screen Show (4:3)</PresentationFormat>
  <Paragraphs>344</Paragraphs>
  <Slides>32</Slides>
  <Notes>31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2_Office Theme</vt:lpstr>
      <vt:lpstr>Chapter 6-  Requirements Management</vt:lpstr>
      <vt:lpstr> Requirements management  </vt:lpstr>
      <vt:lpstr>                           …….cont</vt:lpstr>
      <vt:lpstr>CASE tools for requirements management</vt:lpstr>
      <vt:lpstr> Requirements management tool support </vt:lpstr>
      <vt:lpstr>A requirements management system</vt:lpstr>
      <vt:lpstr>  Stable and volatile requirements </vt:lpstr>
      <vt:lpstr> Requirements change factors </vt:lpstr>
      <vt:lpstr> Requirements change factors </vt:lpstr>
      <vt:lpstr> Types of volatile requirement </vt:lpstr>
      <vt:lpstr>Requirements identification</vt:lpstr>
      <vt:lpstr> Requirements identification techniques </vt:lpstr>
      <vt:lpstr> Storing requirements </vt:lpstr>
      <vt:lpstr> Word processor documents </vt:lpstr>
      <vt:lpstr> Requirements database </vt:lpstr>
      <vt:lpstr> Object classes for requirements Database </vt:lpstr>
      <vt:lpstr> Factors influencing the choice -Requirements DB  </vt:lpstr>
      <vt:lpstr> Change management </vt:lpstr>
      <vt:lpstr> The change management process </vt:lpstr>
      <vt:lpstr> Stages in the change management process </vt:lpstr>
      <vt:lpstr> Change analysis and costing process </vt:lpstr>
      <vt:lpstr> Change analysis activities </vt:lpstr>
      <vt:lpstr> Change request rejection </vt:lpstr>
      <vt:lpstr> Change processing </vt:lpstr>
      <vt:lpstr> Tool support for change management </vt:lpstr>
      <vt:lpstr>Traceability</vt:lpstr>
      <vt:lpstr> Backwards/forwards traceability </vt:lpstr>
      <vt:lpstr> Types of traceability </vt:lpstr>
      <vt:lpstr> Traceability tables </vt:lpstr>
      <vt:lpstr> Traceability lists </vt:lpstr>
      <vt:lpstr> Traceability policies </vt:lpstr>
      <vt:lpstr> Factors influencing traceability policy specialization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Requirements Engineering of IT Systems</dc:title>
  <dc:creator>CHANDANA</dc:creator>
  <cp:lastModifiedBy>USER</cp:lastModifiedBy>
  <cp:revision>470</cp:revision>
  <dcterms:created xsi:type="dcterms:W3CDTF">2015-10-17T18:21:41Z</dcterms:created>
  <dcterms:modified xsi:type="dcterms:W3CDTF">2024-05-13T06:43:28Z</dcterms:modified>
</cp:coreProperties>
</file>