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66" r:id="rId4"/>
    <p:sldId id="265" r:id="rId5"/>
    <p:sldId id="257" r:id="rId6"/>
    <p:sldId id="267" r:id="rId7"/>
    <p:sldId id="268" r:id="rId8"/>
    <p:sldId id="259" r:id="rId9"/>
    <p:sldId id="262" r:id="rId10"/>
    <p:sldId id="260" r:id="rId11"/>
    <p:sldId id="26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6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785-DFFA-4368-834D-1586EF8CBEC0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FC16608-D9B6-4ADE-AF50-7F038AADE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121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785-DFFA-4368-834D-1586EF8CBEC0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C16608-D9B6-4ADE-AF50-7F038AADE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784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785-DFFA-4368-834D-1586EF8CBEC0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C16608-D9B6-4ADE-AF50-7F038AADEB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913490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785-DFFA-4368-834D-1586EF8CBEC0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C16608-D9B6-4ADE-AF50-7F038AADE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3282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785-DFFA-4368-834D-1586EF8CBEC0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C16608-D9B6-4ADE-AF50-7F038AADEB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869043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785-DFFA-4368-834D-1586EF8CBEC0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C16608-D9B6-4ADE-AF50-7F038AADE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5480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785-DFFA-4368-834D-1586EF8CBEC0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6608-D9B6-4ADE-AF50-7F038AADE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4556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785-DFFA-4368-834D-1586EF8CBEC0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6608-D9B6-4ADE-AF50-7F038AADE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341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785-DFFA-4368-834D-1586EF8CBEC0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6608-D9B6-4ADE-AF50-7F038AADE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020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785-DFFA-4368-834D-1586EF8CBEC0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C16608-D9B6-4ADE-AF50-7F038AADE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852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785-DFFA-4368-834D-1586EF8CBEC0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FC16608-D9B6-4ADE-AF50-7F038AADE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936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785-DFFA-4368-834D-1586EF8CBEC0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FC16608-D9B6-4ADE-AF50-7F038AADE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51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785-DFFA-4368-834D-1586EF8CBEC0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6608-D9B6-4ADE-AF50-7F038AADE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088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785-DFFA-4368-834D-1586EF8CBEC0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6608-D9B6-4ADE-AF50-7F038AADE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522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785-DFFA-4368-834D-1586EF8CBEC0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6608-D9B6-4ADE-AF50-7F038AADE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75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785-DFFA-4368-834D-1586EF8CBEC0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C16608-D9B6-4ADE-AF50-7F038AADE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275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D785-DFFA-4368-834D-1586EF8CBEC0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FC16608-D9B6-4ADE-AF50-7F038AADE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937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in/GY-NEO6MV2-Flight-Controller-GPS-Module/dp/B00TS7NA6M?tag=googinhydr18418-21&amp;tag=googinkenshoo-21&amp;ascsubtag=bb669309-442e-4258-9d2e-50c724e3271f" TargetMode="External"/><Relationship Id="rId2" Type="http://schemas.openxmlformats.org/officeDocument/2006/relationships/hyperlink" Target="http://www.amazon.in/Pulse-sensor-Heart-rate-Sensor-Module/dp/B01FFFGCNS/ref=sr_1_3?ie=UTF8&amp;qid=1496467240&amp;sr=8-3&amp;keywords=pulse+senso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bay.in/itm/302222648359?aff_source=Sok-Goo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82608" y="1586361"/>
            <a:ext cx="56480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SMART LIFE JACKET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3295" y="764087"/>
            <a:ext cx="4084365" cy="5298509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866378" y="3832964"/>
            <a:ext cx="57995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Group Members: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Harshita Bapna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Kritika Kumawat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Manali Jain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Mahendra Dangi </a:t>
            </a: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0439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5" y="523477"/>
            <a:ext cx="9584804" cy="128089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GPS MODULE </a:t>
            </a:r>
            <a:r>
              <a:rPr lang="en-GB" b="1" dirty="0">
                <a:solidFill>
                  <a:schemeClr val="tx1"/>
                </a:solidFill>
              </a:rPr>
              <a:t>GY-NEO6MV2 GPS 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41" y="1924023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Used to acquire and send the GPS coordinates to the Arduino 101.</a:t>
            </a:r>
          </a:p>
          <a:p>
            <a:r>
              <a:rPr lang="en-US" sz="2400" dirty="0" smtClean="0"/>
              <a:t>GPS Coordinates stored in form of latitude and longitude.</a:t>
            </a:r>
          </a:p>
          <a:p>
            <a:r>
              <a:rPr lang="en-US" sz="2400" dirty="0" smtClean="0"/>
              <a:t>Can be interfaced with </a:t>
            </a:r>
            <a:r>
              <a:rPr lang="en-US" sz="2400" dirty="0" err="1" smtClean="0"/>
              <a:t>arduino</a:t>
            </a:r>
            <a:r>
              <a:rPr lang="en-US" sz="2400" dirty="0" smtClean="0"/>
              <a:t> easily.</a:t>
            </a:r>
          </a:p>
          <a:p>
            <a:r>
              <a:rPr lang="en-US" sz="2400" dirty="0"/>
              <a:t>Operable at 3.3V / </a:t>
            </a:r>
            <a:r>
              <a:rPr lang="en-US" sz="2400" dirty="0" smtClean="0"/>
              <a:t>23mA</a:t>
            </a:r>
          </a:p>
          <a:p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20167" y="3256092"/>
            <a:ext cx="4371833" cy="334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3948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GSM Module </a:t>
            </a:r>
            <a:r>
              <a:rPr lang="en-US" dirty="0">
                <a:solidFill>
                  <a:schemeClr val="tx1"/>
                </a:solidFill>
              </a:rPr>
              <a:t>SIM 800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287" y="1611146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/>
              <a:t>GSM Module is used to send data to the mobile over GSM network.</a:t>
            </a:r>
          </a:p>
          <a:p>
            <a:r>
              <a:rPr lang="en-US" sz="2400" dirty="0"/>
              <a:t>SIM800 is a quad-band GSM/GPRS </a:t>
            </a:r>
            <a:r>
              <a:rPr lang="en-US" sz="2400" dirty="0" smtClean="0"/>
              <a:t>module</a:t>
            </a:r>
          </a:p>
          <a:p>
            <a:r>
              <a:rPr lang="en-US" sz="2400" dirty="0"/>
              <a:t>It works on frequencies GSM 850MHz, EGSM 900MHz, DCS 1800MHz and PCS </a:t>
            </a:r>
            <a:r>
              <a:rPr lang="en-US" sz="2400" dirty="0" smtClean="0"/>
              <a:t>1900MHz</a:t>
            </a:r>
          </a:p>
          <a:p>
            <a:r>
              <a:rPr lang="en-US" sz="2400" dirty="0"/>
              <a:t>Power supply  3.4V ~ </a:t>
            </a:r>
            <a:r>
              <a:rPr lang="en-US" sz="2400" dirty="0" smtClean="0"/>
              <a:t>4.4V.</a:t>
            </a:r>
          </a:p>
          <a:p>
            <a:r>
              <a:rPr lang="en-US" sz="2400" dirty="0" smtClean="0"/>
              <a:t>Current </a:t>
            </a:r>
            <a:r>
              <a:rPr lang="en-US" sz="2400" dirty="0"/>
              <a:t>consumption is as low as </a:t>
            </a:r>
            <a:r>
              <a:rPr lang="en-US" sz="2400" dirty="0" smtClean="0"/>
              <a:t>1.2mA</a:t>
            </a:r>
          </a:p>
          <a:p>
            <a:r>
              <a:rPr lang="en-US" sz="2400" dirty="0" smtClean="0"/>
              <a:t>One </a:t>
            </a:r>
            <a:r>
              <a:rPr lang="en-US" sz="2400" dirty="0"/>
              <a:t>SIM card interface.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67387" y="3382027"/>
            <a:ext cx="3824614" cy="332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851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Purchase Link and Overall Hardware costing</a:t>
            </a:r>
            <a:br>
              <a:rPr lang="en-IN" dirty="0" smtClean="0">
                <a:solidFill>
                  <a:schemeClr val="tx1"/>
                </a:solidFill>
              </a:rPr>
            </a:b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6629"/>
            <a:ext cx="8596668" cy="361714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ARDUINO </a:t>
            </a:r>
            <a:r>
              <a:rPr lang="en-IN" sz="2400" dirty="0" smtClean="0"/>
              <a:t>UNO</a:t>
            </a:r>
            <a:r>
              <a:rPr lang="en-IN" sz="2400" dirty="0" smtClean="0"/>
              <a:t>                                                     </a:t>
            </a:r>
            <a:r>
              <a:rPr lang="en-IN" sz="2400" dirty="0" smtClean="0"/>
              <a:t>INR </a:t>
            </a:r>
            <a:r>
              <a:rPr lang="en-IN" sz="2400" dirty="0" smtClean="0"/>
              <a:t>482</a:t>
            </a:r>
            <a:r>
              <a:rPr lang="en-IN" sz="2400" dirty="0" smtClean="0"/>
              <a:t>/-</a:t>
            </a:r>
            <a:endParaRPr lang="en-IN" sz="2400" dirty="0" smtClean="0"/>
          </a:p>
          <a:p>
            <a:r>
              <a:rPr lang="en-GB" sz="2400" dirty="0" smtClean="0">
                <a:hlinkClick r:id="rId2"/>
              </a:rPr>
              <a:t>Pulse sensor SEN11574  </a:t>
            </a:r>
            <a:r>
              <a:rPr lang="en-GB" sz="2400" dirty="0" smtClean="0"/>
              <a:t>                                     INR 415/-</a:t>
            </a:r>
          </a:p>
          <a:p>
            <a:r>
              <a:rPr lang="en-GB" sz="2400" dirty="0" smtClean="0">
                <a:hlinkClick r:id="rId3"/>
              </a:rPr>
              <a:t>GPS </a:t>
            </a:r>
            <a:r>
              <a:rPr lang="en-GB" sz="2400" dirty="0" smtClean="0">
                <a:hlinkClick r:id="rId3"/>
              </a:rPr>
              <a:t>Module GY-NEO6MV2</a:t>
            </a:r>
            <a:r>
              <a:rPr lang="en-GB" sz="2400" dirty="0" smtClean="0"/>
              <a:t>                               INR 975/-</a:t>
            </a:r>
          </a:p>
          <a:p>
            <a:r>
              <a:rPr lang="en-GB" sz="2400" dirty="0" smtClean="0">
                <a:hlinkClick r:id="rId4"/>
              </a:rPr>
              <a:t>GSM Module (SIM800)</a:t>
            </a:r>
            <a:r>
              <a:rPr lang="en-GB" sz="2400" dirty="0" smtClean="0"/>
              <a:t>                                       INR 950/-</a:t>
            </a:r>
          </a:p>
          <a:p>
            <a:endParaRPr lang="en-IN" sz="2400" dirty="0"/>
          </a:p>
          <a:p>
            <a:r>
              <a:rPr lang="en-IN" sz="2400" b="1" dirty="0" smtClean="0"/>
              <a:t>Estimated Cost                                                 INR </a:t>
            </a:r>
            <a:r>
              <a:rPr lang="en-IN" sz="2400" b="1" dirty="0" smtClean="0"/>
              <a:t>2,822</a:t>
            </a:r>
            <a:r>
              <a:rPr lang="en-IN" sz="2400" b="1" dirty="0" smtClean="0"/>
              <a:t>/-</a:t>
            </a:r>
            <a:endParaRPr lang="en-GB" sz="2400" b="1" dirty="0" smtClean="0"/>
          </a:p>
          <a:p>
            <a:endParaRPr lang="en-GB" sz="2400" dirty="0" smtClean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9762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Components Used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Arduino</a:t>
            </a:r>
            <a:r>
              <a:rPr lang="en-US" sz="2400" dirty="0" smtClean="0"/>
              <a:t> </a:t>
            </a:r>
            <a:r>
              <a:rPr lang="en-US" sz="2400" dirty="0" err="1" smtClean="0"/>
              <a:t>uno</a:t>
            </a:r>
            <a:r>
              <a:rPr lang="en-US" sz="2400" dirty="0" smtClean="0"/>
              <a:t> </a:t>
            </a:r>
            <a:r>
              <a:rPr lang="en-US" sz="2400" dirty="0" smtClean="0"/>
              <a:t>board</a:t>
            </a:r>
          </a:p>
          <a:p>
            <a:r>
              <a:rPr lang="en-US" sz="2400" dirty="0" smtClean="0"/>
              <a:t>GSM Module (SIM800/SIM900)</a:t>
            </a:r>
          </a:p>
          <a:p>
            <a:r>
              <a:rPr lang="en-US" sz="2400" dirty="0" smtClean="0"/>
              <a:t>GPS Module </a:t>
            </a:r>
          </a:p>
          <a:p>
            <a:r>
              <a:rPr lang="en-US" sz="2400" dirty="0" smtClean="0"/>
              <a:t>Pulse Sensor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16489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774" y="273382"/>
            <a:ext cx="8911687" cy="1280890"/>
          </a:xfrm>
        </p:spPr>
        <p:txBody>
          <a:bodyPr/>
          <a:lstStyle/>
          <a:p>
            <a:r>
              <a:rPr lang="en-US" b="1" dirty="0" smtClean="0"/>
              <a:t>Need				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125" y="1256778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On any emergency situation like air crash or shipwreck, a life jacket plays the most crucial role in saving one’s life.</a:t>
            </a:r>
          </a:p>
          <a:p>
            <a:r>
              <a:rPr lang="en-US" sz="2400" dirty="0" smtClean="0"/>
              <a:t>But the survivor may have to wait for very long for rescue as the rescuers don’t have the precise location of the victim. The victim may die during these hours.</a:t>
            </a:r>
          </a:p>
          <a:p>
            <a:r>
              <a:rPr lang="en-US" sz="2400" dirty="0" smtClean="0"/>
              <a:t>Here our smart jacket comes handy. It is fitted with a GPS Module and pulse sensors which transmits the heart rate and GPS Coordinates to the concerned authority, say rescuers. </a:t>
            </a:r>
          </a:p>
          <a:p>
            <a:r>
              <a:rPr lang="en-US" sz="2400" dirty="0" smtClean="0"/>
              <a:t>Using this, the rescue operation can be done very easily and in a matter of moments.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18977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947" y="486324"/>
            <a:ext cx="8911687" cy="1280890"/>
          </a:xfrm>
        </p:spPr>
        <p:txBody>
          <a:bodyPr/>
          <a:lstStyle/>
          <a:p>
            <a:pPr algn="ctr"/>
            <a:r>
              <a:rPr lang="en-US" b="1" dirty="0" smtClean="0"/>
              <a:t>Features	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240" y="1306882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This smart life jacket houses various sensors to track and transmit various parameters.</a:t>
            </a:r>
          </a:p>
          <a:p>
            <a:r>
              <a:rPr lang="en-US" sz="2400" dirty="0" smtClean="0"/>
              <a:t>This jacket houses a pulse sensor that is used to track the Heart rate of the victim in BPM</a:t>
            </a:r>
          </a:p>
          <a:p>
            <a:r>
              <a:rPr lang="en-US" sz="2400" dirty="0" smtClean="0"/>
              <a:t>A GPS module is also fitted in the jacket which acquires the GPS coordinates and transmits them</a:t>
            </a:r>
          </a:p>
          <a:p>
            <a:r>
              <a:rPr lang="en-US" sz="2400" dirty="0" smtClean="0"/>
              <a:t>A GSM module is provided which transmits the data to the concerned authority through mobile phone over GSM network</a:t>
            </a:r>
          </a:p>
          <a:p>
            <a:r>
              <a:rPr lang="en-US" sz="2400" dirty="0" smtClean="0"/>
              <a:t>All these modules are interfaced with an ARDUINO 101 board which fetches the data from sensors, analyze it and sends it.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9842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4119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WORKING</a:t>
            </a:r>
            <a:endParaRPr lang="en-US" sz="4400" b="1" dirty="0"/>
          </a:p>
        </p:txBody>
      </p:sp>
      <p:sp>
        <p:nvSpPr>
          <p:cNvPr id="8" name="Cloud Callout 7"/>
          <p:cNvSpPr/>
          <p:nvPr/>
        </p:nvSpPr>
        <p:spPr>
          <a:xfrm>
            <a:off x="2796855" y="2756705"/>
            <a:ext cx="2811438" cy="1290697"/>
          </a:xfrm>
          <a:prstGeom prst="cloudCallou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22233" y="2903261"/>
            <a:ext cx="1844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Pulse sensor sends the heart rate in BPM</a:t>
            </a:r>
            <a:endParaRPr lang="en-US" b="1" dirty="0"/>
          </a:p>
        </p:txBody>
      </p:sp>
      <p:sp>
        <p:nvSpPr>
          <p:cNvPr id="11" name="Cloud Callout 10"/>
          <p:cNvSpPr/>
          <p:nvPr/>
        </p:nvSpPr>
        <p:spPr>
          <a:xfrm>
            <a:off x="2286597" y="1288321"/>
            <a:ext cx="2811438" cy="1290697"/>
          </a:xfrm>
          <a:prstGeom prst="cloudCallou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58639" y="1487618"/>
            <a:ext cx="2467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GPS Module acquire and sends GPS coordinates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44460" y="1653974"/>
            <a:ext cx="1435542" cy="1208696"/>
          </a:xfrm>
          <a:prstGeom prst="rect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61486" y="2040748"/>
            <a:ext cx="130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ARDUINO</a:t>
            </a:r>
            <a:endParaRPr lang="en-US" dirty="0"/>
          </a:p>
        </p:txBody>
      </p:sp>
      <p:sp>
        <p:nvSpPr>
          <p:cNvPr id="16" name="Snip Single Corner Rectangle 15"/>
          <p:cNvSpPr/>
          <p:nvPr/>
        </p:nvSpPr>
        <p:spPr>
          <a:xfrm>
            <a:off x="9275593" y="1801504"/>
            <a:ext cx="2236576" cy="1237732"/>
          </a:xfrm>
          <a:prstGeom prst="snip1Rect">
            <a:avLst>
              <a:gd name="adj" fmla="val 32358"/>
            </a:avLst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313432" y="2096933"/>
            <a:ext cx="21608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GSM Module</a:t>
            </a:r>
          </a:p>
          <a:p>
            <a:pPr algn="ctr"/>
            <a:r>
              <a:rPr lang="en-US" sz="1400" b="1" dirty="0" smtClean="0"/>
              <a:t>Transmits the data over GSM to a mobile phone</a:t>
            </a:r>
            <a:endParaRPr lang="en-US" sz="14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853" t="10609" r="16566" b="11374"/>
          <a:stretch/>
        </p:blipFill>
        <p:spPr>
          <a:xfrm>
            <a:off x="6866314" y="3509754"/>
            <a:ext cx="1591625" cy="334824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075273" y="4000959"/>
            <a:ext cx="1173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is collected over on an internet connected mobile</a:t>
            </a:r>
            <a:endParaRPr lang="en-US" dirty="0"/>
          </a:p>
        </p:txBody>
      </p:sp>
      <p:sp>
        <p:nvSpPr>
          <p:cNvPr id="21" name="Bent Arrow 20"/>
          <p:cNvSpPr/>
          <p:nvPr/>
        </p:nvSpPr>
        <p:spPr>
          <a:xfrm>
            <a:off x="1598595" y="3224857"/>
            <a:ext cx="1266031" cy="1225029"/>
          </a:xfrm>
          <a:prstGeom prst="bentArrow">
            <a:avLst>
              <a:gd name="adj1" fmla="val 15499"/>
              <a:gd name="adj2" fmla="val 29528"/>
              <a:gd name="adj3" fmla="val 50000"/>
              <a:gd name="adj4" fmla="val 83978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Bent Arrow 35"/>
          <p:cNvSpPr/>
          <p:nvPr/>
        </p:nvSpPr>
        <p:spPr>
          <a:xfrm>
            <a:off x="402443" y="1521378"/>
            <a:ext cx="1829168" cy="2928508"/>
          </a:xfrm>
          <a:prstGeom prst="bentArrow">
            <a:avLst>
              <a:gd name="adj1" fmla="val 12672"/>
              <a:gd name="adj2" fmla="val 19560"/>
              <a:gd name="adj3" fmla="val 22394"/>
              <a:gd name="adj4" fmla="val 36222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Striped Right Arrow 36"/>
          <p:cNvSpPr/>
          <p:nvPr/>
        </p:nvSpPr>
        <p:spPr>
          <a:xfrm>
            <a:off x="5275776" y="2040748"/>
            <a:ext cx="1045807" cy="538270"/>
          </a:xfrm>
          <a:prstGeom prst="stripedRightArrow">
            <a:avLst>
              <a:gd name="adj1" fmla="val 50000"/>
              <a:gd name="adj2" fmla="val 90568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riped Right Arrow 37"/>
          <p:cNvSpPr/>
          <p:nvPr/>
        </p:nvSpPr>
        <p:spPr>
          <a:xfrm>
            <a:off x="7761965" y="1989187"/>
            <a:ext cx="1349325" cy="538270"/>
          </a:xfrm>
          <a:prstGeom prst="stripedRightArrow">
            <a:avLst>
              <a:gd name="adj1" fmla="val 50000"/>
              <a:gd name="adj2" fmla="val 90568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Arrow 39"/>
          <p:cNvSpPr/>
          <p:nvPr/>
        </p:nvSpPr>
        <p:spPr>
          <a:xfrm>
            <a:off x="8557146" y="4531057"/>
            <a:ext cx="1836735" cy="655092"/>
          </a:xfrm>
          <a:prstGeom prst="leftArrow">
            <a:avLst>
              <a:gd name="adj1" fmla="val 41667"/>
              <a:gd name="adj2" fmla="val 72917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0112991" y="3334665"/>
            <a:ext cx="280890" cy="15991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2746" y="4449886"/>
            <a:ext cx="3250447" cy="217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118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343" y="624110"/>
            <a:ext cx="10377270" cy="1280890"/>
          </a:xfrm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SCHEMATIC DIAGRAM:</a:t>
            </a:r>
            <a:endParaRPr lang="en-US" dirty="0"/>
          </a:p>
        </p:txBody>
      </p:sp>
      <p:pic>
        <p:nvPicPr>
          <p:cNvPr id="1026" name="Picture 2" descr="C:\Users\BAPNA\Desktop\sih\life jacket final cxiuit pic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614" y="1603332"/>
            <a:ext cx="10634597" cy="43085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BAPNA\Downloads\life jacket schematics final (1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6510" y="400833"/>
            <a:ext cx="10622071" cy="55110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Arduino 101 Board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122" y="1657651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Development board by </a:t>
            </a:r>
            <a:r>
              <a:rPr lang="en-US" sz="2400" dirty="0" err="1" smtClean="0"/>
              <a:t>arduino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Powered by a dual core Intel Curie Processor.</a:t>
            </a:r>
          </a:p>
          <a:p>
            <a:r>
              <a:rPr lang="en-US" sz="2400" dirty="0" smtClean="0"/>
              <a:t>Processor clocked at 32MHz.</a:t>
            </a:r>
          </a:p>
          <a:p>
            <a:r>
              <a:rPr lang="en-US" sz="2400" dirty="0" smtClean="0"/>
              <a:t>14 Digital outputs out of which, 4 can be used as PWM outputs.</a:t>
            </a:r>
          </a:p>
          <a:p>
            <a:r>
              <a:rPr lang="en-US" sz="2400" dirty="0" smtClean="0"/>
              <a:t>It contains 6 Analog outputs, a </a:t>
            </a:r>
            <a:r>
              <a:rPr lang="en-US" sz="2400" dirty="0"/>
              <a:t>USB connector for serial communication and sketch upload, a power jack, an ICSP header with SPI signals and I2C dedicated pins. </a:t>
            </a:r>
            <a:endParaRPr lang="en-US" sz="2400" dirty="0" smtClean="0"/>
          </a:p>
          <a:p>
            <a:r>
              <a:rPr lang="en-US" sz="2400" dirty="0"/>
              <a:t>The board operating voltage and I/O is 3.3V but all pins are protected against 5V overvoltage.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56768" y="309350"/>
            <a:ext cx="3817108" cy="269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382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Pulse Sensor SEN-11574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504" y="2047757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Pulse sensor is used to Measure the pulse rate of the victim in Beats Per Minute (BPM).</a:t>
            </a:r>
          </a:p>
          <a:p>
            <a:r>
              <a:rPr lang="en-US" sz="2400" dirty="0" smtClean="0"/>
              <a:t>This pulse rate is used to determine whether the victim is alive or dead.</a:t>
            </a:r>
          </a:p>
          <a:p>
            <a:r>
              <a:rPr lang="en-US" sz="2400" dirty="0" smtClean="0"/>
              <a:t>And also used to detect that victim has put on the jacket or not.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93139" y="3273757"/>
            <a:ext cx="3398861" cy="339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682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611</TotalTime>
  <Words>506</Words>
  <Application>Microsoft Office PowerPoint</Application>
  <PresentationFormat>Custom</PresentationFormat>
  <Paragraphs>60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Wisp</vt:lpstr>
      <vt:lpstr>Slide 1</vt:lpstr>
      <vt:lpstr>Components Used</vt:lpstr>
      <vt:lpstr>Need     </vt:lpstr>
      <vt:lpstr>Features  </vt:lpstr>
      <vt:lpstr>Slide 5</vt:lpstr>
      <vt:lpstr>      SCHEMATIC DIAGRAM:</vt:lpstr>
      <vt:lpstr>Slide 7</vt:lpstr>
      <vt:lpstr>Arduino 101 Board</vt:lpstr>
      <vt:lpstr>Pulse Sensor SEN-11574</vt:lpstr>
      <vt:lpstr>GPS MODULE GY-NEO6MV2 GPS Module</vt:lpstr>
      <vt:lpstr>GSM Module SIM 800 </vt:lpstr>
      <vt:lpstr>Purchase Link and Overall Hardware costing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BAPNA</cp:lastModifiedBy>
  <cp:revision>69</cp:revision>
  <dcterms:created xsi:type="dcterms:W3CDTF">2017-06-02T11:07:17Z</dcterms:created>
  <dcterms:modified xsi:type="dcterms:W3CDTF">2018-03-20T12:12:10Z</dcterms:modified>
</cp:coreProperties>
</file>