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56"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34267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5CD65-AF78-416C-B57E-7932156C1395}" type="datetimeFigureOut">
              <a:rPr lang="en-IN" smtClean="0"/>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161377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1152512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568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989423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3891484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1844199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265085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99379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230051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277410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95CD65-AF78-416C-B57E-7932156C1395}" type="datetimeFigureOut">
              <a:rPr lang="en-IN" smtClean="0"/>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32276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95CD65-AF78-416C-B57E-7932156C1395}" type="datetimeFigureOut">
              <a:rPr lang="en-IN" smtClean="0"/>
              <a:t>19-03-2018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69771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80702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358449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095CD65-AF78-416C-B57E-7932156C1395}" type="datetimeFigureOut">
              <a:rPr lang="en-IN" smtClean="0"/>
              <a:t>19-03-2018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342088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5CD65-AF78-416C-B57E-7932156C1395}" type="datetimeFigureOut">
              <a:rPr lang="en-IN" smtClean="0"/>
              <a:t>19-03-2018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32DE1-B8C1-4A44-9333-800FAF0A9F3D}" type="slidenum">
              <a:rPr lang="en-IN" smtClean="0"/>
              <a:t>‹#›</a:t>
            </a:fld>
            <a:endParaRPr lang="en-IN"/>
          </a:p>
        </p:txBody>
      </p:sp>
    </p:spTree>
    <p:extLst>
      <p:ext uri="{BB962C8B-B14F-4D97-AF65-F5344CB8AC3E}">
        <p14:creationId xmlns:p14="http://schemas.microsoft.com/office/powerpoint/2010/main" val="12673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95CD65-AF78-416C-B57E-7932156C1395}" type="datetimeFigureOut">
              <a:rPr lang="en-IN" smtClean="0"/>
              <a:t>19-03-2018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F32DE1-B8C1-4A44-9333-800FAF0A9F3D}" type="slidenum">
              <a:rPr lang="en-IN" smtClean="0"/>
              <a:t>‹#›</a:t>
            </a:fld>
            <a:endParaRPr lang="en-IN"/>
          </a:p>
        </p:txBody>
      </p:sp>
    </p:spTree>
    <p:extLst>
      <p:ext uri="{BB962C8B-B14F-4D97-AF65-F5344CB8AC3E}">
        <p14:creationId xmlns:p14="http://schemas.microsoft.com/office/powerpoint/2010/main" val="2565249634"/>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erywell.com/biopsy-explained-315705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verywell.com/how-does-cancer-spread-224879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500" y="1473201"/>
            <a:ext cx="8851899" cy="1930400"/>
          </a:xfrm>
        </p:spPr>
        <p:txBody>
          <a:bodyPr/>
          <a:lstStyle/>
          <a:p>
            <a:r>
              <a:rPr lang="en-IN" sz="6600" dirty="0"/>
              <a:t>CANCER DETECTION</a:t>
            </a:r>
          </a:p>
        </p:txBody>
      </p:sp>
      <p:sp>
        <p:nvSpPr>
          <p:cNvPr id="3" name="Subtitle 2"/>
          <p:cNvSpPr>
            <a:spLocks noGrp="1"/>
          </p:cNvSpPr>
          <p:nvPr>
            <p:ph type="subTitle" idx="1"/>
          </p:nvPr>
        </p:nvSpPr>
        <p:spPr>
          <a:xfrm>
            <a:off x="1154955" y="6667500"/>
            <a:ext cx="8825658" cy="63500"/>
          </a:xfrm>
        </p:spPr>
        <p:txBody>
          <a:bodyPr>
            <a:normAutofit fontScale="25000" lnSpcReduction="20000"/>
          </a:bodyPr>
          <a:lstStyle/>
          <a:p>
            <a:r>
              <a:rPr lang="en-IN" dirty="0" smtClean="0"/>
              <a:t>    </a:t>
            </a:r>
            <a:endParaRPr lang="en-IN" dirty="0"/>
          </a:p>
        </p:txBody>
      </p:sp>
    </p:spTree>
    <p:extLst>
      <p:ext uri="{BB962C8B-B14F-4D97-AF65-F5344CB8AC3E}">
        <p14:creationId xmlns:p14="http://schemas.microsoft.com/office/powerpoint/2010/main" val="2470664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100" y="-1782384"/>
            <a:ext cx="9144000" cy="2833144"/>
          </a:xfrm>
        </p:spPr>
        <p:txBody>
          <a:bodyPr>
            <a:normAutofit/>
          </a:bodyPr>
          <a:lstStyle/>
          <a:p>
            <a:r>
              <a:rPr lang="en-IN" sz="4000" dirty="0" smtClean="0"/>
              <a:t>What is Tumour  </a:t>
            </a:r>
            <a:endParaRPr lang="en-IN" sz="4000" dirty="0"/>
          </a:p>
        </p:txBody>
      </p:sp>
      <p:sp>
        <p:nvSpPr>
          <p:cNvPr id="3" name="Subtitle 2"/>
          <p:cNvSpPr>
            <a:spLocks noGrp="1"/>
          </p:cNvSpPr>
          <p:nvPr>
            <p:ph type="subTitle" idx="1"/>
          </p:nvPr>
        </p:nvSpPr>
        <p:spPr>
          <a:xfrm>
            <a:off x="292100" y="1277546"/>
            <a:ext cx="11657034" cy="5478854"/>
          </a:xfrm>
        </p:spPr>
        <p:txBody>
          <a:bodyPr>
            <a:normAutofit/>
          </a:bodyPr>
          <a:lstStyle/>
          <a:p>
            <a:r>
              <a:rPr lang="en-US" dirty="0"/>
              <a:t>What Is a Tumor?</a:t>
            </a:r>
            <a:endParaRPr lang="en-IN" dirty="0"/>
          </a:p>
          <a:p>
            <a:r>
              <a:rPr lang="en-US" dirty="0"/>
              <a:t>A tumor is an abnormal lump or growth of cells. When the cells in the tumor are normal, it is benign.</a:t>
            </a:r>
            <a:endParaRPr lang="en-IN" dirty="0"/>
          </a:p>
          <a:p>
            <a:r>
              <a:rPr lang="en-US" dirty="0"/>
              <a:t>Something just went wrong, and they overgrew and produced a lump. When the cells are abnormal and can grow uncontrollably, they are cancerous cells, and the tumor is malignant.</a:t>
            </a:r>
            <a:endParaRPr lang="en-IN" dirty="0"/>
          </a:p>
          <a:p>
            <a:r>
              <a:rPr lang="en-US" dirty="0"/>
              <a:t>To determine whether a tumor is benign or cancerous, a doctor can take a sample of the cells with a </a:t>
            </a:r>
            <a:r>
              <a:rPr lang="en-US" u="sng" dirty="0">
                <a:hlinkClick r:id="rId2"/>
              </a:rPr>
              <a:t>biopsy</a:t>
            </a:r>
            <a:r>
              <a:rPr lang="en-US" dirty="0"/>
              <a:t> procedure. Then the biopsy is analyzed under a microscope by a pathologist, a doctor specializing in laboratory science.</a:t>
            </a:r>
            <a:endParaRPr lang="en-IN" dirty="0"/>
          </a:p>
          <a:p>
            <a:pPr algn="just"/>
            <a:endParaRPr lang="en-IN" dirty="0"/>
          </a:p>
        </p:txBody>
      </p:sp>
    </p:spTree>
    <p:extLst>
      <p:ext uri="{BB962C8B-B14F-4D97-AF65-F5344CB8AC3E}">
        <p14:creationId xmlns:p14="http://schemas.microsoft.com/office/powerpoint/2010/main" val="229131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https://fthmb.tqn.com/NnPFvgNU3eE9al0BDSWb8l_NkQc=/768x0/filters:no_upscale()/514240-article-img-malignant-vs-benign-tumor2111891f-54cc-47aa-8967-4cd5411fdb2f-5a2848f122fa3a0037c544be.png"/>
          <p:cNvPicPr>
            <a:picLocks noGrp="1"/>
          </p:cNvPicPr>
          <p:nvPr>
            <p:ph idx="1"/>
          </p:nvPr>
        </p:nvPicPr>
        <p:blipFill>
          <a:blip r:embed="rId2"/>
          <a:srcRect/>
          <a:stretch>
            <a:fillRect/>
          </a:stretch>
        </p:blipFill>
        <p:spPr bwMode="auto">
          <a:xfrm>
            <a:off x="646111" y="452718"/>
            <a:ext cx="10515600" cy="5337175"/>
          </a:xfrm>
          <a:prstGeom prst="rect">
            <a:avLst/>
          </a:prstGeom>
          <a:noFill/>
          <a:ln w="9525">
            <a:noFill/>
            <a:miter lim="800000"/>
            <a:headEnd/>
            <a:tailEnd/>
          </a:ln>
        </p:spPr>
      </p:pic>
    </p:spTree>
    <p:extLst>
      <p:ext uri="{BB962C8B-B14F-4D97-AF65-F5344CB8AC3E}">
        <p14:creationId xmlns:p14="http://schemas.microsoft.com/office/powerpoint/2010/main" val="840876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2.</a:t>
            </a:r>
            <a:r>
              <a:rPr lang="en-US" sz="2800" dirty="0" smtClean="0"/>
              <a:t> Malignant Tumors: Cancerous</a:t>
            </a:r>
            <a:r>
              <a:rPr lang="en-IN" sz="2800" dirty="0" smtClean="0"/>
              <a:t/>
            </a:r>
            <a:br>
              <a:rPr lang="en-IN" sz="2800" dirty="0" smtClean="0"/>
            </a:br>
            <a:endParaRPr lang="en-IN" sz="2800" dirty="0"/>
          </a:p>
        </p:txBody>
      </p:sp>
      <p:sp>
        <p:nvSpPr>
          <p:cNvPr id="3" name="Content Placeholder 2"/>
          <p:cNvSpPr>
            <a:spLocks noGrp="1"/>
          </p:cNvSpPr>
          <p:nvPr>
            <p:ph idx="1"/>
          </p:nvPr>
        </p:nvSpPr>
        <p:spPr/>
        <p:txBody>
          <a:bodyPr>
            <a:normAutofit lnSpcReduction="10000"/>
          </a:bodyPr>
          <a:lstStyle/>
          <a:p>
            <a:r>
              <a:rPr lang="en-US" dirty="0" smtClean="0"/>
              <a:t>Malignant </a:t>
            </a:r>
            <a:r>
              <a:rPr lang="en-US" dirty="0"/>
              <a:t>means that the tumor is made of cancer cells and it can invade nearby tissues.</a:t>
            </a:r>
            <a:endParaRPr lang="en-IN" dirty="0"/>
          </a:p>
          <a:p>
            <a:r>
              <a:rPr lang="en-US" dirty="0"/>
              <a:t>Some cancer cells can move into the bloodstream or lymph nodes, where they can spread to other tissues within the body—this is called </a:t>
            </a:r>
            <a:r>
              <a:rPr lang="en-US" dirty="0" err="1" smtClean="0"/>
              <a:t>metastatis</a:t>
            </a:r>
            <a:r>
              <a:rPr lang="en-US" dirty="0" smtClean="0"/>
              <a:t> .</a:t>
            </a:r>
            <a:r>
              <a:rPr lang="en-US" dirty="0"/>
              <a:t> Cancer can occur anywhere in the body including the breast, </a:t>
            </a:r>
            <a:r>
              <a:rPr lang="en-US" dirty="0" smtClean="0"/>
              <a:t>intestines ,lungs, </a:t>
            </a:r>
            <a:r>
              <a:rPr lang="en-US" dirty="0"/>
              <a:t>reproductive organs, blood, and </a:t>
            </a:r>
            <a:r>
              <a:rPr lang="en-US" dirty="0" smtClean="0"/>
              <a:t>skin.</a:t>
            </a:r>
            <a:endParaRPr lang="en-IN" dirty="0"/>
          </a:p>
          <a:p>
            <a:r>
              <a:rPr lang="en-US" dirty="0"/>
              <a:t>For example, breast cancer begins in the breast tissue and may spread to lymph nodes in the armpit if it's not caught early enough and treated. Once breast cancer has spread to the lymph nodes, the cancer cells can travel to other areas of the body, like the liver or bones. The </a:t>
            </a:r>
            <a:r>
              <a:rPr lang="en-US" dirty="0" smtClean="0"/>
              <a:t>breast cancer</a:t>
            </a:r>
            <a:r>
              <a:rPr lang="en-US" dirty="0"/>
              <a:t> cells can then form tumors in those locations. A biopsy of these tumors might show characteristics of the original breast cancer tumor.</a:t>
            </a:r>
            <a:endParaRPr lang="en-IN" dirty="0"/>
          </a:p>
          <a:p>
            <a:pPr marL="0" indent="0">
              <a:buNone/>
            </a:pPr>
            <a:endParaRPr lang="en-IN" dirty="0"/>
          </a:p>
        </p:txBody>
      </p:sp>
    </p:spTree>
    <p:extLst>
      <p:ext uri="{BB962C8B-B14F-4D97-AF65-F5344CB8AC3E}">
        <p14:creationId xmlns:p14="http://schemas.microsoft.com/office/powerpoint/2010/main" val="3382478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Benign and Malignant Tumors</a:t>
            </a:r>
            <a:r>
              <a:rPr lang="en-IN" dirty="0"/>
              <a:t/>
            </a:r>
            <a:br>
              <a:rPr lang="en-IN" dirty="0"/>
            </a:br>
            <a:endParaRPr lang="en-IN" dirty="0"/>
          </a:p>
        </p:txBody>
      </p:sp>
      <p:sp>
        <p:nvSpPr>
          <p:cNvPr id="3" name="Content Placeholder 2"/>
          <p:cNvSpPr>
            <a:spLocks noGrp="1"/>
          </p:cNvSpPr>
          <p:nvPr>
            <p:ph idx="1"/>
          </p:nvPr>
        </p:nvSpPr>
        <p:spPr>
          <a:xfrm>
            <a:off x="162838" y="1691014"/>
            <a:ext cx="11849621" cy="4960307"/>
          </a:xfrm>
        </p:spPr>
        <p:txBody>
          <a:bodyPr>
            <a:normAutofit fontScale="55000" lnSpcReduction="20000"/>
          </a:bodyPr>
          <a:lstStyle/>
          <a:p>
            <a:r>
              <a:rPr lang="en-US" sz="2500" dirty="0" smtClean="0"/>
              <a:t>There </a:t>
            </a:r>
            <a:r>
              <a:rPr lang="en-US" sz="2500" dirty="0"/>
              <a:t>are many important differences between benign and malignant tumors. Some of these include:</a:t>
            </a:r>
            <a:endParaRPr lang="en-IN" sz="2500" dirty="0"/>
          </a:p>
          <a:p>
            <a:pPr lvl="0"/>
            <a:r>
              <a:rPr lang="en-US" sz="2500" b="1" dirty="0"/>
              <a:t>Growth rate:</a:t>
            </a:r>
            <a:r>
              <a:rPr lang="en-US" sz="2500" dirty="0"/>
              <a:t> Malignant tumors may grow more rapidly than benign tumors, although there are slow-growing and fast-growing tumors in either category.</a:t>
            </a:r>
            <a:endParaRPr lang="en-IN" sz="2500" dirty="0"/>
          </a:p>
          <a:p>
            <a:pPr lvl="0"/>
            <a:r>
              <a:rPr lang="en-US" sz="2500" b="1" dirty="0"/>
              <a:t>Ability to invade locally</a:t>
            </a:r>
            <a:r>
              <a:rPr lang="en-US" sz="2500" dirty="0"/>
              <a:t>: Malignant tumors may invade the tissue around them. One of the most prominent hallmarks of cancer is penetration of the basal membrane that surrounds normal tissues.</a:t>
            </a:r>
            <a:endParaRPr lang="en-IN" sz="2500" dirty="0"/>
          </a:p>
          <a:p>
            <a:pPr lvl="0"/>
            <a:r>
              <a:rPr lang="en-US" sz="2500" b="1" dirty="0"/>
              <a:t>Ability to spread at distance:</a:t>
            </a:r>
            <a:r>
              <a:rPr lang="en-US" sz="2500" dirty="0"/>
              <a:t> Malignant tumors </a:t>
            </a:r>
            <a:r>
              <a:rPr lang="en-US" sz="2500" dirty="0" smtClean="0"/>
              <a:t>spread</a:t>
            </a:r>
            <a:r>
              <a:rPr lang="en-US" sz="2500" u="sng" dirty="0" smtClean="0">
                <a:hlinkClick r:id="rId2"/>
              </a:rPr>
              <a:t> </a:t>
            </a:r>
            <a:r>
              <a:rPr lang="en-US" sz="2500" dirty="0" smtClean="0"/>
              <a:t>to other parts of the body</a:t>
            </a:r>
            <a:r>
              <a:rPr lang="en-US" sz="2500" dirty="0"/>
              <a:t> using the bloodstream or the lymphatic system. Malignant tumors may also invade nearby tissues and send out fingers into them, while benign tumors don't. Benign tumors only grow in the place where they started.</a:t>
            </a:r>
            <a:endParaRPr lang="en-IN" sz="2500" dirty="0"/>
          </a:p>
          <a:p>
            <a:pPr lvl="0"/>
            <a:r>
              <a:rPr lang="en-US" sz="2500" b="1" dirty="0"/>
              <a:t>Recurrence:</a:t>
            </a:r>
            <a:r>
              <a:rPr lang="en-US" sz="2500" dirty="0"/>
              <a:t> Benign tumors are easier to remove by surgery as they have clearer boundaries, and as a result, they are less likely to recur. If they do recur, it is only at the original site. Malignant tumors may have spread. As a result, they are more likely to recur and may recur in other sites, such as breast cancer recurring in the lungs or bones.</a:t>
            </a:r>
            <a:endParaRPr lang="en-IN" sz="2500" dirty="0"/>
          </a:p>
          <a:p>
            <a:pPr lvl="0"/>
            <a:r>
              <a:rPr lang="en-US" sz="2500" b="1" dirty="0"/>
              <a:t>Cellular appearance:</a:t>
            </a:r>
            <a:r>
              <a:rPr lang="en-US" sz="2500" dirty="0"/>
              <a:t> When a pathologist looks at tumor cells under a microscope, it is often obvious whether they are normal, benign cells or cancerous cells. Cancer cells often have abnormal chromosomes and DNA, making their nuclei larger and darker. They also often have different shapes than normal cells. However, sometimes the difference is subtle.</a:t>
            </a:r>
            <a:endParaRPr lang="en-IN" sz="2500" dirty="0"/>
          </a:p>
          <a:p>
            <a:pPr lvl="0"/>
            <a:r>
              <a:rPr lang="en-US" sz="2500" b="1" dirty="0"/>
              <a:t>Systemic effects</a:t>
            </a:r>
            <a:r>
              <a:rPr lang="en-US" sz="2500" dirty="0"/>
              <a:t>: While there are some benign tumors that secrete hormones, such as benign</a:t>
            </a:r>
            <a:r>
              <a:rPr lang="en-US" sz="2500" u="sng" dirty="0"/>
              <a:t> </a:t>
            </a:r>
            <a:r>
              <a:rPr lang="en-US" sz="2500" dirty="0" smtClean="0"/>
              <a:t>,</a:t>
            </a:r>
            <a:r>
              <a:rPr lang="en-US" sz="2500" u="sng" dirty="0" smtClean="0"/>
              <a:t> </a:t>
            </a:r>
            <a:r>
              <a:rPr lang="en-US" sz="2500" dirty="0" smtClean="0"/>
              <a:t>pheochromocytmous </a:t>
            </a:r>
            <a:r>
              <a:rPr lang="en-US" sz="2500" dirty="0"/>
              <a:t>malignant tumors are more likely to do so. Malignant tumors can secrete substances that cause effects throughout the body, such as fatigue and weight loss. This is known as </a:t>
            </a:r>
            <a:r>
              <a:rPr lang="en-US" sz="2500" dirty="0" smtClean="0"/>
              <a:t>paraneoplastic syndrome.</a:t>
            </a:r>
            <a:endParaRPr lang="en-IN" sz="2500" dirty="0"/>
          </a:p>
          <a:p>
            <a:pPr lvl="0"/>
            <a:r>
              <a:rPr lang="en-US" sz="2500" b="1" dirty="0"/>
              <a:t>Treatments:</a:t>
            </a:r>
            <a:r>
              <a:rPr lang="en-US" sz="2500" dirty="0"/>
              <a:t> A benign tumor can usually be completely treated with surgery, although some may be treated with radiation therapy or medication. Some benign tumors are not treated as they are not posing any health risk. Malignant tumors may require chemotherapy, radiation therapy, </a:t>
            </a:r>
            <a:r>
              <a:rPr lang="en-US" sz="2500" dirty="0" smtClean="0"/>
              <a:t>or immuneotherapy medications to eliminate </a:t>
            </a:r>
            <a:r>
              <a:rPr lang="en-US" sz="2500" dirty="0"/>
              <a:t>cells that may be remaining or may have spread to other parts of the body.</a:t>
            </a:r>
            <a:endParaRPr lang="en-IN" sz="2500" dirty="0"/>
          </a:p>
          <a:p>
            <a:endParaRPr lang="en-IN" dirty="0"/>
          </a:p>
        </p:txBody>
      </p:sp>
    </p:spTree>
    <p:extLst>
      <p:ext uri="{BB962C8B-B14F-4D97-AF65-F5344CB8AC3E}">
        <p14:creationId xmlns:p14="http://schemas.microsoft.com/office/powerpoint/2010/main" val="19926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7687"/>
            <a:ext cx="10515600" cy="1325563"/>
          </a:xfrm>
        </p:spPr>
        <p:txBody>
          <a:bodyPr/>
          <a:lstStyle/>
          <a:p>
            <a:r>
              <a:rPr lang="en-US" dirty="0"/>
              <a:t>Can a Benign Tumor Turn Malignant?</a:t>
            </a:r>
            <a:endParaRPr lang="en-IN" dirty="0"/>
          </a:p>
        </p:txBody>
      </p:sp>
      <p:sp>
        <p:nvSpPr>
          <p:cNvPr id="3" name="Content Placeholder 2"/>
          <p:cNvSpPr>
            <a:spLocks noGrp="1"/>
          </p:cNvSpPr>
          <p:nvPr>
            <p:ph idx="1"/>
          </p:nvPr>
        </p:nvSpPr>
        <p:spPr/>
        <p:txBody>
          <a:bodyPr>
            <a:normAutofit/>
          </a:bodyPr>
          <a:lstStyle/>
          <a:p>
            <a:r>
              <a:rPr lang="en-US" dirty="0"/>
              <a:t>Some types of benign tumors only very rarely transform into malignant tumors. But some types, such </a:t>
            </a:r>
            <a:r>
              <a:rPr lang="en-US" dirty="0" smtClean="0"/>
              <a:t>adenomatous polyps (adenomous)</a:t>
            </a:r>
            <a:r>
              <a:rPr lang="en-US" dirty="0"/>
              <a:t> in the colon have a greater risk of transforming into cancer. That is why polyps, which are benign, are removed during colonoscopy. Removing them is one way of preventing colon cancer.</a:t>
            </a:r>
            <a:endParaRPr lang="en-IN" dirty="0"/>
          </a:p>
          <a:p>
            <a:r>
              <a:rPr lang="en-US" dirty="0"/>
              <a:t>It's not always clear-cut whether a tumor is benign or malignant, and your doctor may use several different factors to diagnose it as one or the other. You may end up with an uncertain diagnosis. Also, it is possible that a biopsy finds </a:t>
            </a:r>
            <a:r>
              <a:rPr lang="en-US" dirty="0" smtClean="0"/>
              <a:t>precancerous cells</a:t>
            </a:r>
            <a:r>
              <a:rPr lang="en-US" dirty="0"/>
              <a:t> or misses the area where the cancerous cells are more prevalent. In these cases, what was thought to be benign might turn out to be malignant as it further grows and develops.</a:t>
            </a:r>
            <a:endParaRPr lang="en-IN" dirty="0"/>
          </a:p>
          <a:p>
            <a:endParaRPr lang="en-IN" dirty="0"/>
          </a:p>
        </p:txBody>
      </p:sp>
    </p:spTree>
    <p:extLst>
      <p:ext uri="{BB962C8B-B14F-4D97-AF65-F5344CB8AC3E}">
        <p14:creationId xmlns:p14="http://schemas.microsoft.com/office/powerpoint/2010/main" val="273587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143" y="846931"/>
            <a:ext cx="8496300" cy="2243138"/>
          </a:xfrm>
        </p:spPr>
        <p:txBody>
          <a:bodyPr>
            <a:normAutofit fontScale="90000"/>
          </a:bodyPr>
          <a:lstStyle/>
          <a:p>
            <a:r>
              <a:rPr lang="en-US" dirty="0" smtClean="0"/>
              <a:t>What Your Tumor Diagnosis Means</a:t>
            </a:r>
            <a:r>
              <a:rPr lang="en-IN" dirty="0"/>
              <a:t/>
            </a:r>
            <a:br>
              <a:rPr lang="en-IN" dirty="0"/>
            </a:br>
            <a:endParaRPr lang="en-IN" dirty="0"/>
          </a:p>
        </p:txBody>
      </p:sp>
      <p:sp>
        <p:nvSpPr>
          <p:cNvPr id="3" name="Subtitle 2"/>
          <p:cNvSpPr>
            <a:spLocks noGrp="1"/>
          </p:cNvSpPr>
          <p:nvPr>
            <p:ph type="subTitle" idx="1"/>
          </p:nvPr>
        </p:nvSpPr>
        <p:spPr>
          <a:xfrm>
            <a:off x="939800" y="1968500"/>
            <a:ext cx="9525000" cy="3733800"/>
          </a:xfrm>
        </p:spPr>
        <p:txBody>
          <a:bodyPr>
            <a:normAutofit fontScale="92500"/>
          </a:bodyPr>
          <a:lstStyle/>
          <a:p>
            <a:r>
              <a:rPr lang="en-US" sz="2800" dirty="0"/>
              <a:t>If you have been diagnosed with a malignant tumor, </a:t>
            </a:r>
            <a:r>
              <a:rPr lang="en-US" sz="2800" dirty="0" smtClean="0"/>
              <a:t>your oncologists</a:t>
            </a:r>
            <a:r>
              <a:rPr lang="en-US" sz="2800" dirty="0"/>
              <a:t> (cancer doctor) will devise a treatment plan with you based on the stage of cancer. Early-stage cancers haven't spread much, if at all, whereas later-stage cancers have spread to more areas of the body. Determining the stage of cancer may require biopsies, surgery, and/or imaging tests. Once the cancer stage is determined, you can proceed with therapy.</a:t>
            </a:r>
            <a:endParaRPr lang="en-IN" sz="2800" dirty="0"/>
          </a:p>
          <a:p>
            <a:endParaRPr lang="en-IN" sz="2800" dirty="0"/>
          </a:p>
        </p:txBody>
      </p:sp>
    </p:spTree>
    <p:extLst>
      <p:ext uri="{BB962C8B-B14F-4D97-AF65-F5344CB8AC3E}">
        <p14:creationId xmlns:p14="http://schemas.microsoft.com/office/powerpoint/2010/main" val="100682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209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CANCER DETECTION</vt:lpstr>
      <vt:lpstr>What is Tumour  </vt:lpstr>
      <vt:lpstr>PowerPoint Presentation</vt:lpstr>
      <vt:lpstr>2. Malignant Tumors: Cancerous </vt:lpstr>
      <vt:lpstr>Differences Between Benign and Malignant Tumors </vt:lpstr>
      <vt:lpstr>Can a Benign Tumor Turn Malignant?</vt:lpstr>
      <vt:lpstr>What Your Tumor Diagnosis Means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dc:title>
  <dc:creator>Windows User</dc:creator>
  <cp:lastModifiedBy>Windows User</cp:lastModifiedBy>
  <cp:revision>7</cp:revision>
  <dcterms:created xsi:type="dcterms:W3CDTF">2018-03-19T13:21:34Z</dcterms:created>
  <dcterms:modified xsi:type="dcterms:W3CDTF">2018-03-19T14:39:19Z</dcterms:modified>
</cp:coreProperties>
</file>