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6"/>
  </p:notesMasterIdLst>
  <p:sldIdLst>
    <p:sldId id="256" r:id="rId2"/>
    <p:sldId id="258" r:id="rId3"/>
    <p:sldId id="259" r:id="rId4"/>
    <p:sldId id="260" r:id="rId5"/>
    <p:sldId id="271" r:id="rId6"/>
    <p:sldId id="272" r:id="rId7"/>
    <p:sldId id="274" r:id="rId8"/>
    <p:sldId id="262" r:id="rId9"/>
    <p:sldId id="275" r:id="rId10"/>
    <p:sldId id="276" r:id="rId11"/>
    <p:sldId id="277" r:id="rId12"/>
    <p:sldId id="273" r:id="rId13"/>
    <p:sldId id="278" r:id="rId14"/>
    <p:sldId id="265" r:id="rId15"/>
    <p:sldId id="266" r:id="rId16"/>
    <p:sldId id="267" r:id="rId17"/>
    <p:sldId id="268" r:id="rId18"/>
    <p:sldId id="269" r:id="rId19"/>
    <p:sldId id="279" r:id="rId20"/>
    <p:sldId id="280" r:id="rId21"/>
    <p:sldId id="281" r:id="rId22"/>
    <p:sldId id="282" r:id="rId23"/>
    <p:sldId id="283" r:id="rId24"/>
    <p:sldId id="284" r:id="rId2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B3CEFB"/>
    <a:srgbClr val="D9E7FD"/>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95" autoAdjust="0"/>
    <p:restoredTop sz="94660"/>
  </p:normalViewPr>
  <p:slideViewPr>
    <p:cSldViewPr snapToGrid="0">
      <p:cViewPr>
        <p:scale>
          <a:sx n="75" d="100"/>
          <a:sy n="75" d="100"/>
        </p:scale>
        <p:origin x="974" y="2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notesMaster" Target="notesMasters/notes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42B18FC-4E8B-410E-B7FC-870B8EB8ECEA}" type="datetimeFigureOut">
              <a:rPr lang="en-IN" smtClean="0"/>
              <a:t>24-10-2025</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36F7C4D5-6AD5-44F6-B442-694BD30E8177}" type="slidenum">
              <a:rPr lang="en-IN" smtClean="0"/>
              <a:t>‹#›</a:t>
            </a:fld>
            <a:endParaRPr lang="en-IN"/>
          </a:p>
        </p:txBody>
      </p:sp>
    </p:spTree>
    <p:extLst>
      <p:ext uri="{BB962C8B-B14F-4D97-AF65-F5344CB8AC3E}">
        <p14:creationId xmlns:p14="http://schemas.microsoft.com/office/powerpoint/2010/main" val="253853576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F7C4D5-6AD5-44F6-B442-694BD30E8177}" type="slidenum">
              <a:rPr lang="en-IN" smtClean="0"/>
              <a:t>19</a:t>
            </a:fld>
            <a:endParaRPr lang="en-IN"/>
          </a:p>
        </p:txBody>
      </p:sp>
    </p:spTree>
    <p:extLst>
      <p:ext uri="{BB962C8B-B14F-4D97-AF65-F5344CB8AC3E}">
        <p14:creationId xmlns:p14="http://schemas.microsoft.com/office/powerpoint/2010/main" val="35507989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F7C4D5-6AD5-44F6-B442-694BD30E8177}" type="slidenum">
              <a:rPr lang="en-IN" smtClean="0"/>
              <a:t>20</a:t>
            </a:fld>
            <a:endParaRPr lang="en-IN"/>
          </a:p>
        </p:txBody>
      </p:sp>
    </p:spTree>
    <p:extLst>
      <p:ext uri="{BB962C8B-B14F-4D97-AF65-F5344CB8AC3E}">
        <p14:creationId xmlns:p14="http://schemas.microsoft.com/office/powerpoint/2010/main" val="265454640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F7C4D5-6AD5-44F6-B442-694BD30E8177}" type="slidenum">
              <a:rPr lang="en-IN" smtClean="0"/>
              <a:t>21</a:t>
            </a:fld>
            <a:endParaRPr lang="en-IN"/>
          </a:p>
        </p:txBody>
      </p:sp>
    </p:spTree>
    <p:extLst>
      <p:ext uri="{BB962C8B-B14F-4D97-AF65-F5344CB8AC3E}">
        <p14:creationId xmlns:p14="http://schemas.microsoft.com/office/powerpoint/2010/main" val="42391684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dirty="0"/>
          </a:p>
        </p:txBody>
      </p:sp>
      <p:sp>
        <p:nvSpPr>
          <p:cNvPr id="4" name="Slide Number Placeholder 3"/>
          <p:cNvSpPr>
            <a:spLocks noGrp="1"/>
          </p:cNvSpPr>
          <p:nvPr>
            <p:ph type="sldNum" sz="quarter" idx="5"/>
          </p:nvPr>
        </p:nvSpPr>
        <p:spPr/>
        <p:txBody>
          <a:bodyPr/>
          <a:lstStyle/>
          <a:p>
            <a:fld id="{36F7C4D5-6AD5-44F6-B442-694BD30E8177}" type="slidenum">
              <a:rPr lang="en-IN" smtClean="0"/>
              <a:t>22</a:t>
            </a:fld>
            <a:endParaRPr lang="en-IN"/>
          </a:p>
        </p:txBody>
      </p:sp>
    </p:spTree>
    <p:extLst>
      <p:ext uri="{BB962C8B-B14F-4D97-AF65-F5344CB8AC3E}">
        <p14:creationId xmlns:p14="http://schemas.microsoft.com/office/powerpoint/2010/main" val="146127297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346BA2-AE4A-49F7-4EF2-81E474D0F0EC}"/>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en-IN"/>
          </a:p>
        </p:txBody>
      </p:sp>
      <p:sp>
        <p:nvSpPr>
          <p:cNvPr id="3" name="Subtitle 2">
            <a:extLst>
              <a:ext uri="{FF2B5EF4-FFF2-40B4-BE49-F238E27FC236}">
                <a16:creationId xmlns:a16="http://schemas.microsoft.com/office/drawing/2014/main" id="{4298F7D8-507A-FC11-A827-64398E81CDD5}"/>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IN"/>
          </a:p>
        </p:txBody>
      </p:sp>
      <p:sp>
        <p:nvSpPr>
          <p:cNvPr id="4" name="Date Placeholder 3">
            <a:extLst>
              <a:ext uri="{FF2B5EF4-FFF2-40B4-BE49-F238E27FC236}">
                <a16:creationId xmlns:a16="http://schemas.microsoft.com/office/drawing/2014/main" id="{E929D162-9E4B-501E-DF5C-6B1D0FC736E3}"/>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5" name="Footer Placeholder 4">
            <a:extLst>
              <a:ext uri="{FF2B5EF4-FFF2-40B4-BE49-F238E27FC236}">
                <a16:creationId xmlns:a16="http://schemas.microsoft.com/office/drawing/2014/main" id="{CEC6B34F-2E25-1E2B-A4C6-D35DF66E49D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80BA8CA1-062B-9B64-99AF-CF6AF928B086}"/>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12141134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0CF15C-A669-B7FF-476B-9655B4A0A22B}"/>
              </a:ext>
            </a:extLst>
          </p:cNvPr>
          <p:cNvSpPr>
            <a:spLocks noGrp="1"/>
          </p:cNvSpPr>
          <p:nvPr>
            <p:ph type="title"/>
          </p:nvPr>
        </p:nvSpPr>
        <p:spPr/>
        <p:txBody>
          <a:bodyPr/>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B56A85D7-342A-A06C-9EF7-8088C95D3C94}"/>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8A9C9E21-40A6-0710-779D-0BA7D2932379}"/>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5" name="Footer Placeholder 4">
            <a:extLst>
              <a:ext uri="{FF2B5EF4-FFF2-40B4-BE49-F238E27FC236}">
                <a16:creationId xmlns:a16="http://schemas.microsoft.com/office/drawing/2014/main" id="{82E809A1-8E02-F077-8D32-BD03F8B64183}"/>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7C1DFF0A-ECD0-2984-A31D-EF4C596A62DD}"/>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50178704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60FB2601-453A-F8CB-AF29-FD4421CFAA09}"/>
              </a:ext>
            </a:extLst>
          </p:cNvPr>
          <p:cNvSpPr>
            <a:spLocks noGrp="1"/>
          </p:cNvSpPr>
          <p:nvPr>
            <p:ph type="title" orient="vert"/>
          </p:nvPr>
        </p:nvSpPr>
        <p:spPr>
          <a:xfrm>
            <a:off x="8724900" y="365125"/>
            <a:ext cx="2628900" cy="5811838"/>
          </a:xfrm>
        </p:spPr>
        <p:txBody>
          <a:bodyPr vert="eaVert"/>
          <a:lstStyle/>
          <a:p>
            <a:r>
              <a:rPr lang="en-US"/>
              <a:t>Click to edit Master title style</a:t>
            </a:r>
            <a:endParaRPr lang="en-IN"/>
          </a:p>
        </p:txBody>
      </p:sp>
      <p:sp>
        <p:nvSpPr>
          <p:cNvPr id="3" name="Vertical Text Placeholder 2">
            <a:extLst>
              <a:ext uri="{FF2B5EF4-FFF2-40B4-BE49-F238E27FC236}">
                <a16:creationId xmlns:a16="http://schemas.microsoft.com/office/drawing/2014/main" id="{4EB99CB4-43D0-BD2D-93D0-156CB814BD40}"/>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404ECE6B-41E8-82CB-DBC5-0D1849E6E47A}"/>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5" name="Footer Placeholder 4">
            <a:extLst>
              <a:ext uri="{FF2B5EF4-FFF2-40B4-BE49-F238E27FC236}">
                <a16:creationId xmlns:a16="http://schemas.microsoft.com/office/drawing/2014/main" id="{646B9748-F1EC-1FA3-B8A5-87FB68D7C828}"/>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6B16E161-35B1-1BB0-2999-2D5CD42EC483}"/>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2755013440"/>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43B70F-3158-DD85-4FBA-4B3716709F48}"/>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0B4F39FA-DE08-482D-7F21-43A99131313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C6B7DB09-611D-B17E-FBB6-AFA6B3336B05}"/>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5" name="Footer Placeholder 4">
            <a:extLst>
              <a:ext uri="{FF2B5EF4-FFF2-40B4-BE49-F238E27FC236}">
                <a16:creationId xmlns:a16="http://schemas.microsoft.com/office/drawing/2014/main" id="{9A306D5A-DDFD-7581-6360-D58CE7D28F82}"/>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A66F3EEA-BEFA-22C0-B76D-7AD161CE0892}"/>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220539346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B99348-18AA-118E-55D8-8A5943925039}"/>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en-IN"/>
          </a:p>
        </p:txBody>
      </p:sp>
      <p:sp>
        <p:nvSpPr>
          <p:cNvPr id="3" name="Text Placeholder 2">
            <a:extLst>
              <a:ext uri="{FF2B5EF4-FFF2-40B4-BE49-F238E27FC236}">
                <a16:creationId xmlns:a16="http://schemas.microsoft.com/office/drawing/2014/main" id="{D933FB33-C472-1D43-5067-53D5F2E0FE56}"/>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EB9A4639-1304-CCF8-2D86-92C94E430BB5}"/>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5" name="Footer Placeholder 4">
            <a:extLst>
              <a:ext uri="{FF2B5EF4-FFF2-40B4-BE49-F238E27FC236}">
                <a16:creationId xmlns:a16="http://schemas.microsoft.com/office/drawing/2014/main" id="{082C55F4-F710-A64F-3320-8EB8DA5C5BA0}"/>
              </a:ext>
            </a:extLst>
          </p:cNvPr>
          <p:cNvSpPr>
            <a:spLocks noGrp="1"/>
          </p:cNvSpPr>
          <p:nvPr>
            <p:ph type="ftr" sz="quarter" idx="11"/>
          </p:nvPr>
        </p:nvSpPr>
        <p:spPr/>
        <p:txBody>
          <a:bodyPr/>
          <a:lstStyle/>
          <a:p>
            <a:endParaRPr lang="en-IN"/>
          </a:p>
        </p:txBody>
      </p:sp>
      <p:sp>
        <p:nvSpPr>
          <p:cNvPr id="6" name="Slide Number Placeholder 5">
            <a:extLst>
              <a:ext uri="{FF2B5EF4-FFF2-40B4-BE49-F238E27FC236}">
                <a16:creationId xmlns:a16="http://schemas.microsoft.com/office/drawing/2014/main" id="{BD24938F-C445-7279-F339-662AD126C467}"/>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2412065752"/>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461AD8-583D-09B2-68B7-FC05F417A001}"/>
              </a:ext>
            </a:extLst>
          </p:cNvPr>
          <p:cNvSpPr>
            <a:spLocks noGrp="1"/>
          </p:cNvSpPr>
          <p:nvPr>
            <p:ph type="title"/>
          </p:nvPr>
        </p:nvSpPr>
        <p:spPr/>
        <p:txBody>
          <a:bodyPr/>
          <a:lstStyle/>
          <a:p>
            <a:r>
              <a:rPr lang="en-US"/>
              <a:t>Click to edit Master title style</a:t>
            </a:r>
            <a:endParaRPr lang="en-IN"/>
          </a:p>
        </p:txBody>
      </p:sp>
      <p:sp>
        <p:nvSpPr>
          <p:cNvPr id="3" name="Content Placeholder 2">
            <a:extLst>
              <a:ext uri="{FF2B5EF4-FFF2-40B4-BE49-F238E27FC236}">
                <a16:creationId xmlns:a16="http://schemas.microsoft.com/office/drawing/2014/main" id="{FE670CF2-5325-A254-6C2A-E0E937BAD6CD}"/>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Content Placeholder 3">
            <a:extLst>
              <a:ext uri="{FF2B5EF4-FFF2-40B4-BE49-F238E27FC236}">
                <a16:creationId xmlns:a16="http://schemas.microsoft.com/office/drawing/2014/main" id="{6B16D0FF-3CD5-77B5-1021-D83573F71B05}"/>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Date Placeholder 4">
            <a:extLst>
              <a:ext uri="{FF2B5EF4-FFF2-40B4-BE49-F238E27FC236}">
                <a16:creationId xmlns:a16="http://schemas.microsoft.com/office/drawing/2014/main" id="{82CF8A2F-0AA2-9795-7E9E-90596895B756}"/>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6" name="Footer Placeholder 5">
            <a:extLst>
              <a:ext uri="{FF2B5EF4-FFF2-40B4-BE49-F238E27FC236}">
                <a16:creationId xmlns:a16="http://schemas.microsoft.com/office/drawing/2014/main" id="{8EB58C1A-C495-7B99-FF35-11F7B0025275}"/>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5B84CA6D-CF29-7FA2-5553-0FA3037069FC}"/>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21890318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F3CDAF5-B18F-F57A-1E85-84925AF6F9B5}"/>
              </a:ext>
            </a:extLst>
          </p:cNvPr>
          <p:cNvSpPr>
            <a:spLocks noGrp="1"/>
          </p:cNvSpPr>
          <p:nvPr>
            <p:ph type="title"/>
          </p:nvPr>
        </p:nvSpPr>
        <p:spPr>
          <a:xfrm>
            <a:off x="839788" y="365125"/>
            <a:ext cx="10515600" cy="1325563"/>
          </a:xfrm>
        </p:spPr>
        <p:txBody>
          <a:bodyPr/>
          <a:lstStyle/>
          <a:p>
            <a:r>
              <a:rPr lang="en-US"/>
              <a:t>Click to edit Master title style</a:t>
            </a:r>
            <a:endParaRPr lang="en-IN"/>
          </a:p>
        </p:txBody>
      </p:sp>
      <p:sp>
        <p:nvSpPr>
          <p:cNvPr id="3" name="Text Placeholder 2">
            <a:extLst>
              <a:ext uri="{FF2B5EF4-FFF2-40B4-BE49-F238E27FC236}">
                <a16:creationId xmlns:a16="http://schemas.microsoft.com/office/drawing/2014/main" id="{E9DAAB98-AB7D-08E1-1C4A-B271766923E8}"/>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2CD5F6EE-14E3-DC3A-A064-7244844BCA03}"/>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5" name="Text Placeholder 4">
            <a:extLst>
              <a:ext uri="{FF2B5EF4-FFF2-40B4-BE49-F238E27FC236}">
                <a16:creationId xmlns:a16="http://schemas.microsoft.com/office/drawing/2014/main" id="{90AD8EA6-7216-8373-470A-C2C0C7DD1911}"/>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3544A171-4A72-F4B1-481C-9A5F34BCF4C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7" name="Date Placeholder 6">
            <a:extLst>
              <a:ext uri="{FF2B5EF4-FFF2-40B4-BE49-F238E27FC236}">
                <a16:creationId xmlns:a16="http://schemas.microsoft.com/office/drawing/2014/main" id="{E6709DC3-E719-ED6B-939E-D1919DB7AE66}"/>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8" name="Footer Placeholder 7">
            <a:extLst>
              <a:ext uri="{FF2B5EF4-FFF2-40B4-BE49-F238E27FC236}">
                <a16:creationId xmlns:a16="http://schemas.microsoft.com/office/drawing/2014/main" id="{CFC52B8F-AE64-B99D-F142-9C9184CD5810}"/>
              </a:ext>
            </a:extLst>
          </p:cNvPr>
          <p:cNvSpPr>
            <a:spLocks noGrp="1"/>
          </p:cNvSpPr>
          <p:nvPr>
            <p:ph type="ftr" sz="quarter" idx="11"/>
          </p:nvPr>
        </p:nvSpPr>
        <p:spPr/>
        <p:txBody>
          <a:bodyPr/>
          <a:lstStyle/>
          <a:p>
            <a:endParaRPr lang="en-IN"/>
          </a:p>
        </p:txBody>
      </p:sp>
      <p:sp>
        <p:nvSpPr>
          <p:cNvPr id="9" name="Slide Number Placeholder 8">
            <a:extLst>
              <a:ext uri="{FF2B5EF4-FFF2-40B4-BE49-F238E27FC236}">
                <a16:creationId xmlns:a16="http://schemas.microsoft.com/office/drawing/2014/main" id="{26631BE5-2072-E231-6B4F-A61241143691}"/>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1205856921"/>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0A45E54-953B-A861-C7A3-2F17965E47B0}"/>
              </a:ext>
            </a:extLst>
          </p:cNvPr>
          <p:cNvSpPr>
            <a:spLocks noGrp="1"/>
          </p:cNvSpPr>
          <p:nvPr>
            <p:ph type="title"/>
          </p:nvPr>
        </p:nvSpPr>
        <p:spPr/>
        <p:txBody>
          <a:bodyPr/>
          <a:lstStyle/>
          <a:p>
            <a:r>
              <a:rPr lang="en-US"/>
              <a:t>Click to edit Master title style</a:t>
            </a:r>
            <a:endParaRPr lang="en-IN"/>
          </a:p>
        </p:txBody>
      </p:sp>
      <p:sp>
        <p:nvSpPr>
          <p:cNvPr id="3" name="Date Placeholder 2">
            <a:extLst>
              <a:ext uri="{FF2B5EF4-FFF2-40B4-BE49-F238E27FC236}">
                <a16:creationId xmlns:a16="http://schemas.microsoft.com/office/drawing/2014/main" id="{803E0784-40E9-1616-516D-FFF2982F04C4}"/>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4" name="Footer Placeholder 3">
            <a:extLst>
              <a:ext uri="{FF2B5EF4-FFF2-40B4-BE49-F238E27FC236}">
                <a16:creationId xmlns:a16="http://schemas.microsoft.com/office/drawing/2014/main" id="{EFF55F07-E4AB-CB56-D4CA-C1E2E3111DFD}"/>
              </a:ext>
            </a:extLst>
          </p:cNvPr>
          <p:cNvSpPr>
            <a:spLocks noGrp="1"/>
          </p:cNvSpPr>
          <p:nvPr>
            <p:ph type="ftr" sz="quarter" idx="11"/>
          </p:nvPr>
        </p:nvSpPr>
        <p:spPr/>
        <p:txBody>
          <a:bodyPr/>
          <a:lstStyle/>
          <a:p>
            <a:endParaRPr lang="en-IN"/>
          </a:p>
        </p:txBody>
      </p:sp>
      <p:sp>
        <p:nvSpPr>
          <p:cNvPr id="5" name="Slide Number Placeholder 4">
            <a:extLst>
              <a:ext uri="{FF2B5EF4-FFF2-40B4-BE49-F238E27FC236}">
                <a16:creationId xmlns:a16="http://schemas.microsoft.com/office/drawing/2014/main" id="{52A9F716-90C4-D288-ED67-30A4E49AB731}"/>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318855276"/>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BF0D39AE-B838-5274-E1ED-D81AF8919EEC}"/>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3" name="Footer Placeholder 2">
            <a:extLst>
              <a:ext uri="{FF2B5EF4-FFF2-40B4-BE49-F238E27FC236}">
                <a16:creationId xmlns:a16="http://schemas.microsoft.com/office/drawing/2014/main" id="{DED13468-DE09-B3E1-5C85-22B10128E506}"/>
              </a:ext>
            </a:extLst>
          </p:cNvPr>
          <p:cNvSpPr>
            <a:spLocks noGrp="1"/>
          </p:cNvSpPr>
          <p:nvPr>
            <p:ph type="ftr" sz="quarter" idx="11"/>
          </p:nvPr>
        </p:nvSpPr>
        <p:spPr/>
        <p:txBody>
          <a:bodyPr/>
          <a:lstStyle/>
          <a:p>
            <a:endParaRPr lang="en-IN"/>
          </a:p>
        </p:txBody>
      </p:sp>
      <p:sp>
        <p:nvSpPr>
          <p:cNvPr id="4" name="Slide Number Placeholder 3">
            <a:extLst>
              <a:ext uri="{FF2B5EF4-FFF2-40B4-BE49-F238E27FC236}">
                <a16:creationId xmlns:a16="http://schemas.microsoft.com/office/drawing/2014/main" id="{F3387CB1-4BDA-1BBF-D783-E348582B2E43}"/>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23778150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959AE9-B3E6-0A53-E67C-600B9281A99B}"/>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Content Placeholder 2">
            <a:extLst>
              <a:ext uri="{FF2B5EF4-FFF2-40B4-BE49-F238E27FC236}">
                <a16:creationId xmlns:a16="http://schemas.microsoft.com/office/drawing/2014/main" id="{6330798A-03EB-AE1A-86E0-568C5AAC0A02}"/>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Text Placeholder 3">
            <a:extLst>
              <a:ext uri="{FF2B5EF4-FFF2-40B4-BE49-F238E27FC236}">
                <a16:creationId xmlns:a16="http://schemas.microsoft.com/office/drawing/2014/main" id="{9AAF0773-8FCD-CBFF-E284-0610B57C67FB}"/>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2EF645D-77BE-7EB8-5AC3-4D766332637C}"/>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6" name="Footer Placeholder 5">
            <a:extLst>
              <a:ext uri="{FF2B5EF4-FFF2-40B4-BE49-F238E27FC236}">
                <a16:creationId xmlns:a16="http://schemas.microsoft.com/office/drawing/2014/main" id="{F03F33E6-746C-E0BE-0E7E-3E6DA27BE908}"/>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2F2F3F67-CC63-9E64-6111-AA9EA794797A}"/>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391026718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64171F-7E1F-0C72-827E-478611D88FB3}"/>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en-IN"/>
          </a:p>
        </p:txBody>
      </p:sp>
      <p:sp>
        <p:nvSpPr>
          <p:cNvPr id="3" name="Picture Placeholder 2">
            <a:extLst>
              <a:ext uri="{FF2B5EF4-FFF2-40B4-BE49-F238E27FC236}">
                <a16:creationId xmlns:a16="http://schemas.microsoft.com/office/drawing/2014/main" id="{AFEA860D-4102-7E46-3D3A-DBD5483C62A6}"/>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IN"/>
          </a:p>
        </p:txBody>
      </p:sp>
      <p:sp>
        <p:nvSpPr>
          <p:cNvPr id="4" name="Text Placeholder 3">
            <a:extLst>
              <a:ext uri="{FF2B5EF4-FFF2-40B4-BE49-F238E27FC236}">
                <a16:creationId xmlns:a16="http://schemas.microsoft.com/office/drawing/2014/main" id="{5C7AA307-843E-55DF-6BD0-98219C69896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BB374DB1-F0BC-9E6B-B5AD-23E3BB80A2FD}"/>
              </a:ext>
            </a:extLst>
          </p:cNvPr>
          <p:cNvSpPr>
            <a:spLocks noGrp="1"/>
          </p:cNvSpPr>
          <p:nvPr>
            <p:ph type="dt" sz="half" idx="10"/>
          </p:nvPr>
        </p:nvSpPr>
        <p:spPr/>
        <p:txBody>
          <a:bodyPr/>
          <a:lstStyle/>
          <a:p>
            <a:fld id="{CDBCD95B-6ACA-4B80-BC70-A739DD19DA14}" type="datetimeFigureOut">
              <a:rPr lang="en-IN" smtClean="0"/>
              <a:t>24-10-2025</a:t>
            </a:fld>
            <a:endParaRPr lang="en-IN"/>
          </a:p>
        </p:txBody>
      </p:sp>
      <p:sp>
        <p:nvSpPr>
          <p:cNvPr id="6" name="Footer Placeholder 5">
            <a:extLst>
              <a:ext uri="{FF2B5EF4-FFF2-40B4-BE49-F238E27FC236}">
                <a16:creationId xmlns:a16="http://schemas.microsoft.com/office/drawing/2014/main" id="{D602368F-DBEC-BB5A-B4C2-69284741542E}"/>
              </a:ext>
            </a:extLst>
          </p:cNvPr>
          <p:cNvSpPr>
            <a:spLocks noGrp="1"/>
          </p:cNvSpPr>
          <p:nvPr>
            <p:ph type="ftr" sz="quarter" idx="11"/>
          </p:nvPr>
        </p:nvSpPr>
        <p:spPr/>
        <p:txBody>
          <a:bodyPr/>
          <a:lstStyle/>
          <a:p>
            <a:endParaRPr lang="en-IN"/>
          </a:p>
        </p:txBody>
      </p:sp>
      <p:sp>
        <p:nvSpPr>
          <p:cNvPr id="7" name="Slide Number Placeholder 6">
            <a:extLst>
              <a:ext uri="{FF2B5EF4-FFF2-40B4-BE49-F238E27FC236}">
                <a16:creationId xmlns:a16="http://schemas.microsoft.com/office/drawing/2014/main" id="{FDEA92D2-38FD-C106-127C-10C307A6AC17}"/>
              </a:ext>
            </a:extLst>
          </p:cNvPr>
          <p:cNvSpPr>
            <a:spLocks noGrp="1"/>
          </p:cNvSpPr>
          <p:nvPr>
            <p:ph type="sldNum" sz="quarter" idx="12"/>
          </p:nvPr>
        </p:nvSpPr>
        <p:spPr/>
        <p:txBody>
          <a:bodyPr/>
          <a:lstStyle/>
          <a:p>
            <a:fld id="{CEFAD1A3-88C3-485C-9F9D-5E718B249441}" type="slidenum">
              <a:rPr lang="en-IN" smtClean="0"/>
              <a:t>‹#›</a:t>
            </a:fld>
            <a:endParaRPr lang="en-IN"/>
          </a:p>
        </p:txBody>
      </p:sp>
    </p:spTree>
    <p:extLst>
      <p:ext uri="{BB962C8B-B14F-4D97-AF65-F5344CB8AC3E}">
        <p14:creationId xmlns:p14="http://schemas.microsoft.com/office/powerpoint/2010/main" val="103427840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C461AB6-7AFD-A1D8-F341-656431637554}"/>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en-IN"/>
          </a:p>
        </p:txBody>
      </p:sp>
      <p:sp>
        <p:nvSpPr>
          <p:cNvPr id="3" name="Text Placeholder 2">
            <a:extLst>
              <a:ext uri="{FF2B5EF4-FFF2-40B4-BE49-F238E27FC236}">
                <a16:creationId xmlns:a16="http://schemas.microsoft.com/office/drawing/2014/main" id="{9D567EC1-C302-87E5-8BD7-AE55631B9BFF}"/>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4" name="Date Placeholder 3">
            <a:extLst>
              <a:ext uri="{FF2B5EF4-FFF2-40B4-BE49-F238E27FC236}">
                <a16:creationId xmlns:a16="http://schemas.microsoft.com/office/drawing/2014/main" id="{686F1EF0-20A9-B4F9-AA6C-73CDD77F737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DBCD95B-6ACA-4B80-BC70-A739DD19DA14}" type="datetimeFigureOut">
              <a:rPr lang="en-IN" smtClean="0"/>
              <a:t>24-10-2025</a:t>
            </a:fld>
            <a:endParaRPr lang="en-IN"/>
          </a:p>
        </p:txBody>
      </p:sp>
      <p:sp>
        <p:nvSpPr>
          <p:cNvPr id="5" name="Footer Placeholder 4">
            <a:extLst>
              <a:ext uri="{FF2B5EF4-FFF2-40B4-BE49-F238E27FC236}">
                <a16:creationId xmlns:a16="http://schemas.microsoft.com/office/drawing/2014/main" id="{EC2670E9-B413-C32F-FCEE-488256F0B6F1}"/>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IN"/>
          </a:p>
        </p:txBody>
      </p:sp>
      <p:sp>
        <p:nvSpPr>
          <p:cNvPr id="6" name="Slide Number Placeholder 5">
            <a:extLst>
              <a:ext uri="{FF2B5EF4-FFF2-40B4-BE49-F238E27FC236}">
                <a16:creationId xmlns:a16="http://schemas.microsoft.com/office/drawing/2014/main" id="{4E1CDFCC-FAB8-EFFD-9D32-2E0FE97F3248}"/>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CEFAD1A3-88C3-485C-9F9D-5E718B249441}" type="slidenum">
              <a:rPr lang="en-IN" smtClean="0"/>
              <a:t>‹#›</a:t>
            </a:fld>
            <a:endParaRPr lang="en-IN"/>
          </a:p>
        </p:txBody>
      </p:sp>
    </p:spTree>
    <p:extLst>
      <p:ext uri="{BB962C8B-B14F-4D97-AF65-F5344CB8AC3E}">
        <p14:creationId xmlns:p14="http://schemas.microsoft.com/office/powerpoint/2010/main" val="55962874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3" Type="http://schemas.openxmlformats.org/officeDocument/2006/relationships/image" Target="../media/image17.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19.png"/><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711A0B-5538-429A-2CCA-7737E5AB5EC6}"/>
              </a:ext>
            </a:extLst>
          </p:cNvPr>
          <p:cNvSpPr>
            <a:spLocks noGrp="1"/>
          </p:cNvSpPr>
          <p:nvPr>
            <p:ph type="ctrTitle"/>
          </p:nvPr>
        </p:nvSpPr>
        <p:spPr>
          <a:xfrm>
            <a:off x="1524000" y="1391920"/>
            <a:ext cx="9144000" cy="2387600"/>
          </a:xfrm>
        </p:spPr>
        <p:txBody>
          <a:bodyPr>
            <a:normAutofit/>
          </a:bodyPr>
          <a:lstStyle/>
          <a:p>
            <a:r>
              <a:rPr lang="en-US" dirty="0">
                <a:latin typeface="Poppins SemiBold" panose="00000700000000000000" pitchFamily="2" charset="0"/>
                <a:cs typeface="Poppins SemiBold" panose="00000700000000000000" pitchFamily="2" charset="0"/>
              </a:rPr>
              <a:t>Bike Sharing Demand Analysis Project </a:t>
            </a:r>
            <a:endParaRPr lang="en-IN" dirty="0">
              <a:latin typeface="Poppins SemiBold" panose="00000700000000000000" pitchFamily="2" charset="0"/>
              <a:cs typeface="Poppins SemiBold" panose="00000700000000000000" pitchFamily="2" charset="0"/>
            </a:endParaRPr>
          </a:p>
        </p:txBody>
      </p:sp>
    </p:spTree>
    <p:extLst>
      <p:ext uri="{BB962C8B-B14F-4D97-AF65-F5344CB8AC3E}">
        <p14:creationId xmlns:p14="http://schemas.microsoft.com/office/powerpoint/2010/main" val="3369978437"/>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4">
            <a:extLst>
              <a:ext uri="{FF2B5EF4-FFF2-40B4-BE49-F238E27FC236}">
                <a16:creationId xmlns:a16="http://schemas.microsoft.com/office/drawing/2014/main" id="{7646563E-8B7A-EEA4-5FCF-18D58A28EFD0}"/>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156559" y="1244206"/>
            <a:ext cx="5513122" cy="2286394"/>
          </a:xfrm>
        </p:spPr>
      </p:pic>
      <p:pic>
        <p:nvPicPr>
          <p:cNvPr id="6" name="Picture 5">
            <a:extLst>
              <a:ext uri="{FF2B5EF4-FFF2-40B4-BE49-F238E27FC236}">
                <a16:creationId xmlns:a16="http://schemas.microsoft.com/office/drawing/2014/main" id="{AA903782-B8C7-F8BF-BCA8-4736E43C30E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156559" y="3975954"/>
            <a:ext cx="5513122" cy="2670173"/>
          </a:xfrm>
          <a:prstGeom prst="rect">
            <a:avLst/>
          </a:prstGeom>
        </p:spPr>
      </p:pic>
      <p:cxnSp>
        <p:nvCxnSpPr>
          <p:cNvPr id="7" name="Connector: Curved 6">
            <a:extLst>
              <a:ext uri="{FF2B5EF4-FFF2-40B4-BE49-F238E27FC236}">
                <a16:creationId xmlns:a16="http://schemas.microsoft.com/office/drawing/2014/main" id="{8FF31302-600B-4F4D-54B9-3B915FA22E6B}"/>
              </a:ext>
            </a:extLst>
          </p:cNvPr>
          <p:cNvCxnSpPr>
            <a:cxnSpLocks/>
          </p:cNvCxnSpPr>
          <p:nvPr/>
        </p:nvCxnSpPr>
        <p:spPr>
          <a:xfrm rot="16200000" flipH="1">
            <a:off x="7059500" y="3645932"/>
            <a:ext cx="436523" cy="223520"/>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
        <p:nvSpPr>
          <p:cNvPr id="9" name="Rectangle 8">
            <a:extLst>
              <a:ext uri="{FF2B5EF4-FFF2-40B4-BE49-F238E27FC236}">
                <a16:creationId xmlns:a16="http://schemas.microsoft.com/office/drawing/2014/main" id="{D80A7DA1-87CA-6280-2779-F4B7A4596616}"/>
              </a:ext>
            </a:extLst>
          </p:cNvPr>
          <p:cNvSpPr/>
          <p:nvPr/>
        </p:nvSpPr>
        <p:spPr>
          <a:xfrm>
            <a:off x="4206902" y="3975954"/>
            <a:ext cx="805180" cy="2670172"/>
          </a:xfrm>
          <a:prstGeom prst="rect">
            <a:avLst/>
          </a:prstGeom>
          <a:noFill/>
          <a:ln>
            <a:solidFill>
              <a:srgbClr val="FF0000"/>
            </a:solidFill>
          </a:ln>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sp>
        <p:nvSpPr>
          <p:cNvPr id="13" name="TextBox 12">
            <a:extLst>
              <a:ext uri="{FF2B5EF4-FFF2-40B4-BE49-F238E27FC236}">
                <a16:creationId xmlns:a16="http://schemas.microsoft.com/office/drawing/2014/main" id="{F9DE3A08-FC19-F763-6971-C79A83B62F90}"/>
              </a:ext>
            </a:extLst>
          </p:cNvPr>
          <p:cNvSpPr txBox="1"/>
          <p:nvPr/>
        </p:nvSpPr>
        <p:spPr>
          <a:xfrm>
            <a:off x="2045010" y="346037"/>
            <a:ext cx="7736220" cy="523220"/>
          </a:xfrm>
          <a:prstGeom prst="rect">
            <a:avLst/>
          </a:prstGeom>
          <a:noFill/>
        </p:spPr>
        <p:txBody>
          <a:bodyPr wrap="none" rtlCol="0">
            <a:spAutoFit/>
          </a:bodyPr>
          <a:lstStyle/>
          <a:p>
            <a:r>
              <a:rPr lang="en-US" sz="2800" b="1" dirty="0"/>
              <a:t>Remove unnecessary column and arrange properly</a:t>
            </a:r>
          </a:p>
        </p:txBody>
      </p:sp>
    </p:spTree>
    <p:extLst>
      <p:ext uri="{BB962C8B-B14F-4D97-AF65-F5344CB8AC3E}">
        <p14:creationId xmlns:p14="http://schemas.microsoft.com/office/powerpoint/2010/main" val="58656265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FE07361-3800-81B7-0A53-0AC4B1A2D48D}"/>
              </a:ext>
            </a:extLst>
          </p:cNvPr>
          <p:cNvSpPr>
            <a:spLocks noGrp="1"/>
          </p:cNvSpPr>
          <p:nvPr>
            <p:ph type="title"/>
          </p:nvPr>
        </p:nvSpPr>
        <p:spPr/>
        <p:txBody>
          <a:bodyPr/>
          <a:lstStyle/>
          <a:p>
            <a:pPr algn="ctr"/>
            <a:r>
              <a:rPr lang="en-US" b="1" dirty="0"/>
              <a:t>Final Dataset</a:t>
            </a:r>
            <a:endParaRPr lang="en-IN" b="1" dirty="0"/>
          </a:p>
        </p:txBody>
      </p:sp>
      <p:pic>
        <p:nvPicPr>
          <p:cNvPr id="5" name="Content Placeholder 4">
            <a:extLst>
              <a:ext uri="{FF2B5EF4-FFF2-40B4-BE49-F238E27FC236}">
                <a16:creationId xmlns:a16="http://schemas.microsoft.com/office/drawing/2014/main" id="{E55C7169-F86F-B4C6-7F56-CC666D0090D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1803597"/>
            <a:ext cx="10515600" cy="3623234"/>
          </a:xfrm>
        </p:spPr>
      </p:pic>
    </p:spTree>
    <p:extLst>
      <p:ext uri="{BB962C8B-B14F-4D97-AF65-F5344CB8AC3E}">
        <p14:creationId xmlns:p14="http://schemas.microsoft.com/office/powerpoint/2010/main" val="390051670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6">
            <a:extLst>
              <a:ext uri="{FF2B5EF4-FFF2-40B4-BE49-F238E27FC236}">
                <a16:creationId xmlns:a16="http://schemas.microsoft.com/office/drawing/2014/main" id="{4DD1F5A4-91DB-6E2F-8109-AF796E73636A}"/>
              </a:ext>
            </a:extLst>
          </p:cNvPr>
          <p:cNvSpPr txBox="1"/>
          <p:nvPr/>
        </p:nvSpPr>
        <p:spPr>
          <a:xfrm>
            <a:off x="4267200" y="551934"/>
            <a:ext cx="2296160" cy="369332"/>
          </a:xfrm>
          <a:prstGeom prst="rect">
            <a:avLst/>
          </a:prstGeom>
          <a:noFill/>
        </p:spPr>
        <p:txBody>
          <a:bodyPr wrap="square">
            <a:spAutoFit/>
          </a:bodyPr>
          <a:lstStyle/>
          <a:p>
            <a:r>
              <a:rPr lang="en-IN" b="1" u="sng" dirty="0"/>
              <a:t>TEMP AND WHETHER</a:t>
            </a:r>
          </a:p>
        </p:txBody>
      </p:sp>
      <p:pic>
        <p:nvPicPr>
          <p:cNvPr id="9" name="Picture 8">
            <a:extLst>
              <a:ext uri="{FF2B5EF4-FFF2-40B4-BE49-F238E27FC236}">
                <a16:creationId xmlns:a16="http://schemas.microsoft.com/office/drawing/2014/main" id="{F3E7A15F-0ACA-20C4-F80C-2B7E20EA617F}"/>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653197" y="1488368"/>
            <a:ext cx="7910245" cy="1646063"/>
          </a:xfrm>
          <a:prstGeom prst="rect">
            <a:avLst/>
          </a:prstGeom>
        </p:spPr>
      </p:pic>
      <p:sp>
        <p:nvSpPr>
          <p:cNvPr id="10" name="TextBox 9">
            <a:extLst>
              <a:ext uri="{FF2B5EF4-FFF2-40B4-BE49-F238E27FC236}">
                <a16:creationId xmlns:a16="http://schemas.microsoft.com/office/drawing/2014/main" id="{8A6E2EA0-EB4F-6399-6ADE-3A1EEFB569BE}"/>
              </a:ext>
            </a:extLst>
          </p:cNvPr>
          <p:cNvSpPr txBox="1"/>
          <p:nvPr/>
        </p:nvSpPr>
        <p:spPr>
          <a:xfrm>
            <a:off x="1899920" y="4246880"/>
            <a:ext cx="7974747" cy="923330"/>
          </a:xfrm>
          <a:prstGeom prst="rect">
            <a:avLst/>
          </a:prstGeom>
          <a:noFill/>
        </p:spPr>
        <p:txBody>
          <a:bodyPr wrap="none" rtlCol="0">
            <a:spAutoFit/>
          </a:bodyPr>
          <a:lstStyle/>
          <a:p>
            <a:r>
              <a:rPr lang="en-US" dirty="0"/>
              <a:t>In this pivot table, I used the </a:t>
            </a:r>
            <a:r>
              <a:rPr lang="en-US" b="1" dirty="0"/>
              <a:t>‘TEMP’</a:t>
            </a:r>
            <a:r>
              <a:rPr lang="en-US" dirty="0"/>
              <a:t> and </a:t>
            </a:r>
            <a:r>
              <a:rPr lang="en-US" b="1" dirty="0"/>
              <a:t>‘Weekdays’</a:t>
            </a:r>
            <a:r>
              <a:rPr lang="en-US" dirty="0"/>
              <a:t> columns from my dataset. </a:t>
            </a:r>
          </a:p>
          <a:p>
            <a:r>
              <a:rPr lang="en-US" dirty="0"/>
              <a:t>The pivot table summarizes the total temperature values for each day of the week, </a:t>
            </a:r>
          </a:p>
          <a:p>
            <a:r>
              <a:rPr lang="en-US" dirty="0"/>
              <a:t>allowing a clear comparison of how temperature varies across different weekdays.</a:t>
            </a:r>
          </a:p>
        </p:txBody>
      </p:sp>
    </p:spTree>
    <p:extLst>
      <p:ext uri="{BB962C8B-B14F-4D97-AF65-F5344CB8AC3E}">
        <p14:creationId xmlns:p14="http://schemas.microsoft.com/office/powerpoint/2010/main" val="13827023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993851C-045C-CDAB-6939-92D6F7BB32D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637767" y="915353"/>
            <a:ext cx="6916465" cy="5027294"/>
          </a:xfrm>
        </p:spPr>
      </p:pic>
    </p:spTree>
    <p:extLst>
      <p:ext uri="{BB962C8B-B14F-4D97-AF65-F5344CB8AC3E}">
        <p14:creationId xmlns:p14="http://schemas.microsoft.com/office/powerpoint/2010/main" val="346910403"/>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A5ECCEC-7784-DA9C-A257-0F9FAAB96813}"/>
              </a:ext>
            </a:extLst>
          </p:cNvPr>
          <p:cNvSpPr>
            <a:spLocks noGrp="1"/>
          </p:cNvSpPr>
          <p:nvPr>
            <p:ph type="title"/>
          </p:nvPr>
        </p:nvSpPr>
        <p:spPr>
          <a:xfrm>
            <a:off x="2021840" y="523081"/>
            <a:ext cx="7543800" cy="315912"/>
          </a:xfrm>
        </p:spPr>
        <p:txBody>
          <a:bodyPr>
            <a:noAutofit/>
          </a:bodyPr>
          <a:lstStyle/>
          <a:p>
            <a:pPr algn="ctr"/>
            <a:r>
              <a:rPr lang="en-US" sz="2400" b="1" u="sng" dirty="0">
                <a:latin typeface="Poppins Medium" panose="00000600000000000000" pitchFamily="2" charset="0"/>
                <a:cs typeface="Poppins Medium" panose="00000600000000000000" pitchFamily="2" charset="0"/>
              </a:rPr>
              <a:t>Casual and registered users by windspeed</a:t>
            </a:r>
            <a:endParaRPr lang="en-US" sz="2400" u="sng" dirty="0">
              <a:latin typeface="Poppins Medium" panose="00000600000000000000" pitchFamily="2" charset="0"/>
              <a:cs typeface="Poppins Medium" panose="00000600000000000000" pitchFamily="2" charset="0"/>
            </a:endParaRPr>
          </a:p>
        </p:txBody>
      </p:sp>
      <p:pic>
        <p:nvPicPr>
          <p:cNvPr id="5" name="Content Placeholder 4">
            <a:extLst>
              <a:ext uri="{FF2B5EF4-FFF2-40B4-BE49-F238E27FC236}">
                <a16:creationId xmlns:a16="http://schemas.microsoft.com/office/drawing/2014/main" id="{14227700-8370-AC46-8737-5F148C6B0BBF}"/>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904867" y="1627370"/>
            <a:ext cx="4205613" cy="3603260"/>
          </a:xfrm>
        </p:spPr>
      </p:pic>
      <p:sp>
        <p:nvSpPr>
          <p:cNvPr id="7" name="TextBox 6">
            <a:extLst>
              <a:ext uri="{FF2B5EF4-FFF2-40B4-BE49-F238E27FC236}">
                <a16:creationId xmlns:a16="http://schemas.microsoft.com/office/drawing/2014/main" id="{BB6254CA-4EBE-02BB-EEC5-A837E9A1091F}"/>
              </a:ext>
            </a:extLst>
          </p:cNvPr>
          <p:cNvSpPr txBox="1"/>
          <p:nvPr/>
        </p:nvSpPr>
        <p:spPr>
          <a:xfrm>
            <a:off x="5263797" y="2458720"/>
            <a:ext cx="6337119" cy="1200329"/>
          </a:xfrm>
          <a:prstGeom prst="rect">
            <a:avLst/>
          </a:prstGeom>
          <a:noFill/>
        </p:spPr>
        <p:txBody>
          <a:bodyPr wrap="none" rtlCol="0">
            <a:spAutoFit/>
          </a:bodyPr>
          <a:lstStyle/>
          <a:p>
            <a:pPr algn="ctr"/>
            <a:r>
              <a:rPr lang="en-US" b="1" dirty="0"/>
              <a:t>In this pivot table, I used the ‘CASUAL USERS’ and ‘REGISTERED </a:t>
            </a:r>
          </a:p>
          <a:p>
            <a:pPr algn="ctr"/>
            <a:r>
              <a:rPr lang="en-US" b="1" dirty="0"/>
              <a:t>USERS’ columns. This table shows how windspeed affects the </a:t>
            </a:r>
          </a:p>
          <a:p>
            <a:pPr algn="ctr"/>
            <a:r>
              <a:rPr lang="en-US" b="1" dirty="0"/>
              <a:t>number of both types of users.</a:t>
            </a:r>
            <a:endParaRPr lang="en-US" dirty="0"/>
          </a:p>
          <a:p>
            <a:pPr algn="ctr"/>
            <a:endParaRPr lang="en-IN" dirty="0"/>
          </a:p>
        </p:txBody>
      </p:sp>
    </p:spTree>
    <p:extLst>
      <p:ext uri="{BB962C8B-B14F-4D97-AF65-F5344CB8AC3E}">
        <p14:creationId xmlns:p14="http://schemas.microsoft.com/office/powerpoint/2010/main" val="1796892841"/>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4840DAED-D386-4699-768C-BFEE072F24A2}"/>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6072871" y="1244423"/>
            <a:ext cx="5448569" cy="3587755"/>
          </a:xfrm>
        </p:spPr>
      </p:pic>
      <p:pic>
        <p:nvPicPr>
          <p:cNvPr id="7" name="Picture 6">
            <a:extLst>
              <a:ext uri="{FF2B5EF4-FFF2-40B4-BE49-F238E27FC236}">
                <a16:creationId xmlns:a16="http://schemas.microsoft.com/office/drawing/2014/main" id="{3AA0434F-D4D3-53E3-570D-9F3369E10643}"/>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679371" y="1244423"/>
            <a:ext cx="5020389" cy="3584907"/>
          </a:xfrm>
          <a:prstGeom prst="rect">
            <a:avLst/>
          </a:prstGeom>
        </p:spPr>
      </p:pic>
    </p:spTree>
    <p:extLst>
      <p:ext uri="{BB962C8B-B14F-4D97-AF65-F5344CB8AC3E}">
        <p14:creationId xmlns:p14="http://schemas.microsoft.com/office/powerpoint/2010/main" val="21399136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6F2F5D8-2A06-4BCD-8101-703FD4112221}"/>
              </a:ext>
            </a:extLst>
          </p:cNvPr>
          <p:cNvSpPr>
            <a:spLocks noGrp="1"/>
          </p:cNvSpPr>
          <p:nvPr>
            <p:ph type="title"/>
          </p:nvPr>
        </p:nvSpPr>
        <p:spPr/>
        <p:txBody>
          <a:bodyPr/>
          <a:lstStyle/>
          <a:p>
            <a:pPr algn="ctr"/>
            <a:r>
              <a:rPr lang="en-IN" b="1" u="sng" dirty="0"/>
              <a:t>WEEKDAY WISE COUNT</a:t>
            </a:r>
          </a:p>
        </p:txBody>
      </p:sp>
      <p:pic>
        <p:nvPicPr>
          <p:cNvPr id="5" name="Content Placeholder 4">
            <a:extLst>
              <a:ext uri="{FF2B5EF4-FFF2-40B4-BE49-F238E27FC236}">
                <a16:creationId xmlns:a16="http://schemas.microsoft.com/office/drawing/2014/main" id="{BD2C63CE-C29C-56F4-BEC6-D29BA3CC569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566233" y="1690688"/>
            <a:ext cx="3479652" cy="3368992"/>
          </a:xfrm>
        </p:spPr>
      </p:pic>
      <p:sp>
        <p:nvSpPr>
          <p:cNvPr id="6" name="TextBox 5">
            <a:extLst>
              <a:ext uri="{FF2B5EF4-FFF2-40B4-BE49-F238E27FC236}">
                <a16:creationId xmlns:a16="http://schemas.microsoft.com/office/drawing/2014/main" id="{350F3EDE-2123-0CEE-7142-5F3E0E434228}"/>
              </a:ext>
            </a:extLst>
          </p:cNvPr>
          <p:cNvSpPr txBox="1"/>
          <p:nvPr/>
        </p:nvSpPr>
        <p:spPr>
          <a:xfrm>
            <a:off x="4216400" y="1778000"/>
            <a:ext cx="6922536" cy="2031325"/>
          </a:xfrm>
          <a:prstGeom prst="rect">
            <a:avLst/>
          </a:prstGeom>
          <a:noFill/>
        </p:spPr>
        <p:txBody>
          <a:bodyPr wrap="none" rtlCol="0">
            <a:spAutoFit/>
          </a:bodyPr>
          <a:lstStyle/>
          <a:p>
            <a:r>
              <a:rPr lang="en-US" b="1" dirty="0"/>
              <a:t>In this pivot table, I used the ‘COUNT’ column from the dataset </a:t>
            </a:r>
          </a:p>
          <a:p>
            <a:r>
              <a:rPr lang="en-US" b="1" dirty="0"/>
              <a:t>to summarize user activity. The table displays the total number of </a:t>
            </a:r>
          </a:p>
          <a:p>
            <a:r>
              <a:rPr lang="en-US" b="1" dirty="0"/>
              <a:t>users for each weekday, allowing us to identify patterns and trends </a:t>
            </a:r>
          </a:p>
          <a:p>
            <a:r>
              <a:rPr lang="en-US" b="1" dirty="0"/>
              <a:t>in user engagement throughout the week. This helps in understanding </a:t>
            </a:r>
          </a:p>
          <a:p>
            <a:r>
              <a:rPr lang="en-US" b="1" dirty="0"/>
              <a:t>which days have higher or lower user activity and can guide decisions </a:t>
            </a:r>
          </a:p>
          <a:p>
            <a:r>
              <a:rPr lang="en-US" b="1" dirty="0"/>
              <a:t>related to resource allocation or targeted actions.</a:t>
            </a:r>
            <a:endParaRPr lang="en-US" dirty="0"/>
          </a:p>
          <a:p>
            <a:endParaRPr lang="en-IN" dirty="0"/>
          </a:p>
        </p:txBody>
      </p:sp>
    </p:spTree>
    <p:extLst>
      <p:ext uri="{BB962C8B-B14F-4D97-AF65-F5344CB8AC3E}">
        <p14:creationId xmlns:p14="http://schemas.microsoft.com/office/powerpoint/2010/main" val="147416289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63F9C72C-06AA-614A-424A-B07904E70893}"/>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01401" y="841922"/>
            <a:ext cx="5789197" cy="5174155"/>
          </a:xfrm>
        </p:spPr>
      </p:pic>
    </p:spTree>
    <p:extLst>
      <p:ext uri="{BB962C8B-B14F-4D97-AF65-F5344CB8AC3E}">
        <p14:creationId xmlns:p14="http://schemas.microsoft.com/office/powerpoint/2010/main" val="345356704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18357C2-B333-E214-1A08-330999EC472D}"/>
              </a:ext>
            </a:extLst>
          </p:cNvPr>
          <p:cNvSpPr>
            <a:spLocks noGrp="1"/>
          </p:cNvSpPr>
          <p:nvPr>
            <p:ph type="title"/>
          </p:nvPr>
        </p:nvSpPr>
        <p:spPr/>
        <p:txBody>
          <a:bodyPr/>
          <a:lstStyle/>
          <a:p>
            <a:pPr algn="ctr"/>
            <a:r>
              <a:rPr lang="en-IN" b="1" u="sng" dirty="0"/>
              <a:t>HOLIDAY WISE USER COUNT</a:t>
            </a:r>
          </a:p>
        </p:txBody>
      </p:sp>
      <p:pic>
        <p:nvPicPr>
          <p:cNvPr id="5" name="Content Placeholder 4">
            <a:extLst>
              <a:ext uri="{FF2B5EF4-FFF2-40B4-BE49-F238E27FC236}">
                <a16:creationId xmlns:a16="http://schemas.microsoft.com/office/drawing/2014/main" id="{00FED8EF-A599-EE5C-A4C9-FCF59AC745A4}"/>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838200" y="2397761"/>
            <a:ext cx="3952319" cy="2475369"/>
          </a:xfrm>
        </p:spPr>
      </p:pic>
      <p:sp>
        <p:nvSpPr>
          <p:cNvPr id="6" name="Title 1">
            <a:extLst>
              <a:ext uri="{FF2B5EF4-FFF2-40B4-BE49-F238E27FC236}">
                <a16:creationId xmlns:a16="http://schemas.microsoft.com/office/drawing/2014/main" id="{CEAC4015-723B-E5C1-3E1C-0163EECED65D}"/>
              </a:ext>
            </a:extLst>
          </p:cNvPr>
          <p:cNvSpPr txBox="1">
            <a:spLocks/>
          </p:cNvSpPr>
          <p:nvPr/>
        </p:nvSpPr>
        <p:spPr>
          <a:xfrm>
            <a:off x="5547360" y="2407922"/>
            <a:ext cx="6096000" cy="2326639"/>
          </a:xfrm>
          <a:prstGeom prst="rect">
            <a:avLst/>
          </a:prstGeom>
        </p:spPr>
        <p:txBody>
          <a:bodyPr vert="horz" lIns="91440" tIns="45720" rIns="91440" bIns="45720" rtlCol="0" anchor="ctr">
            <a:no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2800" b="1" dirty="0"/>
              <a:t>In this pivot table, I used the ‘Casual’ and ‘Registered’ user columns. The table displays the total number of users on weekdays and weekends, allowing us to compare usage patterns between different types of users across the week.</a:t>
            </a:r>
            <a:endParaRPr lang="en-US" sz="2800" dirty="0"/>
          </a:p>
        </p:txBody>
      </p:sp>
    </p:spTree>
    <p:extLst>
      <p:ext uri="{BB962C8B-B14F-4D97-AF65-F5344CB8AC3E}">
        <p14:creationId xmlns:p14="http://schemas.microsoft.com/office/powerpoint/2010/main" val="96200188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F4A53740-C16E-0C50-C179-09581B3C86ED}"/>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993911" y="1130655"/>
            <a:ext cx="6204177" cy="4596690"/>
          </a:xfrm>
        </p:spPr>
      </p:pic>
    </p:spTree>
    <p:extLst>
      <p:ext uri="{BB962C8B-B14F-4D97-AF65-F5344CB8AC3E}">
        <p14:creationId xmlns:p14="http://schemas.microsoft.com/office/powerpoint/2010/main" val="367246653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2FE332-1BFA-FDE8-E7ED-E522EB2A4600}"/>
              </a:ext>
            </a:extLst>
          </p:cNvPr>
          <p:cNvSpPr>
            <a:spLocks noGrp="1"/>
          </p:cNvSpPr>
          <p:nvPr>
            <p:ph type="title"/>
          </p:nvPr>
        </p:nvSpPr>
        <p:spPr/>
        <p:txBody>
          <a:bodyPr>
            <a:noAutofit/>
          </a:bodyPr>
          <a:lstStyle/>
          <a:p>
            <a:pPr algn="ctr" fontAlgn="base"/>
            <a:r>
              <a:rPr lang="en-US" sz="2800" b="1" dirty="0">
                <a:solidFill>
                  <a:srgbClr val="B3CEFB"/>
                </a:solidFill>
                <a:latin typeface="Poppins Medium" panose="00000600000000000000" pitchFamily="2" charset="0"/>
                <a:cs typeface="Poppins Medium" panose="00000600000000000000" pitchFamily="2" charset="0"/>
              </a:rPr>
              <a:t>REMOVE DUPLICATES AND ADD REQUIRED COLUMNED STANDARDIZE FORMATS</a:t>
            </a:r>
            <a:br>
              <a:rPr lang="en-US" sz="2800" b="1" dirty="0">
                <a:solidFill>
                  <a:srgbClr val="B3CEFB"/>
                </a:solidFill>
                <a:latin typeface="Poppins Medium" panose="00000600000000000000" pitchFamily="2" charset="0"/>
                <a:cs typeface="Poppins Medium" panose="00000600000000000000" pitchFamily="2" charset="0"/>
              </a:rPr>
            </a:br>
            <a:br>
              <a:rPr lang="en-US" sz="2800" b="1" dirty="0">
                <a:solidFill>
                  <a:srgbClr val="B3CEFB"/>
                </a:solidFill>
                <a:latin typeface="Poppins Medium" panose="00000600000000000000" pitchFamily="2" charset="0"/>
                <a:cs typeface="Poppins Medium" panose="00000600000000000000" pitchFamily="2" charset="0"/>
              </a:rPr>
            </a:br>
            <a:r>
              <a:rPr lang="en-US" sz="2400" b="1" dirty="0">
                <a:latin typeface="Poppins Medium" panose="00000600000000000000" pitchFamily="2" charset="0"/>
                <a:cs typeface="Poppins Medium" panose="00000600000000000000" pitchFamily="2" charset="0"/>
              </a:rPr>
              <a:t>Dataset_1</a:t>
            </a:r>
            <a:endParaRPr lang="en-US" sz="2400" b="1" u="sng" dirty="0">
              <a:latin typeface="Poppins Medium" panose="00000600000000000000" pitchFamily="2" charset="0"/>
              <a:cs typeface="Poppins Medium" panose="00000600000000000000" pitchFamily="2" charset="0"/>
            </a:endParaRPr>
          </a:p>
        </p:txBody>
      </p:sp>
      <p:pic>
        <p:nvPicPr>
          <p:cNvPr id="5" name="Content Placeholder 4">
            <a:extLst>
              <a:ext uri="{FF2B5EF4-FFF2-40B4-BE49-F238E27FC236}">
                <a16:creationId xmlns:a16="http://schemas.microsoft.com/office/drawing/2014/main" id="{748813D0-0FF1-E293-5AD8-BE889111911E}"/>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2093976" y="1791272"/>
            <a:ext cx="7647742" cy="3145706"/>
          </a:xfrm>
        </p:spPr>
      </p:pic>
      <p:sp>
        <p:nvSpPr>
          <p:cNvPr id="6" name="Rectangle 5">
            <a:extLst>
              <a:ext uri="{FF2B5EF4-FFF2-40B4-BE49-F238E27FC236}">
                <a16:creationId xmlns:a16="http://schemas.microsoft.com/office/drawing/2014/main" id="{C709A1AD-79EA-A104-686A-25611E8475FE}"/>
              </a:ext>
            </a:extLst>
          </p:cNvPr>
          <p:cNvSpPr/>
          <p:nvPr/>
        </p:nvSpPr>
        <p:spPr>
          <a:xfrm>
            <a:off x="4147312" y="1785239"/>
            <a:ext cx="521208" cy="3145707"/>
          </a:xfrm>
          <a:prstGeom prst="rect">
            <a:avLst/>
          </a:prstGeom>
          <a:noFill/>
          <a:ln>
            <a:solidFill>
              <a:srgbClr val="FF0000"/>
            </a:solidFill>
          </a:ln>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9" name="TextBox 8">
            <a:extLst>
              <a:ext uri="{FF2B5EF4-FFF2-40B4-BE49-F238E27FC236}">
                <a16:creationId xmlns:a16="http://schemas.microsoft.com/office/drawing/2014/main" id="{DDC914AE-8AB1-F118-F9CC-D8437A718FCE}"/>
              </a:ext>
            </a:extLst>
          </p:cNvPr>
          <p:cNvSpPr txBox="1"/>
          <p:nvPr/>
        </p:nvSpPr>
        <p:spPr>
          <a:xfrm>
            <a:off x="2093976" y="5221224"/>
            <a:ext cx="6693408" cy="1477328"/>
          </a:xfrm>
          <a:prstGeom prst="rect">
            <a:avLst/>
          </a:prstGeom>
          <a:noFill/>
        </p:spPr>
        <p:txBody>
          <a:bodyPr wrap="square" rtlCol="0">
            <a:spAutoFit/>
          </a:bodyPr>
          <a:lstStyle/>
          <a:p>
            <a:pPr marL="285750" indent="-285750">
              <a:buFont typeface="Arial" panose="020B0604020202020204" pitchFamily="34" charset="0"/>
              <a:buChar char="•"/>
            </a:pPr>
            <a:r>
              <a:rPr lang="en-US" b="1" dirty="0"/>
              <a:t>In the first data sheet, I added a new column labeled “Month” to clearly identify the month name for each record.</a:t>
            </a:r>
          </a:p>
          <a:p>
            <a:pPr marL="285750" indent="-285750">
              <a:buFont typeface="Arial" panose="020B0604020202020204" pitchFamily="34" charset="0"/>
              <a:buChar char="•"/>
            </a:pPr>
            <a:r>
              <a:rPr lang="en-US" b="1" dirty="0"/>
              <a:t>To generate the month name, I used the following Excel formula:</a:t>
            </a:r>
            <a:br>
              <a:rPr lang="en-US" b="1" dirty="0"/>
            </a:br>
            <a:r>
              <a:rPr lang="en-US" b="1" dirty="0"/>
              <a:t>=TEXT(B3, "mmm")</a:t>
            </a:r>
            <a:br>
              <a:rPr lang="en-US" b="1" dirty="0"/>
            </a:br>
            <a:endParaRPr lang="en-US" b="1" dirty="0"/>
          </a:p>
        </p:txBody>
      </p:sp>
    </p:spTree>
    <p:extLst>
      <p:ext uri="{BB962C8B-B14F-4D97-AF65-F5344CB8AC3E}">
        <p14:creationId xmlns:p14="http://schemas.microsoft.com/office/powerpoint/2010/main" val="2523720030"/>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5301ED-D63D-E786-1FBE-7C6A74D3D406}"/>
              </a:ext>
            </a:extLst>
          </p:cNvPr>
          <p:cNvSpPr>
            <a:spLocks noGrp="1"/>
          </p:cNvSpPr>
          <p:nvPr>
            <p:ph type="title"/>
          </p:nvPr>
        </p:nvSpPr>
        <p:spPr/>
        <p:txBody>
          <a:bodyPr/>
          <a:lstStyle/>
          <a:p>
            <a:pPr algn="ctr"/>
            <a:r>
              <a:rPr lang="en-US" b="1" u="sng" dirty="0"/>
              <a:t>MONTH WISE CNT/REGITERED/CASUAL</a:t>
            </a:r>
            <a:endParaRPr lang="en-IN" b="1" u="sng" dirty="0"/>
          </a:p>
        </p:txBody>
      </p:sp>
      <p:pic>
        <p:nvPicPr>
          <p:cNvPr id="5" name="Content Placeholder 4">
            <a:extLst>
              <a:ext uri="{FF2B5EF4-FFF2-40B4-BE49-F238E27FC236}">
                <a16:creationId xmlns:a16="http://schemas.microsoft.com/office/drawing/2014/main" id="{2DAD0C0A-D391-74F7-92BA-5CD200FA849C}"/>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735304" y="1981075"/>
            <a:ext cx="6355631" cy="1447925"/>
          </a:xfrm>
        </p:spPr>
      </p:pic>
      <p:sp>
        <p:nvSpPr>
          <p:cNvPr id="6" name="Title 1">
            <a:extLst>
              <a:ext uri="{FF2B5EF4-FFF2-40B4-BE49-F238E27FC236}">
                <a16:creationId xmlns:a16="http://schemas.microsoft.com/office/drawing/2014/main" id="{2C072990-12C3-8CEE-3FCE-95E170049E13}"/>
              </a:ext>
            </a:extLst>
          </p:cNvPr>
          <p:cNvSpPr txBox="1">
            <a:spLocks/>
          </p:cNvSpPr>
          <p:nvPr/>
        </p:nvSpPr>
        <p:spPr>
          <a:xfrm>
            <a:off x="2212340" y="4144645"/>
            <a:ext cx="7767320" cy="1325563"/>
          </a:xfrm>
          <a:prstGeom prst="rect">
            <a:avLst/>
          </a:prstGeom>
        </p:spPr>
        <p:txBody>
          <a:bodyPr vert="horz" lIns="91440" tIns="45720" rIns="91440" bIns="45720" rtlCol="0" anchor="ctr">
            <a:normAutofit fontScale="550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 this pivot table, I used the ‘Casual’, ‘Registered’, and ‘Total Count’ columns. The table shows the total number of users on a monthly basis, providing a clear view of user distribution month-wise for both casual and registered users.</a:t>
            </a:r>
            <a:endParaRPr lang="en-US" dirty="0"/>
          </a:p>
        </p:txBody>
      </p:sp>
    </p:spTree>
    <p:extLst>
      <p:ext uri="{BB962C8B-B14F-4D97-AF65-F5344CB8AC3E}">
        <p14:creationId xmlns:p14="http://schemas.microsoft.com/office/powerpoint/2010/main" val="2273122580"/>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A44FED0D-D153-DC25-1962-6FF5324460E3}"/>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2463714" y="1489246"/>
            <a:ext cx="7264571" cy="3879508"/>
          </a:xfrm>
        </p:spPr>
      </p:pic>
    </p:spTree>
    <p:extLst>
      <p:ext uri="{BB962C8B-B14F-4D97-AF65-F5344CB8AC3E}">
        <p14:creationId xmlns:p14="http://schemas.microsoft.com/office/powerpoint/2010/main" val="296921307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E8F427-572B-A05F-1D9B-A666CCB8271E}"/>
              </a:ext>
            </a:extLst>
          </p:cNvPr>
          <p:cNvSpPr>
            <a:spLocks noGrp="1"/>
          </p:cNvSpPr>
          <p:nvPr>
            <p:ph type="title"/>
          </p:nvPr>
        </p:nvSpPr>
        <p:spPr/>
        <p:txBody>
          <a:bodyPr/>
          <a:lstStyle/>
          <a:p>
            <a:pPr algn="ctr"/>
            <a:r>
              <a:rPr lang="en-IN" b="1" u="sng" dirty="0"/>
              <a:t>MONTH WISE USER COUNT</a:t>
            </a:r>
          </a:p>
        </p:txBody>
      </p:sp>
      <p:pic>
        <p:nvPicPr>
          <p:cNvPr id="5" name="Content Placeholder 4">
            <a:extLst>
              <a:ext uri="{FF2B5EF4-FFF2-40B4-BE49-F238E27FC236}">
                <a16:creationId xmlns:a16="http://schemas.microsoft.com/office/drawing/2014/main" id="{B65FCC43-B1D4-5DCA-F836-9648B1FE87FE}"/>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196229" y="2705037"/>
            <a:ext cx="2545301" cy="1447925"/>
          </a:xfrm>
        </p:spPr>
      </p:pic>
      <p:sp>
        <p:nvSpPr>
          <p:cNvPr id="6" name="Title 1">
            <a:extLst>
              <a:ext uri="{FF2B5EF4-FFF2-40B4-BE49-F238E27FC236}">
                <a16:creationId xmlns:a16="http://schemas.microsoft.com/office/drawing/2014/main" id="{0C4A354C-B371-09E1-4EF4-C7D6866505D4}"/>
              </a:ext>
            </a:extLst>
          </p:cNvPr>
          <p:cNvSpPr txBox="1">
            <a:spLocks/>
          </p:cNvSpPr>
          <p:nvPr/>
        </p:nvSpPr>
        <p:spPr>
          <a:xfrm>
            <a:off x="4333240" y="2705037"/>
            <a:ext cx="6466840" cy="1325563"/>
          </a:xfrm>
          <a:prstGeom prst="rect">
            <a:avLst/>
          </a:prstGeom>
        </p:spPr>
        <p:txBody>
          <a:bodyPr vert="horz" lIns="91440" tIns="45720" rIns="91440" bIns="45720" rtlCol="0" anchor="ctr">
            <a:normAutofit fontScale="62500" lnSpcReduction="20000"/>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b="1" dirty="0"/>
              <a:t>In this pivot table, I used the ‘Total Count’ column. The table displays the total number of users on a monthly basis, providing insights into user trends over time.</a:t>
            </a:r>
          </a:p>
        </p:txBody>
      </p:sp>
    </p:spTree>
    <p:extLst>
      <p:ext uri="{BB962C8B-B14F-4D97-AF65-F5344CB8AC3E}">
        <p14:creationId xmlns:p14="http://schemas.microsoft.com/office/powerpoint/2010/main" val="334855269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Content Placeholder 8">
            <a:extLst>
              <a:ext uri="{FF2B5EF4-FFF2-40B4-BE49-F238E27FC236}">
                <a16:creationId xmlns:a16="http://schemas.microsoft.com/office/drawing/2014/main" id="{033CA376-9F7E-768D-7E6C-AD068D7147BA}"/>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3286434" y="1982013"/>
            <a:ext cx="5619131" cy="2893973"/>
          </a:xfrm>
        </p:spPr>
      </p:pic>
    </p:spTree>
    <p:extLst>
      <p:ext uri="{BB962C8B-B14F-4D97-AF65-F5344CB8AC3E}">
        <p14:creationId xmlns:p14="http://schemas.microsoft.com/office/powerpoint/2010/main" val="23292284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extLst>
      <p:ext uri="{BB962C8B-B14F-4D97-AF65-F5344CB8AC3E}">
        <p14:creationId xmlns:p14="http://schemas.microsoft.com/office/powerpoint/2010/main" val="164060069"/>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FB9BA415-4222-8039-30C9-AD96E43677C7}"/>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944623" y="994268"/>
            <a:ext cx="7677359" cy="5210933"/>
          </a:xfrm>
        </p:spPr>
      </p:pic>
      <p:sp>
        <p:nvSpPr>
          <p:cNvPr id="6" name="Rectangle 5">
            <a:extLst>
              <a:ext uri="{FF2B5EF4-FFF2-40B4-BE49-F238E27FC236}">
                <a16:creationId xmlns:a16="http://schemas.microsoft.com/office/drawing/2014/main" id="{7EE5A07E-E2B3-08CB-F6CD-3BA1841C998A}"/>
              </a:ext>
            </a:extLst>
          </p:cNvPr>
          <p:cNvSpPr/>
          <p:nvPr/>
        </p:nvSpPr>
        <p:spPr>
          <a:xfrm>
            <a:off x="4050792" y="994269"/>
            <a:ext cx="941832" cy="5210933"/>
          </a:xfrm>
          <a:prstGeom prst="rect">
            <a:avLst/>
          </a:prstGeom>
          <a:noFill/>
          <a:ln>
            <a:solidFill>
              <a:srgbClr val="FF0000"/>
            </a:solidFill>
          </a:ln>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pPr algn="ctr"/>
            <a:endParaRPr lang="en-IN"/>
          </a:p>
        </p:txBody>
      </p:sp>
      <p:sp>
        <p:nvSpPr>
          <p:cNvPr id="7" name="TextBox 6">
            <a:extLst>
              <a:ext uri="{FF2B5EF4-FFF2-40B4-BE49-F238E27FC236}">
                <a16:creationId xmlns:a16="http://schemas.microsoft.com/office/drawing/2014/main" id="{8CEB9ED1-6852-846A-003B-5E7DADA599E1}"/>
              </a:ext>
            </a:extLst>
          </p:cNvPr>
          <p:cNvSpPr txBox="1"/>
          <p:nvPr/>
        </p:nvSpPr>
        <p:spPr>
          <a:xfrm>
            <a:off x="4050792" y="283464"/>
            <a:ext cx="2834640" cy="461665"/>
          </a:xfrm>
          <a:prstGeom prst="rect">
            <a:avLst/>
          </a:prstGeom>
          <a:noFill/>
        </p:spPr>
        <p:txBody>
          <a:bodyPr wrap="square" rtlCol="0">
            <a:spAutoFit/>
          </a:bodyPr>
          <a:lstStyle/>
          <a:p>
            <a:pPr algn="ctr"/>
            <a:r>
              <a:rPr lang="en-US" sz="2400" b="1" dirty="0"/>
              <a:t>Dataset_2</a:t>
            </a:r>
            <a:endParaRPr lang="en-IN" sz="2400" b="1" dirty="0"/>
          </a:p>
        </p:txBody>
      </p:sp>
    </p:spTree>
    <p:extLst>
      <p:ext uri="{BB962C8B-B14F-4D97-AF65-F5344CB8AC3E}">
        <p14:creationId xmlns:p14="http://schemas.microsoft.com/office/powerpoint/2010/main" val="242829617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2E113620-3B2A-F950-F1E3-1F242F797795}"/>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1558345" y="1163192"/>
            <a:ext cx="8797205" cy="3983755"/>
          </a:xfrm>
        </p:spPr>
      </p:pic>
      <p:sp>
        <p:nvSpPr>
          <p:cNvPr id="8" name="Rectangle 7">
            <a:extLst>
              <a:ext uri="{FF2B5EF4-FFF2-40B4-BE49-F238E27FC236}">
                <a16:creationId xmlns:a16="http://schemas.microsoft.com/office/drawing/2014/main" id="{5A76A913-3FBD-E335-A571-A161B4E6ADC3}"/>
              </a:ext>
            </a:extLst>
          </p:cNvPr>
          <p:cNvSpPr/>
          <p:nvPr/>
        </p:nvSpPr>
        <p:spPr>
          <a:xfrm>
            <a:off x="4965234" y="1163192"/>
            <a:ext cx="618030" cy="3983755"/>
          </a:xfrm>
          <a:prstGeom prst="rect">
            <a:avLst/>
          </a:prstGeom>
          <a:noFill/>
          <a:ln>
            <a:solidFill>
              <a:srgbClr val="FF0000"/>
            </a:solidFill>
          </a:ln>
          <a:effectLst>
            <a:glow rad="228600">
              <a:schemeClr val="accent2">
                <a:satMod val="175000"/>
                <a:alpha val="40000"/>
              </a:schemeClr>
            </a:glow>
          </a:effectLst>
        </p:spPr>
        <p:style>
          <a:lnRef idx="2">
            <a:schemeClr val="accent6"/>
          </a:lnRef>
          <a:fillRef idx="1">
            <a:schemeClr val="lt1"/>
          </a:fillRef>
          <a:effectRef idx="0">
            <a:schemeClr val="accent6"/>
          </a:effectRef>
          <a:fontRef idx="minor">
            <a:schemeClr val="dk1"/>
          </a:fontRef>
        </p:style>
        <p:txBody>
          <a:bodyPr rtlCol="0" anchor="ctr"/>
          <a:lstStyle/>
          <a:p>
            <a:endParaRPr lang="en-IN"/>
          </a:p>
        </p:txBody>
      </p:sp>
      <p:sp>
        <p:nvSpPr>
          <p:cNvPr id="10" name="TextBox 9">
            <a:extLst>
              <a:ext uri="{FF2B5EF4-FFF2-40B4-BE49-F238E27FC236}">
                <a16:creationId xmlns:a16="http://schemas.microsoft.com/office/drawing/2014/main" id="{525FC38B-F304-53F1-1B4A-ED97A5234FFB}"/>
              </a:ext>
            </a:extLst>
          </p:cNvPr>
          <p:cNvSpPr txBox="1"/>
          <p:nvPr/>
        </p:nvSpPr>
        <p:spPr>
          <a:xfrm>
            <a:off x="4588534" y="459478"/>
            <a:ext cx="1709674" cy="461665"/>
          </a:xfrm>
          <a:prstGeom prst="rect">
            <a:avLst/>
          </a:prstGeom>
          <a:noFill/>
        </p:spPr>
        <p:txBody>
          <a:bodyPr wrap="square">
            <a:spAutoFit/>
          </a:bodyPr>
          <a:lstStyle/>
          <a:p>
            <a:pPr algn="ctr"/>
            <a:r>
              <a:rPr lang="en-US" sz="2400" b="1" dirty="0"/>
              <a:t>Dataset_2</a:t>
            </a:r>
            <a:endParaRPr lang="en-IN" sz="2400" b="1" dirty="0"/>
          </a:p>
        </p:txBody>
      </p:sp>
      <p:sp>
        <p:nvSpPr>
          <p:cNvPr id="2" name="TextBox 1">
            <a:extLst>
              <a:ext uri="{FF2B5EF4-FFF2-40B4-BE49-F238E27FC236}">
                <a16:creationId xmlns:a16="http://schemas.microsoft.com/office/drawing/2014/main" id="{37E03F53-2E7E-0875-C9B9-DB517F64B529}"/>
              </a:ext>
            </a:extLst>
          </p:cNvPr>
          <p:cNvSpPr txBox="1"/>
          <p:nvPr/>
        </p:nvSpPr>
        <p:spPr>
          <a:xfrm>
            <a:off x="1171587" y="5388996"/>
            <a:ext cx="9848826" cy="1754326"/>
          </a:xfrm>
          <a:prstGeom prst="rect">
            <a:avLst/>
          </a:prstGeom>
          <a:noFill/>
        </p:spPr>
        <p:txBody>
          <a:bodyPr wrap="square" rtlCol="0">
            <a:spAutoFit/>
          </a:bodyPr>
          <a:lstStyle/>
          <a:p>
            <a:pPr marL="285750" indent="-285750">
              <a:buFont typeface="Arial" panose="020B0604020202020204" pitchFamily="34" charset="0"/>
              <a:buChar char="•"/>
            </a:pPr>
            <a:r>
              <a:rPr lang="en-US" b="1" dirty="0"/>
              <a:t>In third data sheet, I added a new column labeled “week” to clearly identify the weekdays and weekends name for each record.</a:t>
            </a:r>
          </a:p>
          <a:p>
            <a:pPr marL="285750" indent="-285750">
              <a:buFont typeface="Arial" panose="020B0604020202020204" pitchFamily="34" charset="0"/>
              <a:buChar char="•"/>
            </a:pPr>
            <a:r>
              <a:rPr lang="en-US" b="1" dirty="0"/>
              <a:t>To generate the week name, I used the following Excel formula:</a:t>
            </a:r>
            <a:br>
              <a:rPr lang="en-US" b="1" dirty="0"/>
            </a:br>
            <a:r>
              <a:rPr lang="en-US" b="1" dirty="0"/>
              <a:t>=IF(WEEKDAY([@WEEKDAY],2)&gt;5,"Weekend","Weekday")</a:t>
            </a:r>
            <a:br>
              <a:rPr lang="en-US" b="1" dirty="0"/>
            </a:br>
            <a:endParaRPr lang="en-US" b="1" dirty="0"/>
          </a:p>
          <a:p>
            <a:endParaRPr lang="en-IN" dirty="0"/>
          </a:p>
        </p:txBody>
      </p:sp>
    </p:spTree>
    <p:extLst>
      <p:ext uri="{BB962C8B-B14F-4D97-AF65-F5344CB8AC3E}">
        <p14:creationId xmlns:p14="http://schemas.microsoft.com/office/powerpoint/2010/main" val="167551696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3F29DA-CE3E-71B2-9132-624D013561E9}"/>
              </a:ext>
            </a:extLst>
          </p:cNvPr>
          <p:cNvSpPr>
            <a:spLocks noGrp="1"/>
          </p:cNvSpPr>
          <p:nvPr>
            <p:ph type="title"/>
          </p:nvPr>
        </p:nvSpPr>
        <p:spPr/>
        <p:txBody>
          <a:bodyPr/>
          <a:lstStyle/>
          <a:p>
            <a:pPr algn="ctr"/>
            <a:r>
              <a:rPr lang="en-US" b="1" dirty="0">
                <a:solidFill>
                  <a:srgbClr val="70AD47"/>
                </a:solidFill>
                <a:latin typeface="Poppins Medium" panose="00000600000000000000" pitchFamily="2" charset="0"/>
                <a:cs typeface="Poppins Medium" panose="00000600000000000000" pitchFamily="2" charset="0"/>
              </a:rPr>
              <a:t>Merge 1</a:t>
            </a:r>
            <a:r>
              <a:rPr lang="en-US" b="1" baseline="30000" dirty="0">
                <a:solidFill>
                  <a:srgbClr val="70AD47"/>
                </a:solidFill>
                <a:latin typeface="Poppins Medium" panose="00000600000000000000" pitchFamily="2" charset="0"/>
                <a:cs typeface="Poppins Medium" panose="00000600000000000000" pitchFamily="2" charset="0"/>
              </a:rPr>
              <a:t>st</a:t>
            </a:r>
            <a:r>
              <a:rPr lang="en-US" b="1" dirty="0">
                <a:solidFill>
                  <a:srgbClr val="70AD47"/>
                </a:solidFill>
                <a:latin typeface="Poppins Medium" panose="00000600000000000000" pitchFamily="2" charset="0"/>
                <a:cs typeface="Poppins Medium" panose="00000600000000000000" pitchFamily="2" charset="0"/>
              </a:rPr>
              <a:t> and 2</a:t>
            </a:r>
            <a:r>
              <a:rPr lang="en-US" b="1" baseline="30000" dirty="0">
                <a:solidFill>
                  <a:srgbClr val="70AD47"/>
                </a:solidFill>
                <a:latin typeface="Poppins Medium" panose="00000600000000000000" pitchFamily="2" charset="0"/>
                <a:cs typeface="Poppins Medium" panose="00000600000000000000" pitchFamily="2" charset="0"/>
              </a:rPr>
              <a:t>nd</a:t>
            </a:r>
            <a:r>
              <a:rPr lang="en-US" b="1" dirty="0">
                <a:solidFill>
                  <a:srgbClr val="70AD47"/>
                </a:solidFill>
                <a:latin typeface="Poppins Medium" panose="00000600000000000000" pitchFamily="2" charset="0"/>
                <a:cs typeface="Poppins Medium" panose="00000600000000000000" pitchFamily="2" charset="0"/>
              </a:rPr>
              <a:t> data sheet</a:t>
            </a:r>
            <a:br>
              <a:rPr lang="en-US" b="1" dirty="0">
                <a:solidFill>
                  <a:srgbClr val="70AD47"/>
                </a:solidFill>
                <a:latin typeface="Poppins Medium" panose="00000600000000000000" pitchFamily="2" charset="0"/>
                <a:cs typeface="Poppins Medium" panose="00000600000000000000" pitchFamily="2" charset="0"/>
              </a:rPr>
            </a:br>
            <a:endParaRPr lang="en-IN" dirty="0"/>
          </a:p>
        </p:txBody>
      </p:sp>
      <p:sp>
        <p:nvSpPr>
          <p:cNvPr id="4" name="Title 1">
            <a:extLst>
              <a:ext uri="{FF2B5EF4-FFF2-40B4-BE49-F238E27FC236}">
                <a16:creationId xmlns:a16="http://schemas.microsoft.com/office/drawing/2014/main" id="{C3ED68CB-A39B-30B9-FDB4-B02D2DA220F6}"/>
              </a:ext>
            </a:extLst>
          </p:cNvPr>
          <p:cNvSpPr txBox="1">
            <a:spLocks/>
          </p:cNvSpPr>
          <p:nvPr/>
        </p:nvSpPr>
        <p:spPr>
          <a:xfrm>
            <a:off x="838200" y="1116965"/>
            <a:ext cx="10515600" cy="132556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en-US" b="1" u="sng" dirty="0"/>
              <a:t>Process Steps</a:t>
            </a:r>
            <a:br>
              <a:rPr lang="en-US" u="sng" dirty="0"/>
            </a:br>
            <a:endParaRPr lang="en-IN" u="sng" dirty="0"/>
          </a:p>
        </p:txBody>
      </p:sp>
      <p:sp>
        <p:nvSpPr>
          <p:cNvPr id="5" name="Content Placeholder 2">
            <a:extLst>
              <a:ext uri="{FF2B5EF4-FFF2-40B4-BE49-F238E27FC236}">
                <a16:creationId xmlns:a16="http://schemas.microsoft.com/office/drawing/2014/main" id="{69130E0C-4C75-EBCA-62E3-4A05E0ADDD0D}"/>
              </a:ext>
            </a:extLst>
          </p:cNvPr>
          <p:cNvSpPr txBox="1">
            <a:spLocks/>
          </p:cNvSpPr>
          <p:nvPr/>
        </p:nvSpPr>
        <p:spPr>
          <a:xfrm>
            <a:off x="838200" y="2141537"/>
            <a:ext cx="10515600" cy="4351338"/>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b="1" dirty="0"/>
              <a:t>Open Excel and Load All Sheets</a:t>
            </a:r>
            <a:endParaRPr lang="en-US" dirty="0"/>
          </a:p>
          <a:p>
            <a:pPr lvl="1"/>
            <a:r>
              <a:rPr lang="en-US" dirty="0"/>
              <a:t>Ensure all the sheets you want to merge are within the same workbook.</a:t>
            </a:r>
          </a:p>
          <a:p>
            <a:pPr lvl="1"/>
            <a:r>
              <a:rPr lang="en-US" dirty="0"/>
              <a:t>Each sheet should have </a:t>
            </a:r>
            <a:r>
              <a:rPr lang="en-US" b="1" dirty="0"/>
              <a:t>identical column headers</a:t>
            </a:r>
            <a:r>
              <a:rPr lang="en-US" dirty="0"/>
              <a:t> (same order and names).</a:t>
            </a:r>
          </a:p>
          <a:p>
            <a:r>
              <a:rPr lang="en-US" b="1" dirty="0"/>
              <a:t>Use the Power Query Tool</a:t>
            </a:r>
            <a:endParaRPr lang="en-US" dirty="0"/>
          </a:p>
          <a:p>
            <a:pPr lvl="1"/>
            <a:r>
              <a:rPr lang="en-US" dirty="0"/>
              <a:t>Go to the </a:t>
            </a:r>
            <a:r>
              <a:rPr lang="en-US" b="1" dirty="0"/>
              <a:t>Data</a:t>
            </a:r>
            <a:r>
              <a:rPr lang="en-US" dirty="0"/>
              <a:t> tab → click </a:t>
            </a:r>
            <a:r>
              <a:rPr lang="en-US" b="1" dirty="0"/>
              <a:t>Get Data → From Other Sources → Blank Query</a:t>
            </a:r>
            <a:r>
              <a:rPr lang="en-US" dirty="0"/>
              <a:t>.</a:t>
            </a:r>
          </a:p>
          <a:p>
            <a:pPr lvl="1"/>
            <a:r>
              <a:rPr lang="en-US" dirty="0"/>
              <a:t>In the </a:t>
            </a:r>
            <a:r>
              <a:rPr lang="en-US" b="1" dirty="0"/>
              <a:t>Power Query Editor</a:t>
            </a:r>
            <a:r>
              <a:rPr lang="en-US" dirty="0"/>
              <a:t>, choose </a:t>
            </a:r>
            <a:r>
              <a:rPr lang="en-US" b="1" dirty="0"/>
              <a:t>Home → Merge Queries → Merge Queries as New</a:t>
            </a:r>
            <a:r>
              <a:rPr lang="en-US" dirty="0"/>
              <a:t>.</a:t>
            </a:r>
          </a:p>
          <a:p>
            <a:pPr lvl="1"/>
            <a:r>
              <a:rPr lang="en-US" dirty="0"/>
              <a:t>Select the sheets you want to merge and click </a:t>
            </a:r>
            <a:r>
              <a:rPr lang="en-US" b="1" dirty="0"/>
              <a:t>OK</a:t>
            </a:r>
            <a:r>
              <a:rPr lang="en-US" dirty="0"/>
              <a:t>.</a:t>
            </a:r>
          </a:p>
          <a:p>
            <a:r>
              <a:rPr lang="en-US" b="1" dirty="0"/>
              <a:t>Verify and Clean Data</a:t>
            </a:r>
            <a:endParaRPr lang="en-US" dirty="0"/>
          </a:p>
          <a:p>
            <a:pPr lvl="1"/>
            <a:r>
              <a:rPr lang="en-US" dirty="0"/>
              <a:t>Check for </a:t>
            </a:r>
            <a:r>
              <a:rPr lang="en-US" b="1" dirty="0"/>
              <a:t>duplicate rows</a:t>
            </a:r>
            <a:r>
              <a:rPr lang="en-US" dirty="0"/>
              <a:t>, </a:t>
            </a:r>
            <a:r>
              <a:rPr lang="en-US" b="1" dirty="0"/>
              <a:t>null values</a:t>
            </a:r>
            <a:r>
              <a:rPr lang="en-US" dirty="0"/>
              <a:t>, or </a:t>
            </a:r>
            <a:r>
              <a:rPr lang="en-US" b="1" dirty="0"/>
              <a:t>mismatched columns</a:t>
            </a:r>
            <a:r>
              <a:rPr lang="en-US" dirty="0"/>
              <a:t>.</a:t>
            </a:r>
          </a:p>
          <a:p>
            <a:pPr lvl="1"/>
            <a:r>
              <a:rPr lang="en-US" dirty="0"/>
              <a:t>Use </a:t>
            </a:r>
            <a:r>
              <a:rPr lang="en-US" b="1" dirty="0"/>
              <a:t>Remove Duplicates</a:t>
            </a:r>
            <a:r>
              <a:rPr lang="en-US" dirty="0"/>
              <a:t> or </a:t>
            </a:r>
            <a:r>
              <a:rPr lang="en-US" b="1" dirty="0"/>
              <a:t>Replace Errors</a:t>
            </a:r>
            <a:r>
              <a:rPr lang="en-US" dirty="0"/>
              <a:t> to clean up the combined data.</a:t>
            </a:r>
          </a:p>
          <a:p>
            <a:r>
              <a:rPr lang="en-US" b="1" dirty="0"/>
              <a:t>Load Merged Data into Excel</a:t>
            </a:r>
            <a:endParaRPr lang="en-US" dirty="0"/>
          </a:p>
          <a:p>
            <a:pPr lvl="1"/>
            <a:r>
              <a:rPr lang="en-US" dirty="0"/>
              <a:t>Click </a:t>
            </a:r>
            <a:r>
              <a:rPr lang="en-US" b="1" dirty="0"/>
              <a:t>Close &amp; Load</a:t>
            </a:r>
            <a:r>
              <a:rPr lang="en-US" dirty="0"/>
              <a:t> in Power Query to load the merged table into a new sheet.</a:t>
            </a:r>
          </a:p>
          <a:p>
            <a:pPr lvl="1"/>
            <a:r>
              <a:rPr lang="en-US" dirty="0"/>
              <a:t>Rename the sheet (e.g., </a:t>
            </a:r>
            <a:r>
              <a:rPr lang="en-US" i="1" dirty="0"/>
              <a:t>Merge 1&amp;2</a:t>
            </a:r>
            <a:r>
              <a:rPr lang="en-US" dirty="0"/>
              <a:t>) for clarity.</a:t>
            </a:r>
          </a:p>
          <a:p>
            <a:endParaRPr lang="en-IN" dirty="0"/>
          </a:p>
          <a:p>
            <a:endParaRPr lang="en-IN" dirty="0"/>
          </a:p>
        </p:txBody>
      </p:sp>
    </p:spTree>
    <p:extLst>
      <p:ext uri="{BB962C8B-B14F-4D97-AF65-F5344CB8AC3E}">
        <p14:creationId xmlns:p14="http://schemas.microsoft.com/office/powerpoint/2010/main" val="5621868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Content Placeholder 4">
            <a:extLst>
              <a:ext uri="{FF2B5EF4-FFF2-40B4-BE49-F238E27FC236}">
                <a16:creationId xmlns:a16="http://schemas.microsoft.com/office/drawing/2014/main" id="{DBCBC57C-41F3-310C-7185-FE65DB6759D5}"/>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670972" y="506814"/>
            <a:ext cx="6034024" cy="2481944"/>
          </a:xfrm>
          <a:prstGeom prst="rect">
            <a:avLst/>
          </a:prstGeom>
        </p:spPr>
      </p:pic>
      <p:pic>
        <p:nvPicPr>
          <p:cNvPr id="10" name="Content Placeholder 4">
            <a:extLst>
              <a:ext uri="{FF2B5EF4-FFF2-40B4-BE49-F238E27FC236}">
                <a16:creationId xmlns:a16="http://schemas.microsoft.com/office/drawing/2014/main" id="{B39D6544-690B-AACD-6248-F42AD4392576}"/>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670972" y="3463471"/>
            <a:ext cx="6034024" cy="2741731"/>
          </a:xfrm>
          <a:prstGeom prst="rect">
            <a:avLst/>
          </a:prstGeom>
        </p:spPr>
      </p:pic>
      <p:cxnSp>
        <p:nvCxnSpPr>
          <p:cNvPr id="16" name="Connector: Curved 15">
            <a:extLst>
              <a:ext uri="{FF2B5EF4-FFF2-40B4-BE49-F238E27FC236}">
                <a16:creationId xmlns:a16="http://schemas.microsoft.com/office/drawing/2014/main" id="{FD5F9034-929B-CB9F-CC30-B4EC6FB3DA42}"/>
              </a:ext>
            </a:extLst>
          </p:cNvPr>
          <p:cNvCxnSpPr>
            <a:cxnSpLocks/>
          </p:cNvCxnSpPr>
          <p:nvPr/>
        </p:nvCxnSpPr>
        <p:spPr>
          <a:xfrm rot="16200000" flipH="1">
            <a:off x="6307679" y="3122519"/>
            <a:ext cx="440242" cy="172720"/>
          </a:xfrm>
          <a:prstGeom prst="curvedConnector3">
            <a:avLst>
              <a:gd name="adj1" fmla="val 50000"/>
            </a:avLst>
          </a:prstGeom>
          <a:ln>
            <a:tailEnd type="triangle"/>
          </a:ln>
        </p:spPr>
        <p:style>
          <a:lnRef idx="3">
            <a:schemeClr val="dk1"/>
          </a:lnRef>
          <a:fillRef idx="0">
            <a:schemeClr val="dk1"/>
          </a:fillRef>
          <a:effectRef idx="2">
            <a:schemeClr val="dk1"/>
          </a:effectRef>
          <a:fontRef idx="minor">
            <a:schemeClr val="tx1"/>
          </a:fontRef>
        </p:style>
      </p:cxnSp>
    </p:spTree>
    <p:extLst>
      <p:ext uri="{BB962C8B-B14F-4D97-AF65-F5344CB8AC3E}">
        <p14:creationId xmlns:p14="http://schemas.microsoft.com/office/powerpoint/2010/main" val="4505095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Content Placeholder 4">
            <a:extLst>
              <a:ext uri="{FF2B5EF4-FFF2-40B4-BE49-F238E27FC236}">
                <a16:creationId xmlns:a16="http://schemas.microsoft.com/office/drawing/2014/main" id="{D3D6CE5A-3B03-9139-D871-3F359FB7BBBD}"/>
              </a:ext>
            </a:extLst>
          </p:cNvPr>
          <p:cNvPicPr>
            <a:picLocks noGrp="1" noChangeAspect="1"/>
          </p:cNvPicPr>
          <p:nvPr>
            <p:ph idx="1"/>
          </p:nvPr>
        </p:nvPicPr>
        <p:blipFill>
          <a:blip r:embed="rId2">
            <a:extLst>
              <a:ext uri="{28A0092B-C50C-407E-A947-70E740481C1C}">
                <a14:useLocalDpi xmlns:a14="http://schemas.microsoft.com/office/drawing/2010/main" val="0"/>
              </a:ext>
            </a:extLst>
          </a:blip>
          <a:stretch>
            <a:fillRect/>
          </a:stretch>
        </p:blipFill>
        <p:spPr>
          <a:xfrm>
            <a:off x="779739" y="2058353"/>
            <a:ext cx="10774762" cy="4468494"/>
          </a:xfrm>
        </p:spPr>
      </p:pic>
      <p:sp>
        <p:nvSpPr>
          <p:cNvPr id="6" name="TextBox 5">
            <a:extLst>
              <a:ext uri="{FF2B5EF4-FFF2-40B4-BE49-F238E27FC236}">
                <a16:creationId xmlns:a16="http://schemas.microsoft.com/office/drawing/2014/main" id="{548D9257-6806-49E7-C29B-C2B325BC7EE4}"/>
              </a:ext>
            </a:extLst>
          </p:cNvPr>
          <p:cNvSpPr txBox="1"/>
          <p:nvPr/>
        </p:nvSpPr>
        <p:spPr>
          <a:xfrm>
            <a:off x="3775486" y="623291"/>
            <a:ext cx="3145926" cy="707886"/>
          </a:xfrm>
          <a:prstGeom prst="rect">
            <a:avLst/>
          </a:prstGeom>
          <a:noFill/>
        </p:spPr>
        <p:txBody>
          <a:bodyPr wrap="none" rtlCol="0">
            <a:spAutoFit/>
          </a:bodyPr>
          <a:lstStyle/>
          <a:p>
            <a:pPr algn="ctr"/>
            <a:r>
              <a:rPr lang="en-US" sz="4000" dirty="0"/>
              <a:t>NEW DATASET</a:t>
            </a:r>
            <a:endParaRPr lang="en-IN" sz="4000" dirty="0"/>
          </a:p>
        </p:txBody>
      </p:sp>
      <p:sp>
        <p:nvSpPr>
          <p:cNvPr id="7" name="TextBox 6">
            <a:extLst>
              <a:ext uri="{FF2B5EF4-FFF2-40B4-BE49-F238E27FC236}">
                <a16:creationId xmlns:a16="http://schemas.microsoft.com/office/drawing/2014/main" id="{A645528B-B18A-43E7-A8E9-A1BFC53661F9}"/>
              </a:ext>
            </a:extLst>
          </p:cNvPr>
          <p:cNvSpPr txBox="1"/>
          <p:nvPr/>
        </p:nvSpPr>
        <p:spPr>
          <a:xfrm>
            <a:off x="4084321" y="1229062"/>
            <a:ext cx="2528256" cy="707886"/>
          </a:xfrm>
          <a:prstGeom prst="rect">
            <a:avLst/>
          </a:prstGeom>
          <a:noFill/>
        </p:spPr>
        <p:txBody>
          <a:bodyPr wrap="none" rtlCol="0">
            <a:spAutoFit/>
          </a:bodyPr>
          <a:lstStyle/>
          <a:p>
            <a:pPr algn="ctr"/>
            <a:r>
              <a:rPr lang="en-US" sz="4000" dirty="0"/>
              <a:t>Merge 1&amp;2</a:t>
            </a:r>
            <a:endParaRPr lang="en-IN" sz="4000" dirty="0"/>
          </a:p>
        </p:txBody>
      </p:sp>
    </p:spTree>
    <p:extLst>
      <p:ext uri="{BB962C8B-B14F-4D97-AF65-F5344CB8AC3E}">
        <p14:creationId xmlns:p14="http://schemas.microsoft.com/office/powerpoint/2010/main" val="101587890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3522BD-AFDD-38AD-EA13-453CC980A9EC}"/>
              </a:ext>
            </a:extLst>
          </p:cNvPr>
          <p:cNvSpPr>
            <a:spLocks noGrp="1"/>
          </p:cNvSpPr>
          <p:nvPr>
            <p:ph type="title"/>
          </p:nvPr>
        </p:nvSpPr>
        <p:spPr>
          <a:xfrm>
            <a:off x="838200" y="2766218"/>
            <a:ext cx="10515600" cy="1325563"/>
          </a:xfrm>
        </p:spPr>
        <p:txBody>
          <a:bodyPr>
            <a:normAutofit fontScale="90000"/>
          </a:bodyPr>
          <a:lstStyle/>
          <a:p>
            <a:pPr algn="ctr"/>
            <a:r>
              <a:rPr lang="en-US" dirty="0">
                <a:solidFill>
                  <a:schemeClr val="accent5"/>
                </a:solidFill>
                <a:latin typeface="Poppins Medium" panose="00000600000000000000" pitchFamily="2" charset="0"/>
                <a:cs typeface="Poppins Medium" panose="00000600000000000000" pitchFamily="2" charset="0"/>
              </a:rPr>
              <a:t>Merge 1 Data and data sheet 3 merge</a:t>
            </a:r>
            <a:br>
              <a:rPr lang="en-US" dirty="0">
                <a:solidFill>
                  <a:schemeClr val="accent5"/>
                </a:solidFill>
                <a:latin typeface="Poppins Medium" panose="00000600000000000000" pitchFamily="2" charset="0"/>
                <a:cs typeface="Poppins Medium" panose="00000600000000000000" pitchFamily="2" charset="0"/>
              </a:rPr>
            </a:br>
            <a:endParaRPr lang="en-IN" dirty="0"/>
          </a:p>
        </p:txBody>
      </p:sp>
    </p:spTree>
    <p:extLst>
      <p:ext uri="{BB962C8B-B14F-4D97-AF65-F5344CB8AC3E}">
        <p14:creationId xmlns:p14="http://schemas.microsoft.com/office/powerpoint/2010/main" val="357761986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1">
            <a:extLst>
              <a:ext uri="{FF2B5EF4-FFF2-40B4-BE49-F238E27FC236}">
                <a16:creationId xmlns:a16="http://schemas.microsoft.com/office/drawing/2014/main" id="{3D3E34B1-B4F8-0124-AC59-ED6F6953E364}"/>
              </a:ext>
            </a:extLst>
          </p:cNvPr>
          <p:cNvSpPr>
            <a:spLocks noGrp="1" noChangeArrowheads="1"/>
          </p:cNvSpPr>
          <p:nvPr>
            <p:ph idx="1"/>
          </p:nvPr>
        </p:nvSpPr>
        <p:spPr bwMode="auto">
          <a:xfrm>
            <a:off x="716280" y="630941"/>
            <a:ext cx="11231880" cy="5755422"/>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Open the Merged File</a:t>
            </a:r>
            <a:endParaRPr lang="en-US" altLang="en-US" sz="1600" b="1" dirty="0">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Open your existing merged Excel workbook (e.g., </a:t>
            </a:r>
            <a:r>
              <a:rPr kumimoji="0" lang="en-US" altLang="en-US" sz="1600" b="0" i="1" u="none" strike="noStrike" cap="none" normalizeH="0" baseline="0" dirty="0" err="1">
                <a:ln>
                  <a:noFill/>
                </a:ln>
                <a:solidFill>
                  <a:schemeClr val="tx1"/>
                </a:solidFill>
                <a:effectLst/>
                <a:latin typeface="Arial" panose="020B0604020202020204" pitchFamily="34" charset="0"/>
              </a:rPr>
              <a:t>murge</a:t>
            </a:r>
            <a:r>
              <a:rPr kumimoji="0" lang="en-US" altLang="en-US" sz="1600" b="0" i="1" u="none" strike="noStrike" cap="none" normalizeH="0" baseline="0" dirty="0">
                <a:ln>
                  <a:noFill/>
                </a:ln>
                <a:solidFill>
                  <a:schemeClr val="tx1"/>
                </a:solidFill>
                <a:effectLst/>
                <a:latin typeface="Arial" panose="020B0604020202020204" pitchFamily="34" charset="0"/>
              </a:rPr>
              <a:t> 1&amp;2.</a:t>
            </a:r>
            <a:r>
              <a:rPr kumimoji="0" lang="en-US" altLang="en-US" sz="1600" b="0" i="0" u="none" strike="noStrike" cap="none" normalizeH="0" baseline="0" dirty="0">
                <a:ln>
                  <a:noFill/>
                </a:ln>
                <a:solidFill>
                  <a:schemeClr val="tx1"/>
                </a:solidFill>
                <a:effectLst/>
                <a:latin typeface="Arial" panose="020B0604020202020204" pitchFamily="34" charset="0"/>
              </a:rPr>
              <a:t> or </a:t>
            </a:r>
            <a:r>
              <a:rPr kumimoji="0" lang="en-US" altLang="en-US" sz="1600" b="0" i="1" u="none" strike="noStrike" cap="none" normalizeH="0" baseline="0" dirty="0">
                <a:ln>
                  <a:noFill/>
                </a:ln>
                <a:solidFill>
                  <a:schemeClr val="tx1"/>
                </a:solidFill>
                <a:effectLst/>
                <a:latin typeface="Arial" panose="020B0604020202020204" pitchFamily="34" charset="0"/>
              </a:rPr>
              <a:t>dataset_3</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Make sure the merged sheet has proper column headers and clean data.</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Load New Data into Excel</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If your new data is in another Excel file: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Go to </a:t>
            </a:r>
            <a:r>
              <a:rPr kumimoji="0" lang="en-US" altLang="en-US" sz="1600" b="1" i="0" u="none" strike="noStrike" cap="none" normalizeH="0" baseline="0" dirty="0">
                <a:ln>
                  <a:noFill/>
                </a:ln>
                <a:solidFill>
                  <a:schemeClr val="tx1"/>
                </a:solidFill>
                <a:effectLst/>
                <a:latin typeface="Arial" panose="020B0604020202020204" pitchFamily="34" charset="0"/>
              </a:rPr>
              <a:t>Data → Get Data → From Workbook</a:t>
            </a:r>
            <a:r>
              <a:rPr kumimoji="0" lang="en-US" altLang="en-US" sz="1600" b="0" i="0" u="none" strike="noStrike" cap="none" normalizeH="0" baseline="0" dirty="0">
                <a:ln>
                  <a:noFill/>
                </a:ln>
                <a:solidFill>
                  <a:schemeClr val="tx1"/>
                </a:solidFill>
                <a:effectLst/>
                <a:latin typeface="Arial" panose="020B0604020202020204" pitchFamily="34" charset="0"/>
              </a:rPr>
              <a:t> → browse and import the new file.</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If it’s in a new sheet within the same file, ensure the column structure matches the merged sheet exactly.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lang="en-US" altLang="en-US" sz="1600" b="1" dirty="0">
                <a:latin typeface="Arial" panose="020B0604020202020204" pitchFamily="34" charset="0"/>
              </a:rPr>
              <a:t>  </a:t>
            </a:r>
            <a:r>
              <a:rPr kumimoji="0" lang="en-US" altLang="en-US" sz="1600" b="1" i="0" u="none" strike="noStrike" cap="none" normalizeH="0" baseline="0" dirty="0">
                <a:ln>
                  <a:noFill/>
                </a:ln>
                <a:solidFill>
                  <a:schemeClr val="tx1"/>
                </a:solidFill>
                <a:effectLst/>
                <a:latin typeface="Arial" panose="020B0604020202020204" pitchFamily="34" charset="0"/>
              </a:rPr>
              <a:t>Use Power Query to Append Data</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Go to </a:t>
            </a:r>
            <a:r>
              <a:rPr kumimoji="0" lang="en-US" altLang="en-US" sz="1600" b="1" i="0" u="none" strike="noStrike" cap="none" normalizeH="0" baseline="0" dirty="0">
                <a:ln>
                  <a:noFill/>
                </a:ln>
                <a:solidFill>
                  <a:schemeClr val="tx1"/>
                </a:solidFill>
                <a:effectLst/>
                <a:latin typeface="Arial" panose="020B0604020202020204" pitchFamily="34" charset="0"/>
              </a:rPr>
              <a:t>Data → Get Data → Launch Power Query Editor</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In the </a:t>
            </a:r>
            <a:r>
              <a:rPr kumimoji="0" lang="en-US" altLang="en-US" sz="1600" b="1" i="0" u="none" strike="noStrike" cap="none" normalizeH="0" baseline="0" dirty="0">
                <a:ln>
                  <a:noFill/>
                </a:ln>
                <a:solidFill>
                  <a:schemeClr val="tx1"/>
                </a:solidFill>
                <a:effectLst/>
                <a:latin typeface="Arial" panose="020B0604020202020204" pitchFamily="34" charset="0"/>
              </a:rPr>
              <a:t>Queries Pane</a:t>
            </a:r>
            <a:r>
              <a:rPr kumimoji="0" lang="en-US" altLang="en-US" sz="1600" b="0" i="0" u="none" strike="noStrike" cap="none" normalizeH="0" baseline="0" dirty="0">
                <a:ln>
                  <a:noFill/>
                </a:ln>
                <a:solidFill>
                  <a:schemeClr val="tx1"/>
                </a:solidFill>
                <a:effectLst/>
                <a:latin typeface="Arial" panose="020B0604020202020204" pitchFamily="34" charset="0"/>
              </a:rPr>
              <a:t>, select your merged query (the one you used to combine sheets).</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Choose </a:t>
            </a:r>
            <a:r>
              <a:rPr kumimoji="0" lang="en-US" altLang="en-US" sz="1600" b="1" i="0" u="none" strike="noStrike" cap="none" normalizeH="0" baseline="0" dirty="0">
                <a:ln>
                  <a:noFill/>
                </a:ln>
                <a:solidFill>
                  <a:schemeClr val="tx1"/>
                </a:solidFill>
                <a:effectLst/>
                <a:latin typeface="Arial" panose="020B0604020202020204" pitchFamily="34" charset="0"/>
              </a:rPr>
              <a:t>Home → Append Queries → Append Queries as New</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Select your existing merged query and the new data query → click </a:t>
            </a:r>
            <a:r>
              <a:rPr kumimoji="0" lang="en-US" altLang="en-US" sz="1600" b="1" i="0" u="none" strike="noStrike" cap="none" normalizeH="0" baseline="0" dirty="0">
                <a:ln>
                  <a:noFill/>
                </a:ln>
                <a:solidFill>
                  <a:schemeClr val="tx1"/>
                </a:solidFill>
                <a:effectLst/>
                <a:latin typeface="Arial" panose="020B0604020202020204" pitchFamily="34" charset="0"/>
              </a:rPr>
              <a:t>OK</a:t>
            </a:r>
            <a:r>
              <a:rPr kumimoji="0" lang="en-US" altLang="en-US" sz="16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Verify the Appended Data</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Check that all columns align properly and that no extra or missing columns exist.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Use </a:t>
            </a:r>
            <a:r>
              <a:rPr kumimoji="0" lang="en-US" altLang="en-US" sz="1600" b="1" i="0" u="none" strike="noStrike" cap="none" normalizeH="0" baseline="0" dirty="0">
                <a:ln>
                  <a:noFill/>
                </a:ln>
                <a:solidFill>
                  <a:schemeClr val="tx1"/>
                </a:solidFill>
                <a:effectLst/>
                <a:latin typeface="Arial" panose="020B0604020202020204" pitchFamily="34" charset="0"/>
              </a:rPr>
              <a:t>Transform → Remove Duplicates</a:t>
            </a:r>
            <a:r>
              <a:rPr kumimoji="0" lang="en-US" altLang="en-US" sz="1600" b="0" i="0" u="none" strike="noStrike" cap="none" normalizeH="0" baseline="0" dirty="0">
                <a:ln>
                  <a:noFill/>
                </a:ln>
                <a:solidFill>
                  <a:schemeClr val="tx1"/>
                </a:solidFill>
                <a:effectLst/>
                <a:latin typeface="Arial" panose="020B0604020202020204" pitchFamily="34" charset="0"/>
              </a:rPr>
              <a:t> if necessary.</a:t>
            </a:r>
          </a:p>
          <a:p>
            <a:pPr marL="0" marR="0" lvl="0" indent="0" algn="l" defTabSz="914400" rtl="0" eaLnBrk="0" fontAlgn="base" latinLnBrk="0" hangingPunct="0">
              <a:lnSpc>
                <a:spcPct val="100000"/>
              </a:lnSpc>
              <a:spcBef>
                <a:spcPct val="0"/>
              </a:spcBef>
              <a:spcAft>
                <a:spcPct val="0"/>
              </a:spcAft>
              <a:buClrTx/>
              <a:buSz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600" b="1" i="0" u="none" strike="noStrike" cap="none" normalizeH="0" baseline="0" dirty="0">
                <a:ln>
                  <a:noFill/>
                </a:ln>
                <a:solidFill>
                  <a:schemeClr val="tx1"/>
                </a:solidFill>
                <a:effectLst/>
                <a:latin typeface="Arial" panose="020B0604020202020204" pitchFamily="34" charset="0"/>
              </a:rPr>
              <a:t>  Load Updated Data</a:t>
            </a:r>
            <a:endParaRPr kumimoji="0" lang="en-US" altLang="en-US" sz="1600" b="0" i="0" u="none" strike="noStrike" cap="none" normalizeH="0" baseline="0" dirty="0">
              <a:ln>
                <a:noFill/>
              </a:ln>
              <a:solidFill>
                <a:schemeClr val="tx1"/>
              </a:solidFill>
              <a:effectLst/>
              <a:latin typeface="Arial" panose="020B0604020202020204" pitchFamily="34" charset="0"/>
            </a:endParaRP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Click </a:t>
            </a:r>
            <a:r>
              <a:rPr kumimoji="0" lang="en-US" altLang="en-US" sz="1600" b="1" i="0" u="none" strike="noStrike" cap="none" normalizeH="0" baseline="0" dirty="0">
                <a:ln>
                  <a:noFill/>
                </a:ln>
                <a:solidFill>
                  <a:schemeClr val="tx1"/>
                </a:solidFill>
                <a:effectLst/>
                <a:latin typeface="Arial" panose="020B0604020202020204" pitchFamily="34" charset="0"/>
              </a:rPr>
              <a:t>Home → Close &amp; Load</a:t>
            </a:r>
            <a:r>
              <a:rPr kumimoji="0" lang="en-US" altLang="en-US" sz="1600" b="0" i="0" u="none" strike="noStrike" cap="none" normalizeH="0" baseline="0" dirty="0">
                <a:ln>
                  <a:noFill/>
                </a:ln>
                <a:solidFill>
                  <a:schemeClr val="tx1"/>
                </a:solidFill>
                <a:effectLst/>
                <a:latin typeface="Arial" panose="020B0604020202020204" pitchFamily="34" charset="0"/>
              </a:rPr>
              <a:t> to refresh your merged dataset.</a:t>
            </a:r>
          </a:p>
          <a:p>
            <a:pPr marL="0" marR="0" lvl="0" indent="0" algn="l" defTabSz="914400" rtl="0" eaLnBrk="0" fontAlgn="base" latinLnBrk="0" hangingPunct="0">
              <a:lnSpc>
                <a:spcPct val="100000"/>
              </a:lnSpc>
              <a:spcBef>
                <a:spcPct val="0"/>
              </a:spcBef>
              <a:spcAft>
                <a:spcPct val="0"/>
              </a:spcAft>
              <a:buClrTx/>
              <a:buSzTx/>
              <a:buNone/>
              <a:tabLst/>
            </a:pPr>
            <a:r>
              <a:rPr kumimoji="0" lang="en-US" altLang="en-US" sz="1600" b="0" i="0" u="none" strike="noStrike" cap="none" normalizeH="0" baseline="0" dirty="0">
                <a:ln>
                  <a:noFill/>
                </a:ln>
                <a:solidFill>
                  <a:schemeClr val="tx1"/>
                </a:solidFill>
                <a:effectLst/>
                <a:latin typeface="Arial" panose="020B0604020202020204" pitchFamily="34" charset="0"/>
              </a:rPr>
              <a:t>   The appended data will now appear in your merged sheet.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n-US" altLang="en-US" sz="16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2061794703"/>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235</TotalTime>
  <Words>839</Words>
  <Application>Microsoft Office PowerPoint</Application>
  <PresentationFormat>Widescreen</PresentationFormat>
  <Paragraphs>75</Paragraphs>
  <Slides>24</Slides>
  <Notes>4</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24</vt:i4>
      </vt:variant>
    </vt:vector>
  </HeadingPairs>
  <TitlesOfParts>
    <vt:vector size="30" baseType="lpstr">
      <vt:lpstr>Arial</vt:lpstr>
      <vt:lpstr>Calibri</vt:lpstr>
      <vt:lpstr>Calibri Light</vt:lpstr>
      <vt:lpstr>Poppins Medium</vt:lpstr>
      <vt:lpstr>Poppins SemiBold</vt:lpstr>
      <vt:lpstr>Office Theme</vt:lpstr>
      <vt:lpstr>Bike Sharing Demand Analysis Project </vt:lpstr>
      <vt:lpstr>REMOVE DUPLICATES AND ADD REQUIRED COLUMNED STANDARDIZE FORMATS  Dataset_1</vt:lpstr>
      <vt:lpstr>PowerPoint Presentation</vt:lpstr>
      <vt:lpstr>PowerPoint Presentation</vt:lpstr>
      <vt:lpstr>Merge 1st and 2nd data sheet </vt:lpstr>
      <vt:lpstr>PowerPoint Presentation</vt:lpstr>
      <vt:lpstr>PowerPoint Presentation</vt:lpstr>
      <vt:lpstr>Merge 1 Data and data sheet 3 merge </vt:lpstr>
      <vt:lpstr>PowerPoint Presentation</vt:lpstr>
      <vt:lpstr>PowerPoint Presentation</vt:lpstr>
      <vt:lpstr>Final Dataset</vt:lpstr>
      <vt:lpstr>PowerPoint Presentation</vt:lpstr>
      <vt:lpstr>PowerPoint Presentation</vt:lpstr>
      <vt:lpstr>Casual and registered users by windspeed</vt:lpstr>
      <vt:lpstr>PowerPoint Presentation</vt:lpstr>
      <vt:lpstr>WEEKDAY WISE COUNT</vt:lpstr>
      <vt:lpstr>PowerPoint Presentation</vt:lpstr>
      <vt:lpstr>HOLIDAY WISE USER COUNT</vt:lpstr>
      <vt:lpstr>PowerPoint Presentation</vt:lpstr>
      <vt:lpstr>MONTH WISE CNT/REGITERED/CASUAL</vt:lpstr>
      <vt:lpstr>PowerPoint Presentation</vt:lpstr>
      <vt:lpstr>MONTH WISE USER COUNT</vt:lpstr>
      <vt:lpstr>PowerPoint Presentation</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Harpalsinh Mahida</dc:creator>
  <cp:lastModifiedBy>Harpalsinh Mahida</cp:lastModifiedBy>
  <cp:revision>6</cp:revision>
  <dcterms:created xsi:type="dcterms:W3CDTF">2025-10-21T06:16:41Z</dcterms:created>
  <dcterms:modified xsi:type="dcterms:W3CDTF">2025-10-24T07:59:03Z</dcterms:modified>
</cp:coreProperties>
</file>