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3" r:id="rId1"/>
  </p:sldMasterIdLst>
  <p:sldIdLst>
    <p:sldId id="256" r:id="rId2"/>
    <p:sldId id="257" r:id="rId3"/>
    <p:sldId id="259" r:id="rId4"/>
    <p:sldId id="261" r:id="rId5"/>
    <p:sldId id="263" r:id="rId6"/>
    <p:sldId id="264" r:id="rId7"/>
    <p:sldId id="267" r:id="rId8"/>
    <p:sldId id="265" r:id="rId9"/>
    <p:sldId id="266" r:id="rId10"/>
    <p:sldId id="268" r:id="rId11"/>
    <p:sldId id="269" r:id="rId12"/>
    <p:sldId id="270" r:id="rId13"/>
    <p:sldId id="271" r:id="rId14"/>
    <p:sldId id="274" r:id="rId15"/>
    <p:sldId id="272"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309" autoAdjust="0"/>
    <p:restoredTop sz="94660"/>
  </p:normalViewPr>
  <p:slideViewPr>
    <p:cSldViewPr snapToGrid="0">
      <p:cViewPr varScale="1">
        <p:scale>
          <a:sx n="67" d="100"/>
          <a:sy n="67" d="100"/>
        </p:scale>
        <p:origin x="36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AA70F276-1833-4A75-9C1D-A56E2295A68D}" type="datetimeFigureOut">
              <a:rPr lang="en-US" smtClean="0"/>
              <a:t>4/7/2021</a:t>
            </a:fld>
            <a:endParaRPr lang="en-US"/>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US"/>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28844951-7827-47D4-8276-7DDE1FA7D85A}" type="slidenum">
              <a:rPr lang="en-US" smtClean="0"/>
              <a:t>‹#›</a:t>
            </a:fld>
            <a:endParaRPr lang="en-US"/>
          </a:p>
        </p:txBody>
      </p:sp>
    </p:spTree>
    <p:extLst>
      <p:ext uri="{BB962C8B-B14F-4D97-AF65-F5344CB8AC3E}">
        <p14:creationId xmlns:p14="http://schemas.microsoft.com/office/powerpoint/2010/main" val="3390267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70F276-1833-4A75-9C1D-A56E2295A68D}" type="datetimeFigureOut">
              <a:rPr lang="en-US" smtClean="0"/>
              <a:pPr/>
              <a:t>4/7/2021</a:t>
            </a:fld>
            <a:endParaRPr lang="en-US" dirty="0"/>
          </a:p>
        </p:txBody>
      </p:sp>
      <p:sp>
        <p:nvSpPr>
          <p:cNvPr id="6" name="Footer Placeholder 5"/>
          <p:cNvSpPr>
            <a:spLocks noGrp="1"/>
          </p:cNvSpPr>
          <p:nvPr>
            <p:ph type="ftr" sz="quarter" idx="11"/>
          </p:nvPr>
        </p:nvSpPr>
        <p:spPr/>
        <p:txBody>
          <a:bodyPr/>
          <a:lstStyle/>
          <a:p>
            <a:endParaRPr lang="en-US">
              <a:solidFill>
                <a:srgbClr val="FFFFFF"/>
              </a:solidFill>
            </a:endParaRP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204316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70F276-1833-4A75-9C1D-A56E2295A68D}" type="datetimeFigureOut">
              <a:rPr lang="en-US" smtClean="0"/>
              <a:pPr/>
              <a:t>4/7/2021</a:t>
            </a:fld>
            <a:endParaRPr lang="en-US" dirty="0"/>
          </a:p>
        </p:txBody>
      </p:sp>
      <p:sp>
        <p:nvSpPr>
          <p:cNvPr id="5" name="Footer Placeholder 4"/>
          <p:cNvSpPr>
            <a:spLocks noGrp="1"/>
          </p:cNvSpPr>
          <p:nvPr>
            <p:ph type="ftr" sz="quarter" idx="11"/>
          </p:nvPr>
        </p:nvSpPr>
        <p:spPr/>
        <p:txBody>
          <a:bodyPr/>
          <a:lstStyle/>
          <a:p>
            <a:endParaRPr lang="en-US">
              <a:solidFill>
                <a:srgbClr val="FFFFFF"/>
              </a:solidFill>
            </a:endParaRP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40500810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70F276-1833-4A75-9C1D-A56E2295A68D}" type="datetimeFigureOut">
              <a:rPr lang="en-US" smtClean="0"/>
              <a:pPr/>
              <a:t>4/7/2021</a:t>
            </a:fld>
            <a:endParaRPr lang="en-US" dirty="0"/>
          </a:p>
        </p:txBody>
      </p:sp>
      <p:sp>
        <p:nvSpPr>
          <p:cNvPr id="5" name="Footer Placeholder 4"/>
          <p:cNvSpPr>
            <a:spLocks noGrp="1"/>
          </p:cNvSpPr>
          <p:nvPr>
            <p:ph type="ftr" sz="quarter" idx="11"/>
          </p:nvPr>
        </p:nvSpPr>
        <p:spPr/>
        <p:txBody>
          <a:bodyPr/>
          <a:lstStyle/>
          <a:p>
            <a:endParaRPr lang="en-US">
              <a:solidFill>
                <a:srgbClr val="FFFFFF"/>
              </a:solidFill>
            </a:endParaRPr>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36326912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70F276-1833-4A75-9C1D-A56E2295A68D}" type="datetimeFigureOut">
              <a:rPr lang="en-US" smtClean="0"/>
              <a:pPr/>
              <a:t>4/7/2021</a:t>
            </a:fld>
            <a:endParaRPr lang="en-US" dirty="0"/>
          </a:p>
        </p:txBody>
      </p:sp>
      <p:sp>
        <p:nvSpPr>
          <p:cNvPr id="5" name="Footer Placeholder 4"/>
          <p:cNvSpPr>
            <a:spLocks noGrp="1"/>
          </p:cNvSpPr>
          <p:nvPr>
            <p:ph type="ftr" sz="quarter" idx="11"/>
          </p:nvPr>
        </p:nvSpPr>
        <p:spPr/>
        <p:txBody>
          <a:bodyPr/>
          <a:lstStyle/>
          <a:p>
            <a:endParaRPr lang="en-US">
              <a:solidFill>
                <a:srgbClr val="FFFFFF"/>
              </a:solidFill>
            </a:endParaRP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19650047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A70F276-1833-4A75-9C1D-A56E2295A68D}" type="datetimeFigureOut">
              <a:rPr lang="en-US" smtClean="0"/>
              <a:pPr/>
              <a:t>4/7/2021</a:t>
            </a:fld>
            <a:endParaRPr lang="en-US" dirty="0"/>
          </a:p>
        </p:txBody>
      </p:sp>
      <p:sp>
        <p:nvSpPr>
          <p:cNvPr id="8" name="Footer Placeholder 7"/>
          <p:cNvSpPr>
            <a:spLocks noGrp="1"/>
          </p:cNvSpPr>
          <p:nvPr>
            <p:ph type="ftr" sz="quarter" idx="11"/>
          </p:nvPr>
        </p:nvSpPr>
        <p:spPr/>
        <p:txBody>
          <a:bodyPr/>
          <a:lstStyle/>
          <a:p>
            <a:endParaRPr lang="en-US">
              <a:solidFill>
                <a:srgbClr val="FFFFFF"/>
              </a:solidFill>
            </a:endParaRPr>
          </a:p>
        </p:txBody>
      </p:sp>
      <p:sp>
        <p:nvSpPr>
          <p:cNvPr id="9" name="Slide Number Placeholder 8"/>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17650335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A70F276-1833-4A75-9C1D-A56E2295A68D}" type="datetimeFigureOut">
              <a:rPr lang="en-US" smtClean="0"/>
              <a:pPr/>
              <a:t>4/7/2021</a:t>
            </a:fld>
            <a:endParaRPr lang="en-US" dirty="0"/>
          </a:p>
        </p:txBody>
      </p:sp>
      <p:sp>
        <p:nvSpPr>
          <p:cNvPr id="8" name="Footer Placeholder 7"/>
          <p:cNvSpPr>
            <a:spLocks noGrp="1"/>
          </p:cNvSpPr>
          <p:nvPr>
            <p:ph type="ftr" sz="quarter" idx="11"/>
          </p:nvPr>
        </p:nvSpPr>
        <p:spPr/>
        <p:txBody>
          <a:bodyPr/>
          <a:lstStyle/>
          <a:p>
            <a:endParaRPr lang="en-US">
              <a:solidFill>
                <a:srgbClr val="FFFFFF"/>
              </a:solidFill>
            </a:endParaRPr>
          </a:p>
        </p:txBody>
      </p:sp>
      <p:sp>
        <p:nvSpPr>
          <p:cNvPr id="9" name="Slide Number Placeholder 8"/>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25854617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70F276-1833-4A75-9C1D-A56E2295A68D}" type="datetimeFigureOut">
              <a:rPr lang="en-US" smtClean="0"/>
              <a:t>4/7/2021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6889741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70F276-1833-4A75-9C1D-A56E2295A68D}" type="datetimeFigureOut">
              <a:rPr lang="en-US" smtClean="0"/>
              <a:t>4/7/2021</a:t>
            </a:fld>
            <a:endParaRPr lang="en-US"/>
          </a:p>
        </p:txBody>
      </p:sp>
      <p:sp>
        <p:nvSpPr>
          <p:cNvPr id="5" name="Footer Placeholder 4"/>
          <p:cNvSpPr>
            <a:spLocks noGrp="1"/>
          </p:cNvSpPr>
          <p:nvPr>
            <p:ph type="ftr" sz="quarter" idx="11"/>
          </p:nvPr>
        </p:nvSpPr>
        <p:spPr/>
        <p:txBody>
          <a:bodyPr/>
          <a:lstStyle/>
          <a:p>
            <a:endParaRPr lang="en-US"/>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081283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70F276-1833-4A75-9C1D-A56E2295A68D}" type="datetimeFigureOut">
              <a:rPr lang="en-US" smtClean="0"/>
              <a:t>4/7/2021</a:t>
            </a:fld>
            <a:endParaRPr lang="en-US"/>
          </a:p>
        </p:txBody>
      </p:sp>
      <p:sp>
        <p:nvSpPr>
          <p:cNvPr id="5" name="Footer Placeholder 4"/>
          <p:cNvSpPr>
            <a:spLocks noGrp="1"/>
          </p:cNvSpPr>
          <p:nvPr>
            <p:ph type="ftr" sz="quarter" idx="11"/>
          </p:nvPr>
        </p:nvSpPr>
        <p:spPr/>
        <p:txBody>
          <a:bodyPr/>
          <a:lstStyle>
            <a:lvl1pPr>
              <a:defRPr sz="1000" b="1"/>
            </a:lvl1pPr>
          </a:lstStyle>
          <a:p>
            <a:endParaRPr lang="en-US"/>
          </a:p>
        </p:txBody>
      </p:sp>
      <p:sp>
        <p:nvSpPr>
          <p:cNvPr id="6" name="Slide Number Placeholder 5"/>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519568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70F276-1833-4A75-9C1D-A56E2295A68D}" type="datetimeFigureOut">
              <a:rPr lang="en-US" smtClean="0"/>
              <a:t>4/7/2021</a:t>
            </a:fld>
            <a:endParaRPr lang="en-US"/>
          </a:p>
        </p:txBody>
      </p:sp>
      <p:sp>
        <p:nvSpPr>
          <p:cNvPr id="5" name="Footer Placeholder 4"/>
          <p:cNvSpPr>
            <a:spLocks noGrp="1"/>
          </p:cNvSpPr>
          <p:nvPr>
            <p:ph type="ftr" sz="quarter" idx="11"/>
          </p:nvPr>
        </p:nvSpPr>
        <p:spPr/>
        <p:txBody>
          <a:bodyPr/>
          <a:lstStyle>
            <a:lvl1pPr>
              <a:defRPr sz="1000" b="1"/>
            </a:lvl1p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523624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70F276-1833-4A75-9C1D-A56E2295A68D}" type="datetimeFigureOut">
              <a:rPr lang="en-US" smtClean="0"/>
              <a:t>4/7/2021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258079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70F276-1833-4A75-9C1D-A56E2295A68D}" type="datetimeFigureOut">
              <a:rPr lang="en-US" smtClean="0"/>
              <a:t>4/7/2021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163387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70F276-1833-4A75-9C1D-A56E2295A68D}" type="datetimeFigureOut">
              <a:rPr lang="en-US" smtClean="0"/>
              <a:t>4/7/2021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399201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70F276-1833-4A75-9C1D-A56E2295A68D}" type="datetimeFigureOut">
              <a:rPr lang="en-US" smtClean="0"/>
              <a:t>4/7/2021</a:t>
            </a:fld>
            <a:endParaRPr lang="en-US"/>
          </a:p>
        </p:txBody>
      </p:sp>
      <p:sp>
        <p:nvSpPr>
          <p:cNvPr id="3" name="Footer Placeholder 2"/>
          <p:cNvSpPr>
            <a:spLocks noGrp="1"/>
          </p:cNvSpPr>
          <p:nvPr>
            <p:ph type="ftr" sz="quarter" idx="11"/>
          </p:nvPr>
        </p:nvSpPr>
        <p:spPr/>
        <p:txBody>
          <a:bodyPr/>
          <a:lstStyle/>
          <a:p>
            <a:endParaRPr lang="en-US"/>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087132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70F276-1833-4A75-9C1D-A56E2295A68D}" type="datetimeFigureOut">
              <a:rPr lang="en-US" smtClean="0"/>
              <a:t>4/7/2021</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029208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70F276-1833-4A75-9C1D-A56E2295A68D}" type="datetimeFigureOut">
              <a:rPr lang="en-US" smtClean="0"/>
              <a:t>4/7/2021</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457199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AA70F276-1833-4A75-9C1D-A56E2295A68D}" type="datetimeFigureOut">
              <a:rPr lang="en-US" smtClean="0"/>
              <a:pPr/>
              <a:t>4/7/2021</a:t>
            </a:fld>
            <a:endParaRPr lang="en-US" dirty="0"/>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US">
              <a:solidFill>
                <a:srgbClr val="FFFFFF"/>
              </a:solidFill>
            </a:endParaRPr>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2636767254"/>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 id="2147483825" r:id="rId12"/>
    <p:sldLayoutId id="2147483826" r:id="rId13"/>
    <p:sldLayoutId id="2147483827" r:id="rId14"/>
    <p:sldLayoutId id="2147483828" r:id="rId15"/>
    <p:sldLayoutId id="2147483829" r:id="rId16"/>
    <p:sldLayoutId id="2147483830"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bstract white swirls">
            <a:extLst>
              <a:ext uri="{FF2B5EF4-FFF2-40B4-BE49-F238E27FC236}">
                <a16:creationId xmlns:a16="http://schemas.microsoft.com/office/drawing/2014/main" id="{83E7E2BE-1D8E-45E8-9441-FE99F4F92E5B}"/>
              </a:ext>
            </a:extLst>
          </p:cNvPr>
          <p:cNvPicPr>
            <a:picLocks noChangeAspect="1"/>
          </p:cNvPicPr>
          <p:nvPr/>
        </p:nvPicPr>
        <p:blipFill rotWithShape="1">
          <a:blip r:embed="rId2">
            <a:alphaModFix amt="20000"/>
          </a:blip>
          <a:srcRect t="2143" r="-1" b="4091"/>
          <a:stretch/>
        </p:blipFill>
        <p:spPr>
          <a:xfrm>
            <a:off x="0" y="0"/>
            <a:ext cx="12188932" cy="6857326"/>
          </a:xfrm>
          <a:prstGeom prst="rect">
            <a:avLst/>
          </a:prstGeom>
        </p:spPr>
      </p:pic>
      <p:sp>
        <p:nvSpPr>
          <p:cNvPr id="2" name="Title 1">
            <a:extLst>
              <a:ext uri="{FF2B5EF4-FFF2-40B4-BE49-F238E27FC236}">
                <a16:creationId xmlns:a16="http://schemas.microsoft.com/office/drawing/2014/main" id="{F09549A9-AF24-47AE-AB9A-30427D34E8CE}"/>
              </a:ext>
            </a:extLst>
          </p:cNvPr>
          <p:cNvSpPr>
            <a:spLocks noGrp="1"/>
          </p:cNvSpPr>
          <p:nvPr>
            <p:ph type="ctrTitle"/>
          </p:nvPr>
        </p:nvSpPr>
        <p:spPr>
          <a:xfrm>
            <a:off x="1237931" y="206585"/>
            <a:ext cx="9713070" cy="3733800"/>
          </a:xfrm>
        </p:spPr>
        <p:txBody>
          <a:bodyPr>
            <a:normAutofit/>
          </a:bodyPr>
          <a:lstStyle/>
          <a:p>
            <a:r>
              <a:rPr lang="en-IN" sz="4400" b="1" u="none" strike="noStrike" baseline="0" dirty="0">
                <a:latin typeface="Elephant" panose="02020904090505020303" pitchFamily="18" charset="0"/>
                <a:ea typeface="HP Simplified Jpan" panose="020B0500000000000000" pitchFamily="34" charset="-128"/>
                <a:cs typeface="Microsoft Sans Serif" panose="020B0604020202020204" pitchFamily="34" charset="0"/>
              </a:rPr>
              <a:t>Multi-Objective Transport System Based </a:t>
            </a:r>
            <a:r>
              <a:rPr lang="en-US" sz="4400" b="1" u="none" strike="noStrike" baseline="0" dirty="0">
                <a:latin typeface="Elephant" panose="02020904090505020303" pitchFamily="18" charset="0"/>
                <a:ea typeface="HP Simplified Jpan" panose="020B0500000000000000" pitchFamily="34" charset="-128"/>
                <a:cs typeface="Microsoft Sans Serif" panose="020B0604020202020204" pitchFamily="34" charset="0"/>
              </a:rPr>
              <a:t>on Regression Analysis and Genetic </a:t>
            </a:r>
            <a:r>
              <a:rPr lang="en-IN" sz="4400" b="1" u="none" strike="noStrike" baseline="0" dirty="0">
                <a:latin typeface="Elephant" panose="02020904090505020303" pitchFamily="18" charset="0"/>
                <a:ea typeface="HP Simplified Jpan" panose="020B0500000000000000" pitchFamily="34" charset="-128"/>
                <a:cs typeface="Microsoft Sans Serif" panose="020B0604020202020204" pitchFamily="34" charset="0"/>
              </a:rPr>
              <a:t>Algorithm Using Transport Data</a:t>
            </a:r>
            <a:endParaRPr lang="en-IN" sz="8000" b="1" dirty="0">
              <a:solidFill>
                <a:srgbClr val="FFFFFF"/>
              </a:solidFill>
              <a:latin typeface="Elephant" panose="02020904090505020303" pitchFamily="18" charset="0"/>
              <a:ea typeface="HP Simplified Jpan" panose="020B0500000000000000" pitchFamily="34" charset="-128"/>
              <a:cs typeface="Microsoft Sans Serif" panose="020B0604020202020204" pitchFamily="34" charset="0"/>
            </a:endParaRPr>
          </a:p>
        </p:txBody>
      </p:sp>
      <p:sp>
        <p:nvSpPr>
          <p:cNvPr id="26" name="Title 1">
            <a:extLst>
              <a:ext uri="{FF2B5EF4-FFF2-40B4-BE49-F238E27FC236}">
                <a16:creationId xmlns:a16="http://schemas.microsoft.com/office/drawing/2014/main" id="{603B4206-F5EA-4263-8D39-7E70CD97FB9A}"/>
              </a:ext>
            </a:extLst>
          </p:cNvPr>
          <p:cNvSpPr txBox="1">
            <a:spLocks/>
          </p:cNvSpPr>
          <p:nvPr/>
        </p:nvSpPr>
        <p:spPr bwMode="gray">
          <a:xfrm>
            <a:off x="1321642" y="3884112"/>
            <a:ext cx="8541496" cy="706964"/>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800" dirty="0">
                <a:latin typeface="Elephant" panose="02020904090505020303" pitchFamily="18" charset="0"/>
              </a:rPr>
              <a:t>22 May 2019</a:t>
            </a:r>
          </a:p>
          <a:p>
            <a:r>
              <a:rPr lang="en-IN" sz="1800" dirty="0">
                <a:latin typeface="Elephant" panose="02020904090505020303" pitchFamily="18" charset="0"/>
              </a:rPr>
              <a:t>Source: IEEE</a:t>
            </a:r>
          </a:p>
        </p:txBody>
      </p:sp>
      <p:sp>
        <p:nvSpPr>
          <p:cNvPr id="28" name="Title 1">
            <a:extLst>
              <a:ext uri="{FF2B5EF4-FFF2-40B4-BE49-F238E27FC236}">
                <a16:creationId xmlns:a16="http://schemas.microsoft.com/office/drawing/2014/main" id="{B7ECC3AA-8A70-4A53-BFBA-BFF6E88ABB3A}"/>
              </a:ext>
            </a:extLst>
          </p:cNvPr>
          <p:cNvSpPr txBox="1">
            <a:spLocks/>
          </p:cNvSpPr>
          <p:nvPr/>
        </p:nvSpPr>
        <p:spPr bwMode="gray">
          <a:xfrm>
            <a:off x="7565763" y="4591076"/>
            <a:ext cx="3045088" cy="1337733"/>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800" dirty="0">
                <a:latin typeface="Elephant" panose="02020904090505020303" pitchFamily="18" charset="0"/>
              </a:rPr>
              <a:t>Mahi Dedhia</a:t>
            </a:r>
            <a:endParaRPr lang="en-IN" sz="2400" dirty="0">
              <a:latin typeface="Elephant" panose="02020904090505020303" pitchFamily="18" charset="0"/>
            </a:endParaRPr>
          </a:p>
          <a:p>
            <a:r>
              <a:rPr lang="en-IN" sz="2400" dirty="0">
                <a:latin typeface="Elephant" panose="02020904090505020303" pitchFamily="18" charset="0"/>
              </a:rPr>
              <a:t>1911025 </a:t>
            </a:r>
          </a:p>
        </p:txBody>
      </p:sp>
    </p:spTree>
    <p:extLst>
      <p:ext uri="{BB962C8B-B14F-4D97-AF65-F5344CB8AC3E}">
        <p14:creationId xmlns:p14="http://schemas.microsoft.com/office/powerpoint/2010/main" val="6585826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1636B-817C-44A9-9E40-FB491DA33180}"/>
              </a:ext>
            </a:extLst>
          </p:cNvPr>
          <p:cNvSpPr>
            <a:spLocks noGrp="1"/>
          </p:cNvSpPr>
          <p:nvPr>
            <p:ph type="title"/>
          </p:nvPr>
        </p:nvSpPr>
        <p:spPr>
          <a:xfrm>
            <a:off x="783478" y="840319"/>
            <a:ext cx="8531971" cy="706964"/>
          </a:xfrm>
        </p:spPr>
        <p:txBody>
          <a:bodyPr/>
          <a:lstStyle/>
          <a:p>
            <a:r>
              <a:rPr lang="en-US" dirty="0">
                <a:latin typeface="Elephant" panose="02020904090505020303" pitchFamily="18" charset="0"/>
              </a:rPr>
              <a:t>Objective function and </a:t>
            </a:r>
            <a:br>
              <a:rPr lang="en-US" dirty="0">
                <a:latin typeface="Elephant" panose="02020904090505020303" pitchFamily="18" charset="0"/>
              </a:rPr>
            </a:br>
            <a:r>
              <a:rPr lang="en-US" dirty="0">
                <a:latin typeface="Elephant" panose="02020904090505020303" pitchFamily="18" charset="0"/>
              </a:rPr>
              <a:t>Terminating Condition </a:t>
            </a:r>
            <a:endParaRPr lang="en-IN" dirty="0">
              <a:latin typeface="Elephant" panose="02020904090505020303" pitchFamily="18" charset="0"/>
            </a:endParaRPr>
          </a:p>
        </p:txBody>
      </p:sp>
      <p:sp>
        <p:nvSpPr>
          <p:cNvPr id="3" name="Content Placeholder 2">
            <a:extLst>
              <a:ext uri="{FF2B5EF4-FFF2-40B4-BE49-F238E27FC236}">
                <a16:creationId xmlns:a16="http://schemas.microsoft.com/office/drawing/2014/main" id="{68599BF4-38D5-47C3-B039-2B49811C36FD}"/>
              </a:ext>
            </a:extLst>
          </p:cNvPr>
          <p:cNvSpPr>
            <a:spLocks noGrp="1"/>
          </p:cNvSpPr>
          <p:nvPr>
            <p:ph idx="1"/>
          </p:nvPr>
        </p:nvSpPr>
        <p:spPr>
          <a:xfrm>
            <a:off x="459629" y="2601380"/>
            <a:ext cx="10055971" cy="4028019"/>
          </a:xfrm>
        </p:spPr>
        <p:txBody>
          <a:bodyPr>
            <a:normAutofit/>
          </a:bodyPr>
          <a:lstStyle/>
          <a:p>
            <a:pPr>
              <a:lnSpc>
                <a:spcPct val="150000"/>
              </a:lnSpc>
            </a:pPr>
            <a:r>
              <a:rPr lang="en-US" dirty="0"/>
              <a:t>The fitness value is obtained from the objective function.</a:t>
            </a:r>
          </a:p>
          <a:p>
            <a:pPr>
              <a:lnSpc>
                <a:spcPct val="150000"/>
              </a:lnSpc>
            </a:pPr>
            <a:r>
              <a:rPr lang="en-US" dirty="0"/>
              <a:t>The purpose is to minimize the expenses and the waiting time while meeting the passenger demand</a:t>
            </a:r>
          </a:p>
          <a:p>
            <a:pPr marL="0" indent="0">
              <a:lnSpc>
                <a:spcPct val="150000"/>
              </a:lnSpc>
              <a:buNone/>
            </a:pPr>
            <a:r>
              <a:rPr lang="en-US" dirty="0"/>
              <a:t> 		f(x) = Cost of Bus + Minimum Buses required + waiting time</a:t>
            </a:r>
          </a:p>
          <a:p>
            <a:pPr>
              <a:lnSpc>
                <a:spcPct val="150000"/>
              </a:lnSpc>
            </a:pPr>
            <a:r>
              <a:rPr lang="en-US" dirty="0"/>
              <a:t>The GA terminates when the total number of optimized schedules is equal to the minimum number of buses which are required for that particular day.</a:t>
            </a:r>
          </a:p>
        </p:txBody>
      </p:sp>
    </p:spTree>
    <p:extLst>
      <p:ext uri="{BB962C8B-B14F-4D97-AF65-F5344CB8AC3E}">
        <p14:creationId xmlns:p14="http://schemas.microsoft.com/office/powerpoint/2010/main" val="4057655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1636B-817C-44A9-9E40-FB491DA33180}"/>
              </a:ext>
            </a:extLst>
          </p:cNvPr>
          <p:cNvSpPr>
            <a:spLocks noGrp="1"/>
          </p:cNvSpPr>
          <p:nvPr>
            <p:ph type="title"/>
          </p:nvPr>
        </p:nvSpPr>
        <p:spPr>
          <a:xfrm>
            <a:off x="783478" y="840319"/>
            <a:ext cx="8531971" cy="706964"/>
          </a:xfrm>
        </p:spPr>
        <p:txBody>
          <a:bodyPr/>
          <a:lstStyle/>
          <a:p>
            <a:r>
              <a:rPr lang="en-US" dirty="0">
                <a:latin typeface="Elephant" panose="02020904090505020303" pitchFamily="18" charset="0"/>
              </a:rPr>
              <a:t>Scheduling Departures :</a:t>
            </a:r>
            <a:br>
              <a:rPr lang="en-US" dirty="0">
                <a:latin typeface="Elephant" panose="02020904090505020303" pitchFamily="18" charset="0"/>
              </a:rPr>
            </a:br>
            <a:r>
              <a:rPr lang="en-US" dirty="0">
                <a:latin typeface="Elephant" panose="02020904090505020303" pitchFamily="18" charset="0"/>
              </a:rPr>
              <a:t>Selection, Crossover, Mutation</a:t>
            </a:r>
            <a:endParaRPr lang="en-IN" dirty="0">
              <a:latin typeface="Elephant" panose="02020904090505020303" pitchFamily="18" charset="0"/>
            </a:endParaRPr>
          </a:p>
        </p:txBody>
      </p:sp>
      <p:sp>
        <p:nvSpPr>
          <p:cNvPr id="3" name="Content Placeholder 2">
            <a:extLst>
              <a:ext uri="{FF2B5EF4-FFF2-40B4-BE49-F238E27FC236}">
                <a16:creationId xmlns:a16="http://schemas.microsoft.com/office/drawing/2014/main" id="{68599BF4-38D5-47C3-B039-2B49811C36FD}"/>
              </a:ext>
            </a:extLst>
          </p:cNvPr>
          <p:cNvSpPr>
            <a:spLocks noGrp="1"/>
          </p:cNvSpPr>
          <p:nvPr>
            <p:ph idx="1"/>
          </p:nvPr>
        </p:nvSpPr>
        <p:spPr>
          <a:xfrm>
            <a:off x="459629" y="2601380"/>
            <a:ext cx="10055971" cy="4028019"/>
          </a:xfrm>
        </p:spPr>
        <p:txBody>
          <a:bodyPr>
            <a:normAutofit/>
          </a:bodyPr>
          <a:lstStyle/>
          <a:p>
            <a:pPr>
              <a:lnSpc>
                <a:spcPct val="150000"/>
              </a:lnSpc>
            </a:pPr>
            <a:r>
              <a:rPr lang="en-US" dirty="0"/>
              <a:t>The buses are given a particular encoding so as to convert them into a binary string.</a:t>
            </a:r>
          </a:p>
          <a:p>
            <a:pPr>
              <a:lnSpc>
                <a:spcPct val="150000"/>
              </a:lnSpc>
            </a:pPr>
            <a:r>
              <a:rPr lang="en-US" dirty="0"/>
              <a:t>Selection operation: The most fit bus is selected using </a:t>
            </a:r>
            <a:r>
              <a:rPr lang="en-US" b="1" dirty="0"/>
              <a:t>roulette wheel selection</a:t>
            </a:r>
            <a:r>
              <a:rPr lang="en-US" dirty="0"/>
              <a:t>. </a:t>
            </a:r>
          </a:p>
          <a:p>
            <a:pPr>
              <a:lnSpc>
                <a:spcPct val="150000"/>
              </a:lnSpc>
            </a:pPr>
            <a:r>
              <a:rPr lang="en-US" dirty="0"/>
              <a:t>Crossover operation: One point crossover selected; frequency of crossover = 0.6</a:t>
            </a:r>
          </a:p>
          <a:p>
            <a:pPr>
              <a:lnSpc>
                <a:spcPct val="150000"/>
              </a:lnSpc>
            </a:pPr>
            <a:r>
              <a:rPr lang="en-US" dirty="0"/>
              <a:t>Mutation operation: The selected mutation rate in the proposed study is 0.01</a:t>
            </a:r>
          </a:p>
        </p:txBody>
      </p:sp>
    </p:spTree>
    <p:extLst>
      <p:ext uri="{BB962C8B-B14F-4D97-AF65-F5344CB8AC3E}">
        <p14:creationId xmlns:p14="http://schemas.microsoft.com/office/powerpoint/2010/main" val="295104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1636B-817C-44A9-9E40-FB491DA33180}"/>
              </a:ext>
            </a:extLst>
          </p:cNvPr>
          <p:cNvSpPr>
            <a:spLocks noGrp="1"/>
          </p:cNvSpPr>
          <p:nvPr>
            <p:ph type="title"/>
          </p:nvPr>
        </p:nvSpPr>
        <p:spPr>
          <a:xfrm>
            <a:off x="783478" y="840319"/>
            <a:ext cx="8531971" cy="706964"/>
          </a:xfrm>
        </p:spPr>
        <p:txBody>
          <a:bodyPr/>
          <a:lstStyle/>
          <a:p>
            <a:r>
              <a:rPr lang="en-US" dirty="0">
                <a:latin typeface="Elephant" panose="02020904090505020303" pitchFamily="18" charset="0"/>
              </a:rPr>
              <a:t>Results and Conclusion</a:t>
            </a:r>
            <a:endParaRPr lang="en-IN" dirty="0">
              <a:latin typeface="Elephant" panose="02020904090505020303" pitchFamily="18" charset="0"/>
            </a:endParaRPr>
          </a:p>
        </p:txBody>
      </p:sp>
      <p:sp>
        <p:nvSpPr>
          <p:cNvPr id="3" name="Content Placeholder 2">
            <a:extLst>
              <a:ext uri="{FF2B5EF4-FFF2-40B4-BE49-F238E27FC236}">
                <a16:creationId xmlns:a16="http://schemas.microsoft.com/office/drawing/2014/main" id="{68599BF4-38D5-47C3-B039-2B49811C36FD}"/>
              </a:ext>
            </a:extLst>
          </p:cNvPr>
          <p:cNvSpPr>
            <a:spLocks noGrp="1"/>
          </p:cNvSpPr>
          <p:nvPr>
            <p:ph idx="1"/>
          </p:nvPr>
        </p:nvSpPr>
        <p:spPr>
          <a:xfrm>
            <a:off x="459629" y="2601380"/>
            <a:ext cx="7981638" cy="4028019"/>
          </a:xfrm>
        </p:spPr>
        <p:txBody>
          <a:bodyPr>
            <a:normAutofit/>
          </a:bodyPr>
          <a:lstStyle/>
          <a:p>
            <a:pPr>
              <a:lnSpc>
                <a:spcPct val="150000"/>
              </a:lnSpc>
            </a:pPr>
            <a:r>
              <a:rPr lang="en-US" dirty="0"/>
              <a:t>The results show that the dependent variables chosen have a significant impact on the number of passengers.</a:t>
            </a:r>
          </a:p>
          <a:p>
            <a:pPr>
              <a:lnSpc>
                <a:spcPct val="150000"/>
              </a:lnSpc>
            </a:pPr>
            <a:r>
              <a:rPr lang="en-US" dirty="0"/>
              <a:t>Error calculation is performed using MAD (Mean Absolute Deviation) and MAPE (Mean Absolute Percentage Error). MAD obtained is 99.14 and MAPE obtained is 8.7%. Hence, we can say that the results are promising</a:t>
            </a:r>
          </a:p>
          <a:p>
            <a:pPr>
              <a:lnSpc>
                <a:spcPct val="150000"/>
              </a:lnSpc>
            </a:pPr>
            <a:r>
              <a:rPr lang="en-US" dirty="0"/>
              <a:t>Based on the required buses, optimized timetable for departures has been produced.</a:t>
            </a:r>
          </a:p>
        </p:txBody>
      </p:sp>
      <p:pic>
        <p:nvPicPr>
          <p:cNvPr id="7" name="Picture 6">
            <a:extLst>
              <a:ext uri="{FF2B5EF4-FFF2-40B4-BE49-F238E27FC236}">
                <a16:creationId xmlns:a16="http://schemas.microsoft.com/office/drawing/2014/main" id="{EA20D487-BE4E-4CD8-8F78-CB3E1E004D19}"/>
              </a:ext>
            </a:extLst>
          </p:cNvPr>
          <p:cNvPicPr>
            <a:picLocks noChangeAspect="1"/>
          </p:cNvPicPr>
          <p:nvPr/>
        </p:nvPicPr>
        <p:blipFill>
          <a:blip r:embed="rId2"/>
          <a:stretch>
            <a:fillRect/>
          </a:stretch>
        </p:blipFill>
        <p:spPr>
          <a:xfrm>
            <a:off x="9315449" y="2318681"/>
            <a:ext cx="1863753" cy="4310718"/>
          </a:xfrm>
          <a:prstGeom prst="rect">
            <a:avLst/>
          </a:prstGeom>
        </p:spPr>
      </p:pic>
    </p:spTree>
    <p:extLst>
      <p:ext uri="{BB962C8B-B14F-4D97-AF65-F5344CB8AC3E}">
        <p14:creationId xmlns:p14="http://schemas.microsoft.com/office/powerpoint/2010/main" val="637263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1636B-817C-44A9-9E40-FB491DA33180}"/>
              </a:ext>
            </a:extLst>
          </p:cNvPr>
          <p:cNvSpPr>
            <a:spLocks noGrp="1"/>
          </p:cNvSpPr>
          <p:nvPr>
            <p:ph type="title"/>
          </p:nvPr>
        </p:nvSpPr>
        <p:spPr>
          <a:xfrm>
            <a:off x="783478" y="840319"/>
            <a:ext cx="8531971" cy="706964"/>
          </a:xfrm>
        </p:spPr>
        <p:txBody>
          <a:bodyPr/>
          <a:lstStyle/>
          <a:p>
            <a:r>
              <a:rPr lang="en-US" dirty="0">
                <a:latin typeface="Elephant" panose="02020904090505020303" pitchFamily="18" charset="0"/>
              </a:rPr>
              <a:t>Future Work</a:t>
            </a:r>
            <a:endParaRPr lang="en-IN" dirty="0">
              <a:latin typeface="Elephant" panose="02020904090505020303" pitchFamily="18" charset="0"/>
            </a:endParaRPr>
          </a:p>
        </p:txBody>
      </p:sp>
      <p:sp>
        <p:nvSpPr>
          <p:cNvPr id="3" name="Content Placeholder 2">
            <a:extLst>
              <a:ext uri="{FF2B5EF4-FFF2-40B4-BE49-F238E27FC236}">
                <a16:creationId xmlns:a16="http://schemas.microsoft.com/office/drawing/2014/main" id="{68599BF4-38D5-47C3-B039-2B49811C36FD}"/>
              </a:ext>
            </a:extLst>
          </p:cNvPr>
          <p:cNvSpPr>
            <a:spLocks noGrp="1"/>
          </p:cNvSpPr>
          <p:nvPr>
            <p:ph idx="1"/>
          </p:nvPr>
        </p:nvSpPr>
        <p:spPr>
          <a:xfrm>
            <a:off x="446025" y="2702981"/>
            <a:ext cx="7783575" cy="4028019"/>
          </a:xfrm>
        </p:spPr>
        <p:txBody>
          <a:bodyPr>
            <a:normAutofit/>
          </a:bodyPr>
          <a:lstStyle/>
          <a:p>
            <a:pPr marL="0" indent="0">
              <a:lnSpc>
                <a:spcPct val="200000"/>
              </a:lnSpc>
              <a:buNone/>
            </a:pPr>
            <a:r>
              <a:rPr lang="en-US" sz="2400" dirty="0"/>
              <a:t>The day can be divided into different groups to develop timetable by finding peak and off-times.</a:t>
            </a:r>
          </a:p>
        </p:txBody>
      </p:sp>
    </p:spTree>
    <p:extLst>
      <p:ext uri="{BB962C8B-B14F-4D97-AF65-F5344CB8AC3E}">
        <p14:creationId xmlns:p14="http://schemas.microsoft.com/office/powerpoint/2010/main" val="35423264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1636B-817C-44A9-9E40-FB491DA33180}"/>
              </a:ext>
            </a:extLst>
          </p:cNvPr>
          <p:cNvSpPr>
            <a:spLocks noGrp="1"/>
          </p:cNvSpPr>
          <p:nvPr>
            <p:ph type="title"/>
          </p:nvPr>
        </p:nvSpPr>
        <p:spPr>
          <a:xfrm>
            <a:off x="783478" y="840319"/>
            <a:ext cx="8531971" cy="706964"/>
          </a:xfrm>
        </p:spPr>
        <p:txBody>
          <a:bodyPr/>
          <a:lstStyle/>
          <a:p>
            <a:r>
              <a:rPr lang="en-US" dirty="0">
                <a:latin typeface="Elephant" panose="02020904090505020303" pitchFamily="18" charset="0"/>
              </a:rPr>
              <a:t>References</a:t>
            </a:r>
            <a:endParaRPr lang="en-IN" dirty="0">
              <a:latin typeface="Elephant" panose="02020904090505020303" pitchFamily="18" charset="0"/>
            </a:endParaRPr>
          </a:p>
        </p:txBody>
      </p:sp>
      <p:pic>
        <p:nvPicPr>
          <p:cNvPr id="5" name="Picture 4">
            <a:extLst>
              <a:ext uri="{FF2B5EF4-FFF2-40B4-BE49-F238E27FC236}">
                <a16:creationId xmlns:a16="http://schemas.microsoft.com/office/drawing/2014/main" id="{4F72B0E1-0539-4BC4-81B2-5BA312651C64}"/>
              </a:ext>
            </a:extLst>
          </p:cNvPr>
          <p:cNvPicPr>
            <a:picLocks noChangeAspect="1"/>
          </p:cNvPicPr>
          <p:nvPr/>
        </p:nvPicPr>
        <p:blipFill>
          <a:blip r:embed="rId2"/>
          <a:stretch>
            <a:fillRect/>
          </a:stretch>
        </p:blipFill>
        <p:spPr>
          <a:xfrm>
            <a:off x="474036" y="2488073"/>
            <a:ext cx="5391943" cy="3743393"/>
          </a:xfrm>
          <a:prstGeom prst="rect">
            <a:avLst/>
          </a:prstGeom>
        </p:spPr>
      </p:pic>
      <p:pic>
        <p:nvPicPr>
          <p:cNvPr id="7" name="Picture 6">
            <a:extLst>
              <a:ext uri="{FF2B5EF4-FFF2-40B4-BE49-F238E27FC236}">
                <a16:creationId xmlns:a16="http://schemas.microsoft.com/office/drawing/2014/main" id="{02CEC029-AAD7-42AF-B929-E345097F0FC2}"/>
              </a:ext>
            </a:extLst>
          </p:cNvPr>
          <p:cNvPicPr>
            <a:picLocks noChangeAspect="1"/>
          </p:cNvPicPr>
          <p:nvPr/>
        </p:nvPicPr>
        <p:blipFill>
          <a:blip r:embed="rId3"/>
          <a:stretch>
            <a:fillRect/>
          </a:stretch>
        </p:blipFill>
        <p:spPr>
          <a:xfrm>
            <a:off x="6265332" y="2488073"/>
            <a:ext cx="4885267" cy="3934225"/>
          </a:xfrm>
          <a:prstGeom prst="rect">
            <a:avLst/>
          </a:prstGeom>
        </p:spPr>
      </p:pic>
    </p:spTree>
    <p:extLst>
      <p:ext uri="{BB962C8B-B14F-4D97-AF65-F5344CB8AC3E}">
        <p14:creationId xmlns:p14="http://schemas.microsoft.com/office/powerpoint/2010/main" val="2600188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1636B-817C-44A9-9E40-FB491DA33180}"/>
              </a:ext>
            </a:extLst>
          </p:cNvPr>
          <p:cNvSpPr>
            <a:spLocks noGrp="1"/>
          </p:cNvSpPr>
          <p:nvPr>
            <p:ph type="title"/>
          </p:nvPr>
        </p:nvSpPr>
        <p:spPr>
          <a:xfrm>
            <a:off x="783478" y="840319"/>
            <a:ext cx="8531971" cy="706964"/>
          </a:xfrm>
        </p:spPr>
        <p:txBody>
          <a:bodyPr/>
          <a:lstStyle/>
          <a:p>
            <a:r>
              <a:rPr lang="en-US" dirty="0">
                <a:latin typeface="Elephant" panose="02020904090505020303" pitchFamily="18" charset="0"/>
              </a:rPr>
              <a:t>Implementation Strategy</a:t>
            </a:r>
            <a:endParaRPr lang="en-IN" dirty="0">
              <a:latin typeface="Elephant" panose="02020904090505020303" pitchFamily="18" charset="0"/>
            </a:endParaRPr>
          </a:p>
        </p:txBody>
      </p:sp>
      <p:sp>
        <p:nvSpPr>
          <p:cNvPr id="3" name="Content Placeholder 2">
            <a:extLst>
              <a:ext uri="{FF2B5EF4-FFF2-40B4-BE49-F238E27FC236}">
                <a16:creationId xmlns:a16="http://schemas.microsoft.com/office/drawing/2014/main" id="{68599BF4-38D5-47C3-B039-2B49811C36FD}"/>
              </a:ext>
            </a:extLst>
          </p:cNvPr>
          <p:cNvSpPr>
            <a:spLocks noGrp="1"/>
          </p:cNvSpPr>
          <p:nvPr>
            <p:ph idx="1"/>
          </p:nvPr>
        </p:nvSpPr>
        <p:spPr>
          <a:xfrm>
            <a:off x="459629" y="2601380"/>
            <a:ext cx="10055971" cy="4028019"/>
          </a:xfrm>
        </p:spPr>
        <p:txBody>
          <a:bodyPr>
            <a:normAutofit/>
          </a:bodyPr>
          <a:lstStyle/>
          <a:p>
            <a:pPr>
              <a:lnSpc>
                <a:spcPct val="150000"/>
              </a:lnSpc>
            </a:pPr>
            <a:r>
              <a:rPr lang="en-US" sz="2400" dirty="0"/>
              <a:t>Calculate/Predict the potential passengers by regression using a dataset from </a:t>
            </a:r>
            <a:r>
              <a:rPr lang="en-US" sz="2400" dirty="0" err="1"/>
              <a:t>data.world</a:t>
            </a:r>
            <a:endParaRPr lang="en-US" sz="2400" dirty="0"/>
          </a:p>
          <a:p>
            <a:pPr>
              <a:lnSpc>
                <a:spcPct val="150000"/>
              </a:lnSpc>
            </a:pPr>
            <a:r>
              <a:rPr lang="en-US" sz="2400" dirty="0"/>
              <a:t>Use the predicted passengers to calculate the best possible combination of buses required using the backtrack subset sum algorithm.</a:t>
            </a:r>
          </a:p>
        </p:txBody>
      </p:sp>
    </p:spTree>
    <p:extLst>
      <p:ext uri="{BB962C8B-B14F-4D97-AF65-F5344CB8AC3E}">
        <p14:creationId xmlns:p14="http://schemas.microsoft.com/office/powerpoint/2010/main" val="1587220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599BF4-38D5-47C3-B039-2B49811C36FD}"/>
              </a:ext>
            </a:extLst>
          </p:cNvPr>
          <p:cNvSpPr>
            <a:spLocks noGrp="1"/>
          </p:cNvSpPr>
          <p:nvPr>
            <p:ph idx="1"/>
          </p:nvPr>
        </p:nvSpPr>
        <p:spPr>
          <a:xfrm>
            <a:off x="1814295" y="2762246"/>
            <a:ext cx="10055971" cy="4028019"/>
          </a:xfrm>
        </p:spPr>
        <p:txBody>
          <a:bodyPr>
            <a:normAutofit/>
          </a:bodyPr>
          <a:lstStyle/>
          <a:p>
            <a:pPr marL="0" indent="0">
              <a:lnSpc>
                <a:spcPct val="150000"/>
              </a:lnSpc>
              <a:buNone/>
            </a:pPr>
            <a:r>
              <a:rPr lang="en-US" sz="8800" b="1" dirty="0">
                <a:latin typeface="Elephant" panose="02020904090505020303" pitchFamily="18" charset="0"/>
              </a:rPr>
              <a:t>THANKYOU!</a:t>
            </a:r>
          </a:p>
        </p:txBody>
      </p:sp>
    </p:spTree>
    <p:extLst>
      <p:ext uri="{BB962C8B-B14F-4D97-AF65-F5344CB8AC3E}">
        <p14:creationId xmlns:p14="http://schemas.microsoft.com/office/powerpoint/2010/main" val="2891056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1636B-817C-44A9-9E40-FB491DA33180}"/>
              </a:ext>
            </a:extLst>
          </p:cNvPr>
          <p:cNvSpPr>
            <a:spLocks noGrp="1"/>
          </p:cNvSpPr>
          <p:nvPr>
            <p:ph type="title"/>
          </p:nvPr>
        </p:nvSpPr>
        <p:spPr>
          <a:xfrm>
            <a:off x="783479" y="840319"/>
            <a:ext cx="6874621" cy="706964"/>
          </a:xfrm>
        </p:spPr>
        <p:txBody>
          <a:bodyPr/>
          <a:lstStyle/>
          <a:p>
            <a:r>
              <a:rPr lang="en-US" dirty="0">
                <a:latin typeface="Elephant" panose="02020904090505020303" pitchFamily="18" charset="0"/>
              </a:rPr>
              <a:t>Need for an optimized </a:t>
            </a:r>
            <a:br>
              <a:rPr lang="en-US" dirty="0">
                <a:latin typeface="Elephant" panose="02020904090505020303" pitchFamily="18" charset="0"/>
              </a:rPr>
            </a:br>
            <a:r>
              <a:rPr lang="en-US" dirty="0">
                <a:latin typeface="Elephant" panose="02020904090505020303" pitchFamily="18" charset="0"/>
              </a:rPr>
              <a:t>bus-schedule</a:t>
            </a:r>
            <a:endParaRPr lang="en-IN" dirty="0">
              <a:latin typeface="Elephant" panose="02020904090505020303" pitchFamily="18" charset="0"/>
            </a:endParaRPr>
          </a:p>
        </p:txBody>
      </p:sp>
      <p:sp>
        <p:nvSpPr>
          <p:cNvPr id="3" name="Content Placeholder 2">
            <a:extLst>
              <a:ext uri="{FF2B5EF4-FFF2-40B4-BE49-F238E27FC236}">
                <a16:creationId xmlns:a16="http://schemas.microsoft.com/office/drawing/2014/main" id="{68599BF4-38D5-47C3-B039-2B49811C36FD}"/>
              </a:ext>
            </a:extLst>
          </p:cNvPr>
          <p:cNvSpPr>
            <a:spLocks noGrp="1"/>
          </p:cNvSpPr>
          <p:nvPr>
            <p:ph idx="1"/>
          </p:nvPr>
        </p:nvSpPr>
        <p:spPr>
          <a:xfrm>
            <a:off x="431054" y="2908300"/>
            <a:ext cx="11256121" cy="3416300"/>
          </a:xfrm>
        </p:spPr>
        <p:txBody>
          <a:bodyPr/>
          <a:lstStyle/>
          <a:p>
            <a:r>
              <a:rPr lang="en-US" sz="2400" dirty="0"/>
              <a:t>Efficient and economical transportation is a must these days </a:t>
            </a:r>
          </a:p>
          <a:p>
            <a:r>
              <a:rPr lang="en-US" sz="2400" dirty="0"/>
              <a:t>In better interest of the passengers</a:t>
            </a:r>
          </a:p>
          <a:p>
            <a:r>
              <a:rPr lang="en-US" sz="2400" dirty="0"/>
              <a:t>To ensure that passengers don’t go unserved</a:t>
            </a:r>
          </a:p>
          <a:p>
            <a:r>
              <a:rPr lang="en-US" sz="2400" dirty="0"/>
              <a:t>To ensure minimal wastage of fuel and other resources</a:t>
            </a:r>
          </a:p>
          <a:p>
            <a:r>
              <a:rPr lang="en-US" sz="2400" dirty="0"/>
              <a:t>To maximize profit with the same available resources</a:t>
            </a:r>
          </a:p>
          <a:p>
            <a:pPr marL="0" indent="0">
              <a:buNone/>
            </a:pPr>
            <a:endParaRPr lang="en-US" dirty="0"/>
          </a:p>
          <a:p>
            <a:endParaRPr lang="en-US" dirty="0"/>
          </a:p>
          <a:p>
            <a:endParaRPr lang="en-IN" dirty="0"/>
          </a:p>
        </p:txBody>
      </p:sp>
    </p:spTree>
    <p:extLst>
      <p:ext uri="{BB962C8B-B14F-4D97-AF65-F5344CB8AC3E}">
        <p14:creationId xmlns:p14="http://schemas.microsoft.com/office/powerpoint/2010/main" val="2743238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1636B-817C-44A9-9E40-FB491DA33180}"/>
              </a:ext>
            </a:extLst>
          </p:cNvPr>
          <p:cNvSpPr>
            <a:spLocks noGrp="1"/>
          </p:cNvSpPr>
          <p:nvPr>
            <p:ph type="title"/>
          </p:nvPr>
        </p:nvSpPr>
        <p:spPr>
          <a:xfrm>
            <a:off x="793004" y="849844"/>
            <a:ext cx="8541496" cy="706964"/>
          </a:xfrm>
        </p:spPr>
        <p:txBody>
          <a:bodyPr/>
          <a:lstStyle/>
          <a:p>
            <a:r>
              <a:rPr lang="en-US" dirty="0">
                <a:latin typeface="Elephant" panose="02020904090505020303" pitchFamily="18" charset="0"/>
              </a:rPr>
              <a:t>Factors to be kept in mind to design an efficient and economic bus-system</a:t>
            </a:r>
            <a:endParaRPr lang="en-IN" dirty="0">
              <a:latin typeface="Elephant" panose="02020904090505020303" pitchFamily="18" charset="0"/>
            </a:endParaRPr>
          </a:p>
        </p:txBody>
      </p:sp>
      <p:sp>
        <p:nvSpPr>
          <p:cNvPr id="3" name="Content Placeholder 2">
            <a:extLst>
              <a:ext uri="{FF2B5EF4-FFF2-40B4-BE49-F238E27FC236}">
                <a16:creationId xmlns:a16="http://schemas.microsoft.com/office/drawing/2014/main" id="{68599BF4-38D5-47C3-B039-2B49811C36FD}"/>
              </a:ext>
            </a:extLst>
          </p:cNvPr>
          <p:cNvSpPr>
            <a:spLocks noGrp="1"/>
          </p:cNvSpPr>
          <p:nvPr>
            <p:ph idx="1"/>
          </p:nvPr>
        </p:nvSpPr>
        <p:spPr>
          <a:xfrm>
            <a:off x="431054" y="2908300"/>
            <a:ext cx="8825659" cy="3416300"/>
          </a:xfrm>
        </p:spPr>
        <p:txBody>
          <a:bodyPr/>
          <a:lstStyle/>
          <a:p>
            <a:r>
              <a:rPr lang="en-US" sz="2400" dirty="0"/>
              <a:t>Passenger count for a particular route</a:t>
            </a:r>
          </a:p>
          <a:p>
            <a:r>
              <a:rPr lang="en-US" sz="2400" dirty="0"/>
              <a:t>Bus capacity</a:t>
            </a:r>
          </a:p>
          <a:p>
            <a:r>
              <a:rPr lang="en-US" sz="2400" dirty="0"/>
              <a:t>Resource and trip management</a:t>
            </a:r>
          </a:p>
          <a:p>
            <a:r>
              <a:rPr lang="en-US" sz="2400" dirty="0"/>
              <a:t>Overall costs</a:t>
            </a:r>
          </a:p>
          <a:p>
            <a:r>
              <a:rPr lang="en-US" sz="2400" dirty="0"/>
              <a:t>Availability of buses</a:t>
            </a:r>
          </a:p>
          <a:p>
            <a:endParaRPr lang="en-US" dirty="0"/>
          </a:p>
          <a:p>
            <a:endParaRPr lang="en-US" dirty="0"/>
          </a:p>
          <a:p>
            <a:endParaRPr lang="en-IN" dirty="0"/>
          </a:p>
        </p:txBody>
      </p:sp>
    </p:spTree>
    <p:extLst>
      <p:ext uri="{BB962C8B-B14F-4D97-AF65-F5344CB8AC3E}">
        <p14:creationId xmlns:p14="http://schemas.microsoft.com/office/powerpoint/2010/main" val="4111668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1636B-817C-44A9-9E40-FB491DA33180}"/>
              </a:ext>
            </a:extLst>
          </p:cNvPr>
          <p:cNvSpPr>
            <a:spLocks noGrp="1"/>
          </p:cNvSpPr>
          <p:nvPr>
            <p:ph type="title"/>
          </p:nvPr>
        </p:nvSpPr>
        <p:spPr>
          <a:xfrm>
            <a:off x="783478" y="840319"/>
            <a:ext cx="8531971" cy="706964"/>
          </a:xfrm>
        </p:spPr>
        <p:txBody>
          <a:bodyPr/>
          <a:lstStyle/>
          <a:p>
            <a:r>
              <a:rPr lang="en-US" dirty="0">
                <a:latin typeface="Elephant" panose="02020904090505020303" pitchFamily="18" charset="0"/>
              </a:rPr>
              <a:t>What’s new in this model in comparison to previous researches ?</a:t>
            </a:r>
            <a:endParaRPr lang="en-IN" dirty="0">
              <a:latin typeface="Elephant" panose="02020904090505020303" pitchFamily="18" charset="0"/>
            </a:endParaRPr>
          </a:p>
        </p:txBody>
      </p:sp>
      <p:sp>
        <p:nvSpPr>
          <p:cNvPr id="3" name="Content Placeholder 2">
            <a:extLst>
              <a:ext uri="{FF2B5EF4-FFF2-40B4-BE49-F238E27FC236}">
                <a16:creationId xmlns:a16="http://schemas.microsoft.com/office/drawing/2014/main" id="{68599BF4-38D5-47C3-B039-2B49811C36FD}"/>
              </a:ext>
            </a:extLst>
          </p:cNvPr>
          <p:cNvSpPr>
            <a:spLocks noGrp="1"/>
          </p:cNvSpPr>
          <p:nvPr>
            <p:ph idx="1"/>
          </p:nvPr>
        </p:nvSpPr>
        <p:spPr>
          <a:xfrm>
            <a:off x="403381" y="2421467"/>
            <a:ext cx="11385238" cy="4529666"/>
          </a:xfrm>
        </p:spPr>
        <p:txBody>
          <a:bodyPr>
            <a:normAutofit/>
          </a:bodyPr>
          <a:lstStyle/>
          <a:p>
            <a:pPr marL="0" indent="0">
              <a:buNone/>
            </a:pPr>
            <a:r>
              <a:rPr lang="en-US" sz="2400" dirty="0"/>
              <a:t>Concepts for optimization of forecasting passengers and generation of optimized schedules to improve the transit network have been put forward. But their drawbacks which need to be addressed include:</a:t>
            </a:r>
          </a:p>
          <a:p>
            <a:r>
              <a:rPr lang="en-US" sz="2400" dirty="0"/>
              <a:t>Only identical buses considered</a:t>
            </a:r>
          </a:p>
          <a:p>
            <a:r>
              <a:rPr lang="en-US" sz="2400" dirty="0"/>
              <a:t>No vehicle capacity constraint</a:t>
            </a:r>
          </a:p>
          <a:p>
            <a:r>
              <a:rPr lang="en-US" sz="2400" dirty="0"/>
              <a:t>Same fare assumed for all routes (no cost benefit analysis)</a:t>
            </a:r>
          </a:p>
          <a:p>
            <a:r>
              <a:rPr lang="en-US" sz="2400" dirty="0"/>
              <a:t>Uniform passenger arrival at the stops considered</a:t>
            </a:r>
          </a:p>
          <a:p>
            <a:r>
              <a:rPr lang="en-US" sz="2400" dirty="0"/>
              <a:t>Company’s resources assumed to be unlimited</a:t>
            </a:r>
            <a:endParaRPr lang="en-US" dirty="0"/>
          </a:p>
          <a:p>
            <a:endParaRPr lang="en-IN" dirty="0"/>
          </a:p>
        </p:txBody>
      </p:sp>
    </p:spTree>
    <p:extLst>
      <p:ext uri="{BB962C8B-B14F-4D97-AF65-F5344CB8AC3E}">
        <p14:creationId xmlns:p14="http://schemas.microsoft.com/office/powerpoint/2010/main" val="3452041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1636B-817C-44A9-9E40-FB491DA33180}"/>
              </a:ext>
            </a:extLst>
          </p:cNvPr>
          <p:cNvSpPr>
            <a:spLocks noGrp="1"/>
          </p:cNvSpPr>
          <p:nvPr>
            <p:ph type="title"/>
          </p:nvPr>
        </p:nvSpPr>
        <p:spPr>
          <a:xfrm>
            <a:off x="783478" y="840319"/>
            <a:ext cx="8531971" cy="706964"/>
          </a:xfrm>
        </p:spPr>
        <p:txBody>
          <a:bodyPr/>
          <a:lstStyle/>
          <a:p>
            <a:r>
              <a:rPr lang="en-US" dirty="0">
                <a:latin typeface="Elephant" panose="02020904090505020303" pitchFamily="18" charset="0"/>
              </a:rPr>
              <a:t>Forecasting of Passengers</a:t>
            </a:r>
            <a:endParaRPr lang="en-IN" dirty="0">
              <a:latin typeface="Elephant" panose="02020904090505020303" pitchFamily="18" charset="0"/>
            </a:endParaRPr>
          </a:p>
        </p:txBody>
      </p:sp>
      <p:sp>
        <p:nvSpPr>
          <p:cNvPr id="3" name="Content Placeholder 2">
            <a:extLst>
              <a:ext uri="{FF2B5EF4-FFF2-40B4-BE49-F238E27FC236}">
                <a16:creationId xmlns:a16="http://schemas.microsoft.com/office/drawing/2014/main" id="{68599BF4-38D5-47C3-B039-2B49811C36FD}"/>
              </a:ext>
            </a:extLst>
          </p:cNvPr>
          <p:cNvSpPr>
            <a:spLocks noGrp="1"/>
          </p:cNvSpPr>
          <p:nvPr>
            <p:ph idx="1"/>
          </p:nvPr>
        </p:nvSpPr>
        <p:spPr>
          <a:xfrm>
            <a:off x="459629" y="2601381"/>
            <a:ext cx="10722721" cy="3416300"/>
          </a:xfrm>
        </p:spPr>
        <p:txBody>
          <a:bodyPr>
            <a:normAutofit/>
          </a:bodyPr>
          <a:lstStyle/>
          <a:p>
            <a:pPr marL="0" indent="0">
              <a:lnSpc>
                <a:spcPct val="150000"/>
              </a:lnSpc>
              <a:buNone/>
            </a:pPr>
            <a:r>
              <a:rPr lang="en-US" sz="2400" dirty="0"/>
              <a:t>No. of potential passengers on particular day of the week are predicted using </a:t>
            </a:r>
            <a:r>
              <a:rPr lang="en-US" sz="2400" b="1" dirty="0"/>
              <a:t>Univariate Multiple regression </a:t>
            </a:r>
            <a:r>
              <a:rPr lang="en-US" sz="2400" dirty="0"/>
              <a:t>performed on a dataset of a private bus company containing passenger data generated by 500 buses over a period of three years. While forecasting, the peak seasons, festivals and holidays are kept in mind.</a:t>
            </a:r>
          </a:p>
          <a:p>
            <a:pPr marL="0" indent="0">
              <a:lnSpc>
                <a:spcPct val="150000"/>
              </a:lnSpc>
              <a:buNone/>
            </a:pPr>
            <a:endParaRPr lang="en-US" sz="2400" dirty="0"/>
          </a:p>
          <a:p>
            <a:pPr marL="0" indent="0">
              <a:buNone/>
            </a:pPr>
            <a:endParaRPr lang="en-IN" dirty="0"/>
          </a:p>
        </p:txBody>
      </p:sp>
    </p:spTree>
    <p:extLst>
      <p:ext uri="{BB962C8B-B14F-4D97-AF65-F5344CB8AC3E}">
        <p14:creationId xmlns:p14="http://schemas.microsoft.com/office/powerpoint/2010/main" val="1343407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1636B-817C-44A9-9E40-FB491DA33180}"/>
              </a:ext>
            </a:extLst>
          </p:cNvPr>
          <p:cNvSpPr>
            <a:spLocks noGrp="1"/>
          </p:cNvSpPr>
          <p:nvPr>
            <p:ph type="title"/>
          </p:nvPr>
        </p:nvSpPr>
        <p:spPr>
          <a:xfrm>
            <a:off x="783478" y="840319"/>
            <a:ext cx="8531971" cy="706964"/>
          </a:xfrm>
        </p:spPr>
        <p:txBody>
          <a:bodyPr/>
          <a:lstStyle/>
          <a:p>
            <a:r>
              <a:rPr lang="en-US" dirty="0">
                <a:latin typeface="Elephant" panose="02020904090505020303" pitchFamily="18" charset="0"/>
              </a:rPr>
              <a:t>Forecasting of Passengers</a:t>
            </a:r>
            <a:endParaRPr lang="en-IN" dirty="0">
              <a:latin typeface="Elephant" panose="02020904090505020303" pitchFamily="18" charset="0"/>
            </a:endParaRPr>
          </a:p>
        </p:txBody>
      </p:sp>
      <p:pic>
        <p:nvPicPr>
          <p:cNvPr id="7" name="Picture 6">
            <a:extLst>
              <a:ext uri="{FF2B5EF4-FFF2-40B4-BE49-F238E27FC236}">
                <a16:creationId xmlns:a16="http://schemas.microsoft.com/office/drawing/2014/main" id="{39A9E548-E86E-4C95-B202-9F12437663A7}"/>
              </a:ext>
            </a:extLst>
          </p:cNvPr>
          <p:cNvPicPr>
            <a:picLocks noChangeAspect="1"/>
          </p:cNvPicPr>
          <p:nvPr/>
        </p:nvPicPr>
        <p:blipFill>
          <a:blip r:embed="rId2"/>
          <a:stretch>
            <a:fillRect/>
          </a:stretch>
        </p:blipFill>
        <p:spPr>
          <a:xfrm>
            <a:off x="294763" y="3351721"/>
            <a:ext cx="5629787" cy="905943"/>
          </a:xfrm>
          <a:prstGeom prst="rect">
            <a:avLst/>
          </a:prstGeom>
        </p:spPr>
      </p:pic>
      <p:pic>
        <p:nvPicPr>
          <p:cNvPr id="9" name="Picture 8">
            <a:extLst>
              <a:ext uri="{FF2B5EF4-FFF2-40B4-BE49-F238E27FC236}">
                <a16:creationId xmlns:a16="http://schemas.microsoft.com/office/drawing/2014/main" id="{5B9BD32F-E2DD-4883-B896-358331A3526B}"/>
              </a:ext>
            </a:extLst>
          </p:cNvPr>
          <p:cNvPicPr>
            <a:picLocks noChangeAspect="1"/>
          </p:cNvPicPr>
          <p:nvPr/>
        </p:nvPicPr>
        <p:blipFill>
          <a:blip r:embed="rId3"/>
          <a:stretch>
            <a:fillRect/>
          </a:stretch>
        </p:blipFill>
        <p:spPr>
          <a:xfrm>
            <a:off x="466213" y="4558221"/>
            <a:ext cx="6582352" cy="974739"/>
          </a:xfrm>
          <a:prstGeom prst="rect">
            <a:avLst/>
          </a:prstGeom>
        </p:spPr>
      </p:pic>
      <p:pic>
        <p:nvPicPr>
          <p:cNvPr id="5" name="Picture 4">
            <a:extLst>
              <a:ext uri="{FF2B5EF4-FFF2-40B4-BE49-F238E27FC236}">
                <a16:creationId xmlns:a16="http://schemas.microsoft.com/office/drawing/2014/main" id="{ABAAEC69-EFF7-429F-917A-7DC5F9AE2625}"/>
              </a:ext>
            </a:extLst>
          </p:cNvPr>
          <p:cNvPicPr>
            <a:picLocks noChangeAspect="1"/>
          </p:cNvPicPr>
          <p:nvPr/>
        </p:nvPicPr>
        <p:blipFill>
          <a:blip r:embed="rId4"/>
          <a:stretch>
            <a:fillRect/>
          </a:stretch>
        </p:blipFill>
        <p:spPr>
          <a:xfrm>
            <a:off x="7294528" y="2744491"/>
            <a:ext cx="4041841" cy="3064468"/>
          </a:xfrm>
          <a:prstGeom prst="rect">
            <a:avLst/>
          </a:prstGeom>
        </p:spPr>
      </p:pic>
    </p:spTree>
    <p:extLst>
      <p:ext uri="{BB962C8B-B14F-4D97-AF65-F5344CB8AC3E}">
        <p14:creationId xmlns:p14="http://schemas.microsoft.com/office/powerpoint/2010/main" val="1704117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1636B-817C-44A9-9E40-FB491DA33180}"/>
              </a:ext>
            </a:extLst>
          </p:cNvPr>
          <p:cNvSpPr>
            <a:spLocks noGrp="1"/>
          </p:cNvSpPr>
          <p:nvPr>
            <p:ph type="title"/>
          </p:nvPr>
        </p:nvSpPr>
        <p:spPr>
          <a:xfrm>
            <a:off x="783478" y="840319"/>
            <a:ext cx="8531971" cy="706964"/>
          </a:xfrm>
        </p:spPr>
        <p:txBody>
          <a:bodyPr/>
          <a:lstStyle/>
          <a:p>
            <a:r>
              <a:rPr lang="en-US" dirty="0">
                <a:latin typeface="Elephant" panose="02020904090505020303" pitchFamily="18" charset="0"/>
              </a:rPr>
              <a:t>Optimized Bus-Schedule using Genetic Algorithm</a:t>
            </a:r>
            <a:endParaRPr lang="en-IN" dirty="0">
              <a:latin typeface="Elephant" panose="02020904090505020303" pitchFamily="18" charset="0"/>
            </a:endParaRPr>
          </a:p>
        </p:txBody>
      </p:sp>
      <p:pic>
        <p:nvPicPr>
          <p:cNvPr id="1030" name="Picture 6" descr="Using Genetic Algorithm for Optimizing Recurrent Neural Networks - KDnuggets">
            <a:extLst>
              <a:ext uri="{FF2B5EF4-FFF2-40B4-BE49-F238E27FC236}">
                <a16:creationId xmlns:a16="http://schemas.microsoft.com/office/drawing/2014/main" id="{DA489FDF-78F0-4C2B-AA5C-3B85860559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125" y="2438400"/>
            <a:ext cx="7124700" cy="48006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5AD1CBE-00D6-47BC-A99A-D3742C0A99F6}"/>
              </a:ext>
            </a:extLst>
          </p:cNvPr>
          <p:cNvPicPr>
            <a:picLocks noChangeAspect="1"/>
          </p:cNvPicPr>
          <p:nvPr/>
        </p:nvPicPr>
        <p:blipFill>
          <a:blip r:embed="rId3"/>
          <a:stretch>
            <a:fillRect/>
          </a:stretch>
        </p:blipFill>
        <p:spPr>
          <a:xfrm>
            <a:off x="8752815" y="4050147"/>
            <a:ext cx="2399233" cy="1320926"/>
          </a:xfrm>
          <a:prstGeom prst="rect">
            <a:avLst/>
          </a:prstGeom>
        </p:spPr>
      </p:pic>
      <p:pic>
        <p:nvPicPr>
          <p:cNvPr id="7" name="Picture 6">
            <a:extLst>
              <a:ext uri="{FF2B5EF4-FFF2-40B4-BE49-F238E27FC236}">
                <a16:creationId xmlns:a16="http://schemas.microsoft.com/office/drawing/2014/main" id="{90F4A672-4C27-4799-ACD8-2CA5A845A45F}"/>
              </a:ext>
            </a:extLst>
          </p:cNvPr>
          <p:cNvPicPr>
            <a:picLocks noChangeAspect="1"/>
          </p:cNvPicPr>
          <p:nvPr/>
        </p:nvPicPr>
        <p:blipFill>
          <a:blip r:embed="rId4"/>
          <a:stretch>
            <a:fillRect/>
          </a:stretch>
        </p:blipFill>
        <p:spPr>
          <a:xfrm>
            <a:off x="8618441" y="5646376"/>
            <a:ext cx="2533607" cy="1161617"/>
          </a:xfrm>
          <a:prstGeom prst="rect">
            <a:avLst/>
          </a:prstGeom>
        </p:spPr>
      </p:pic>
      <p:cxnSp>
        <p:nvCxnSpPr>
          <p:cNvPr id="9" name="Straight Arrow Connector 8">
            <a:extLst>
              <a:ext uri="{FF2B5EF4-FFF2-40B4-BE49-F238E27FC236}">
                <a16:creationId xmlns:a16="http://schemas.microsoft.com/office/drawing/2014/main" id="{733B1266-1A95-4416-BC3E-A8700A505AAF}"/>
              </a:ext>
            </a:extLst>
          </p:cNvPr>
          <p:cNvCxnSpPr>
            <a:cxnSpLocks/>
          </p:cNvCxnSpPr>
          <p:nvPr/>
        </p:nvCxnSpPr>
        <p:spPr>
          <a:xfrm flipV="1">
            <a:off x="7330870" y="4039571"/>
            <a:ext cx="200640" cy="28587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1032" name="Picture 8" descr="Introduction to Genetic Algorithms — Including Example Code | by Vijini  Mallawaarachchi | Towards Data Science">
            <a:extLst>
              <a:ext uri="{FF2B5EF4-FFF2-40B4-BE49-F238E27FC236}">
                <a16:creationId xmlns:a16="http://schemas.microsoft.com/office/drawing/2014/main" id="{52298C25-E33E-4EBA-A901-CA948AC3F16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14105" y="2485358"/>
            <a:ext cx="2517211" cy="1427137"/>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a:extLst>
              <a:ext uri="{FF2B5EF4-FFF2-40B4-BE49-F238E27FC236}">
                <a16:creationId xmlns:a16="http://schemas.microsoft.com/office/drawing/2014/main" id="{9B871AF2-C42A-4AC8-A7D1-663DE8EE1BB2}"/>
              </a:ext>
            </a:extLst>
          </p:cNvPr>
          <p:cNvCxnSpPr>
            <a:cxnSpLocks/>
          </p:cNvCxnSpPr>
          <p:nvPr/>
        </p:nvCxnSpPr>
        <p:spPr>
          <a:xfrm>
            <a:off x="9952431" y="5371073"/>
            <a:ext cx="0" cy="29496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4245F42-CA88-4EF7-B85C-84E609FD615F}"/>
              </a:ext>
            </a:extLst>
          </p:cNvPr>
          <p:cNvCxnSpPr>
            <a:cxnSpLocks/>
          </p:cNvCxnSpPr>
          <p:nvPr/>
        </p:nvCxnSpPr>
        <p:spPr>
          <a:xfrm flipV="1">
            <a:off x="7993626" y="5467139"/>
            <a:ext cx="759189" cy="19890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6541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1636B-817C-44A9-9E40-FB491DA33180}"/>
              </a:ext>
            </a:extLst>
          </p:cNvPr>
          <p:cNvSpPr>
            <a:spLocks noGrp="1"/>
          </p:cNvSpPr>
          <p:nvPr>
            <p:ph type="title"/>
          </p:nvPr>
        </p:nvSpPr>
        <p:spPr>
          <a:xfrm>
            <a:off x="783479" y="840319"/>
            <a:ext cx="7588996" cy="706964"/>
          </a:xfrm>
        </p:spPr>
        <p:txBody>
          <a:bodyPr/>
          <a:lstStyle/>
          <a:p>
            <a:r>
              <a:rPr lang="en-US" dirty="0">
                <a:latin typeface="Elephant" panose="02020904090505020303" pitchFamily="18" charset="0"/>
              </a:rPr>
              <a:t>Initial Input to the </a:t>
            </a:r>
            <a:br>
              <a:rPr lang="en-US" dirty="0">
                <a:latin typeface="Elephant" panose="02020904090505020303" pitchFamily="18" charset="0"/>
              </a:rPr>
            </a:br>
            <a:r>
              <a:rPr lang="en-US" dirty="0">
                <a:latin typeface="Elephant" panose="02020904090505020303" pitchFamily="18" charset="0"/>
              </a:rPr>
              <a:t>Genetic Algorithm</a:t>
            </a:r>
            <a:endParaRPr lang="en-IN" dirty="0">
              <a:latin typeface="Elephant" panose="02020904090505020303" pitchFamily="18" charset="0"/>
            </a:endParaRPr>
          </a:p>
        </p:txBody>
      </p:sp>
      <p:sp>
        <p:nvSpPr>
          <p:cNvPr id="3" name="Content Placeholder 2">
            <a:extLst>
              <a:ext uri="{FF2B5EF4-FFF2-40B4-BE49-F238E27FC236}">
                <a16:creationId xmlns:a16="http://schemas.microsoft.com/office/drawing/2014/main" id="{68599BF4-38D5-47C3-B039-2B49811C36FD}"/>
              </a:ext>
            </a:extLst>
          </p:cNvPr>
          <p:cNvSpPr>
            <a:spLocks noGrp="1"/>
          </p:cNvSpPr>
          <p:nvPr>
            <p:ph idx="1"/>
          </p:nvPr>
        </p:nvSpPr>
        <p:spPr>
          <a:xfrm>
            <a:off x="459629" y="2601380"/>
            <a:ext cx="10055971" cy="4028019"/>
          </a:xfrm>
        </p:spPr>
        <p:txBody>
          <a:bodyPr>
            <a:normAutofit/>
          </a:bodyPr>
          <a:lstStyle/>
          <a:p>
            <a:pPr>
              <a:lnSpc>
                <a:spcPct val="150000"/>
              </a:lnSpc>
            </a:pPr>
            <a:r>
              <a:rPr lang="en-US" dirty="0"/>
              <a:t>Three types of buses are owned by the company having 32, 39, and 44 seating capacity. To obtain the best possible combination of buses on different days of the week so that no or minimal empty seats are left, </a:t>
            </a:r>
            <a:r>
              <a:rPr lang="en-US" b="1" dirty="0"/>
              <a:t>backtrack subset sum algorithm</a:t>
            </a:r>
            <a:r>
              <a:rPr lang="en-US" dirty="0"/>
              <a:t> is used. This is then used as an input to the Genetic algorithm.</a:t>
            </a:r>
          </a:p>
          <a:p>
            <a:pPr>
              <a:lnSpc>
                <a:spcPct val="150000"/>
              </a:lnSpc>
            </a:pPr>
            <a:r>
              <a:rPr lang="en-US" dirty="0"/>
              <a:t>Cost benefit analysis is performed on the bus which may have empty seats left according to the prediction.</a:t>
            </a:r>
          </a:p>
          <a:p>
            <a:pPr marL="0" indent="0">
              <a:lnSpc>
                <a:spcPct val="150000"/>
              </a:lnSpc>
              <a:buNone/>
            </a:pPr>
            <a:r>
              <a:rPr lang="en-US" dirty="0"/>
              <a:t>		Cost of Bus &lt;  No. of Passengers * fare for each passenger</a:t>
            </a:r>
          </a:p>
          <a:p>
            <a:endParaRPr lang="en-US" dirty="0"/>
          </a:p>
        </p:txBody>
      </p:sp>
    </p:spTree>
    <p:extLst>
      <p:ext uri="{BB962C8B-B14F-4D97-AF65-F5344CB8AC3E}">
        <p14:creationId xmlns:p14="http://schemas.microsoft.com/office/powerpoint/2010/main" val="3129816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1636B-817C-44A9-9E40-FB491DA33180}"/>
              </a:ext>
            </a:extLst>
          </p:cNvPr>
          <p:cNvSpPr>
            <a:spLocks noGrp="1"/>
          </p:cNvSpPr>
          <p:nvPr>
            <p:ph type="title"/>
          </p:nvPr>
        </p:nvSpPr>
        <p:spPr>
          <a:xfrm>
            <a:off x="783478" y="840319"/>
            <a:ext cx="8531971" cy="706964"/>
          </a:xfrm>
        </p:spPr>
        <p:txBody>
          <a:bodyPr/>
          <a:lstStyle/>
          <a:p>
            <a:r>
              <a:rPr lang="en-US" dirty="0">
                <a:latin typeface="Elephant" panose="02020904090505020303" pitchFamily="18" charset="0"/>
              </a:rPr>
              <a:t>Minimum buses required on a particular day</a:t>
            </a:r>
            <a:endParaRPr lang="en-IN" dirty="0">
              <a:latin typeface="Elephant" panose="02020904090505020303" pitchFamily="18" charset="0"/>
            </a:endParaRPr>
          </a:p>
        </p:txBody>
      </p:sp>
      <p:pic>
        <p:nvPicPr>
          <p:cNvPr id="7" name="Picture 6">
            <a:extLst>
              <a:ext uri="{FF2B5EF4-FFF2-40B4-BE49-F238E27FC236}">
                <a16:creationId xmlns:a16="http://schemas.microsoft.com/office/drawing/2014/main" id="{D1653661-16A3-4DAF-B10F-51E94D184678}"/>
              </a:ext>
            </a:extLst>
          </p:cNvPr>
          <p:cNvPicPr>
            <a:picLocks noChangeAspect="1"/>
          </p:cNvPicPr>
          <p:nvPr/>
        </p:nvPicPr>
        <p:blipFill>
          <a:blip r:embed="rId2"/>
          <a:stretch>
            <a:fillRect/>
          </a:stretch>
        </p:blipFill>
        <p:spPr>
          <a:xfrm>
            <a:off x="504825" y="2482799"/>
            <a:ext cx="6286500" cy="3946576"/>
          </a:xfrm>
          <a:prstGeom prst="rect">
            <a:avLst/>
          </a:prstGeom>
        </p:spPr>
      </p:pic>
      <p:pic>
        <p:nvPicPr>
          <p:cNvPr id="9" name="Picture 8">
            <a:extLst>
              <a:ext uri="{FF2B5EF4-FFF2-40B4-BE49-F238E27FC236}">
                <a16:creationId xmlns:a16="http://schemas.microsoft.com/office/drawing/2014/main" id="{DB611C31-583D-4D33-B0B3-71FBD77F0CCE}"/>
              </a:ext>
            </a:extLst>
          </p:cNvPr>
          <p:cNvPicPr>
            <a:picLocks noChangeAspect="1"/>
          </p:cNvPicPr>
          <p:nvPr/>
        </p:nvPicPr>
        <p:blipFill>
          <a:blip r:embed="rId3"/>
          <a:stretch>
            <a:fillRect/>
          </a:stretch>
        </p:blipFill>
        <p:spPr>
          <a:xfrm>
            <a:off x="6791325" y="3581538"/>
            <a:ext cx="5338300" cy="2847837"/>
          </a:xfrm>
          <a:prstGeom prst="rect">
            <a:avLst/>
          </a:prstGeom>
        </p:spPr>
      </p:pic>
      <p:sp>
        <p:nvSpPr>
          <p:cNvPr id="10" name="Content Placeholder 2">
            <a:extLst>
              <a:ext uri="{FF2B5EF4-FFF2-40B4-BE49-F238E27FC236}">
                <a16:creationId xmlns:a16="http://schemas.microsoft.com/office/drawing/2014/main" id="{5871BB4D-9025-4C09-B594-86F7E735D813}"/>
              </a:ext>
            </a:extLst>
          </p:cNvPr>
          <p:cNvSpPr>
            <a:spLocks noGrp="1"/>
          </p:cNvSpPr>
          <p:nvPr>
            <p:ph idx="1"/>
          </p:nvPr>
        </p:nvSpPr>
        <p:spPr>
          <a:xfrm>
            <a:off x="7090900" y="2572667"/>
            <a:ext cx="3634250" cy="703795"/>
          </a:xfrm>
        </p:spPr>
        <p:txBody>
          <a:bodyPr>
            <a:noAutofit/>
          </a:bodyPr>
          <a:lstStyle/>
          <a:p>
            <a:pPr marL="0" indent="0">
              <a:lnSpc>
                <a:spcPct val="150000"/>
              </a:lnSpc>
              <a:buNone/>
            </a:pPr>
            <a:r>
              <a:rPr lang="en-US" dirty="0"/>
              <a:t>Since the company owns 15 buses of each type</a:t>
            </a:r>
          </a:p>
        </p:txBody>
      </p:sp>
    </p:spTree>
    <p:extLst>
      <p:ext uri="{BB962C8B-B14F-4D97-AF65-F5344CB8AC3E}">
        <p14:creationId xmlns:p14="http://schemas.microsoft.com/office/powerpoint/2010/main" val="23864923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Ion Boardroom</Template>
  <TotalTime>469</TotalTime>
  <Words>632</Words>
  <Application>Microsoft Office PowerPoint</Application>
  <PresentationFormat>Widescreen</PresentationFormat>
  <Paragraphs>57</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Century Gothic</vt:lpstr>
      <vt:lpstr>Elephant</vt:lpstr>
      <vt:lpstr>Wingdings 3</vt:lpstr>
      <vt:lpstr>Ion Boardroom</vt:lpstr>
      <vt:lpstr>Multi-Objective Transport System Based on Regression Analysis and Genetic Algorithm Using Transport Data</vt:lpstr>
      <vt:lpstr>Need for an optimized  bus-schedule</vt:lpstr>
      <vt:lpstr>Factors to be kept in mind to design an efficient and economic bus-system</vt:lpstr>
      <vt:lpstr>What’s new in this model in comparison to previous researches ?</vt:lpstr>
      <vt:lpstr>Forecasting of Passengers</vt:lpstr>
      <vt:lpstr>Forecasting of Passengers</vt:lpstr>
      <vt:lpstr>Optimized Bus-Schedule using Genetic Algorithm</vt:lpstr>
      <vt:lpstr>Initial Input to the  Genetic Algorithm</vt:lpstr>
      <vt:lpstr>Minimum buses required on a particular day</vt:lpstr>
      <vt:lpstr>Objective function and  Terminating Condition </vt:lpstr>
      <vt:lpstr>Scheduling Departures : Selection, Crossover, Mutation</vt:lpstr>
      <vt:lpstr>Results and Conclusion</vt:lpstr>
      <vt:lpstr>Future Work</vt:lpstr>
      <vt:lpstr>References</vt:lpstr>
      <vt:lpstr>Implementation Strategy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1911025_SY_MAHI DEDHIA</dc:creator>
  <cp:lastModifiedBy>1911025_SY_MAHI DEDHIA</cp:lastModifiedBy>
  <cp:revision>50</cp:revision>
  <dcterms:created xsi:type="dcterms:W3CDTF">2021-04-04T13:04:39Z</dcterms:created>
  <dcterms:modified xsi:type="dcterms:W3CDTF">2021-04-06T18:40:02Z</dcterms:modified>
</cp:coreProperties>
</file>