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64" autoAdjust="0"/>
    <p:restoredTop sz="94678" autoAdjust="0"/>
  </p:normalViewPr>
  <p:slideViewPr>
    <p:cSldViewPr snapToGrid="0" snapToObjects="1">
      <p:cViewPr varScale="1">
        <p:scale>
          <a:sx n="76" d="100"/>
          <a:sy n="76" d="100"/>
        </p:scale>
        <p:origin x="-17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858B-5181-A14C-993C-38170C4982AC}" type="datetimeFigureOut">
              <a:rPr lang="en-US" smtClean="0"/>
              <a:t>20/4/21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0CDB6-8AE2-2148-85FE-51DAD38CA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0CDB6-8AE2-2148-85FE-51DAD38CA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10DE-42EC-7248-9272-8A29553DC490}" type="datetimeFigureOut">
              <a:rPr lang="en-US" smtClean="0"/>
              <a:t>20/4/21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27AE-8E3F-2742-9378-05AEFB2F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65" y="621704"/>
            <a:ext cx="3261295" cy="1431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Metabolic Profiling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5565" y="2441747"/>
            <a:ext cx="3352929" cy="7739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2" y="4156364"/>
            <a:ext cx="3352929" cy="163121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565" y="2536326"/>
            <a:ext cx="335293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Sample collection, treatment and processing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811679" y="3376609"/>
            <a:ext cx="460702" cy="620521"/>
          </a:xfrm>
          <a:prstGeom prst="downArrow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62002"/>
            <a:ext cx="3352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Separation technique: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Gas Chromatography (GC)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High Performance Liquid Chromatography (HPLC)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Ultra Performance Liquid Chromatography (UPLC)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Capillary Electrophoresis (CE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250896" y="4594576"/>
            <a:ext cx="4490676" cy="127869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6123" y="4594576"/>
            <a:ext cx="4490677" cy="119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Detection technique:</a:t>
            </a:r>
          </a:p>
          <a:p>
            <a:pPr marL="285750" indent="-285750" algn="ctr">
              <a:buFont typeface="Arial"/>
              <a:buChar char="•"/>
            </a:pPr>
            <a:r>
              <a:rPr lang="en-US" sz="1400" dirty="0" smtClean="0"/>
              <a:t>Nuclear magnetic resonance (NMR) spectroscopy</a:t>
            </a:r>
          </a:p>
          <a:p>
            <a:pPr marL="285750" indent="-285750" algn="ctr">
              <a:buFont typeface="Arial"/>
              <a:buChar char="•"/>
            </a:pPr>
            <a:r>
              <a:rPr lang="en-US" sz="1400" dirty="0" smtClean="0"/>
              <a:t>Mass spectrometry (MS)</a:t>
            </a:r>
          </a:p>
          <a:p>
            <a:pPr marL="285750" indent="-285750" algn="ctr">
              <a:buFont typeface="Arial"/>
              <a:buChar char="•"/>
            </a:pPr>
            <a:r>
              <a:rPr lang="en-US" sz="1400" dirty="0" smtClean="0"/>
              <a:t>Ion-mobility spectrometry</a:t>
            </a:r>
          </a:p>
          <a:p>
            <a:pPr marL="285750" indent="-285750" algn="ctr">
              <a:buFont typeface="Arial"/>
              <a:buChar char="•"/>
            </a:pPr>
            <a:r>
              <a:rPr lang="en-US" sz="1400" dirty="0" smtClean="0"/>
              <a:t>Electrochemical </a:t>
            </a:r>
            <a:r>
              <a:rPr lang="en-US" sz="1400" dirty="0" smtClean="0"/>
              <a:t>detection</a:t>
            </a:r>
            <a:endParaRPr lang="en-US" sz="1400" dirty="0" smtClean="0"/>
          </a:p>
        </p:txBody>
      </p:sp>
      <p:sp>
        <p:nvSpPr>
          <p:cNvPr id="11" name="Curved Up Arrow 10"/>
          <p:cNvSpPr/>
          <p:nvPr/>
        </p:nvSpPr>
        <p:spPr>
          <a:xfrm>
            <a:off x="2295864" y="5980998"/>
            <a:ext cx="3323004" cy="565906"/>
          </a:xfrm>
          <a:prstGeom prst="curved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6123" y="2770873"/>
            <a:ext cx="4490677" cy="122238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6247365" y="4077797"/>
            <a:ext cx="460702" cy="395218"/>
          </a:xfrm>
          <a:prstGeom prst="downArrow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6123" y="2768543"/>
            <a:ext cx="449067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 analysis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Principal component analysis (PCA)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Partial Least-Squares-Discriminant Analysis (PLS-DA)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Orthogonal projections to latent structures-discriminant analysis (OPLS-DA)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232377" y="1226105"/>
            <a:ext cx="4454423" cy="98957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96124" y="1223752"/>
            <a:ext cx="4314340" cy="99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Pathway Analysis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Over-representation Analysis (ORA)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Quantitative Enrichment Analysis (QEA)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Bayesian? </a:t>
            </a:r>
            <a:endParaRPr lang="en-US" sz="1600" dirty="0"/>
          </a:p>
        </p:txBody>
      </p:sp>
      <p:sp>
        <p:nvSpPr>
          <p:cNvPr id="17" name="Down Arrow 16"/>
          <p:cNvSpPr/>
          <p:nvPr/>
        </p:nvSpPr>
        <p:spPr>
          <a:xfrm rot="10800000">
            <a:off x="6247365" y="2275026"/>
            <a:ext cx="460702" cy="395218"/>
          </a:xfrm>
          <a:prstGeom prst="downArrow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50896" y="241709"/>
            <a:ext cx="439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and Clinical Application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50896" y="101408"/>
            <a:ext cx="4435904" cy="6226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247365" y="741859"/>
            <a:ext cx="460702" cy="395218"/>
          </a:xfrm>
          <a:prstGeom prst="downArrow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9" y="1031238"/>
            <a:ext cx="6294221" cy="541040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740" y="274638"/>
            <a:ext cx="2789342" cy="75806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Citric Acid </a:t>
            </a:r>
            <a:r>
              <a:rPr lang="en-US" sz="3200" b="1" dirty="0" smtClean="0">
                <a:solidFill>
                  <a:srgbClr val="800000"/>
                </a:solidFill>
              </a:rPr>
              <a:t>Cycle </a:t>
            </a:r>
            <a:endParaRPr lang="en-US" sz="3200" b="1" dirty="0">
              <a:solidFill>
                <a:srgbClr val="8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3643950" y="5887611"/>
            <a:ext cx="878346" cy="439197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3868" y="5909106"/>
            <a:ext cx="3014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Succinate dehydrogenase (SDH) deficiency: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Encephalomyopathy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, cardiomyopathy, optic atrophy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2053431" y="4297007"/>
            <a:ext cx="771520" cy="361420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219" y="3907063"/>
            <a:ext cx="2172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Fumarase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deficiency: global developmental delays,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hypotonia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, and seizures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1685" y="167806"/>
            <a:ext cx="310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F6228"/>
                </a:solidFill>
              </a:rPr>
              <a:t>Some TCA cycle defects are also implicated in cancer pathogenesis as accumulated TCA cycle intermediates act as </a:t>
            </a:r>
            <a:r>
              <a:rPr lang="en-US" sz="1200" dirty="0" err="1" smtClean="0">
                <a:solidFill>
                  <a:srgbClr val="4F6228"/>
                </a:solidFill>
              </a:rPr>
              <a:t>oncometabolites</a:t>
            </a:r>
            <a:r>
              <a:rPr lang="en-US" sz="1200" dirty="0" smtClean="0">
                <a:solidFill>
                  <a:srgbClr val="4F6228"/>
                </a:solidFill>
              </a:rPr>
              <a:t> such as Multiple cutaneous and uterine </a:t>
            </a:r>
            <a:r>
              <a:rPr lang="en-US" sz="1200" dirty="0" err="1" smtClean="0">
                <a:solidFill>
                  <a:srgbClr val="4F6228"/>
                </a:solidFill>
              </a:rPr>
              <a:t>leiomyomas</a:t>
            </a:r>
            <a:r>
              <a:rPr lang="en-US" sz="1200" dirty="0" smtClean="0">
                <a:solidFill>
                  <a:srgbClr val="4F6228"/>
                </a:solidFill>
              </a:rPr>
              <a:t> (MCUL) and Hereditary </a:t>
            </a:r>
            <a:r>
              <a:rPr lang="en-US" sz="1200" dirty="0" err="1" smtClean="0">
                <a:solidFill>
                  <a:srgbClr val="4F6228"/>
                </a:solidFill>
              </a:rPr>
              <a:t>leiomyomatosis</a:t>
            </a:r>
            <a:r>
              <a:rPr lang="en-US" sz="1200" dirty="0" smtClean="0">
                <a:solidFill>
                  <a:srgbClr val="4F6228"/>
                </a:solidFill>
              </a:rPr>
              <a:t> and renal cell cancer (HLRCC). </a:t>
            </a:r>
            <a:endParaRPr lang="en-US" sz="1200" dirty="0">
              <a:solidFill>
                <a:srgbClr val="4F622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19" y="1047950"/>
            <a:ext cx="3045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 citric acid cycle is the final common pathway for the oxidation of fuel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molecules —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amino acids, fatty acids, and carbohydrates. </a:t>
            </a:r>
          </a:p>
        </p:txBody>
      </p:sp>
    </p:spTree>
    <p:extLst>
      <p:ext uri="{BB962C8B-B14F-4D97-AF65-F5344CB8AC3E}">
        <p14:creationId xmlns:p14="http://schemas.microsoft.com/office/powerpoint/2010/main" val="172242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708569"/>
            <a:ext cx="3218780" cy="6310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88120" y="1708569"/>
            <a:ext cx="3218780" cy="6310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825553"/>
            <a:ext cx="32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Compound concentrations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8120" y="1814827"/>
            <a:ext cx="32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Compound concentrations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281451"/>
            <a:ext cx="3218780" cy="631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3398748"/>
            <a:ext cx="3218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Important compound list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82278" y="4401112"/>
            <a:ext cx="3218780" cy="631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2278" y="4525761"/>
            <a:ext cx="32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Metabolite set libraries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8" idx="0"/>
          </p:cNvCxnSpPr>
          <p:nvPr/>
        </p:nvCxnSpPr>
        <p:spPr>
          <a:xfrm>
            <a:off x="2066590" y="2339616"/>
            <a:ext cx="0" cy="9418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10" idx="1"/>
          </p:cNvCxnSpPr>
          <p:nvPr/>
        </p:nvCxnSpPr>
        <p:spPr>
          <a:xfrm rot="16200000" flipH="1">
            <a:off x="2122365" y="3856723"/>
            <a:ext cx="804138" cy="91568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0" idx="3"/>
          </p:cNvCxnSpPr>
          <p:nvPr/>
        </p:nvCxnSpPr>
        <p:spPr>
          <a:xfrm rot="5400000">
            <a:off x="5360774" y="3179900"/>
            <a:ext cx="2377020" cy="696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568193"/>
            <a:ext cx="321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Over-Representation Analysis</a:t>
            </a:r>
          </a:p>
          <a:p>
            <a:pPr algn="ctr"/>
            <a:r>
              <a:rPr lang="en-US" b="1" dirty="0" smtClean="0"/>
              <a:t>(ORA)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88119" y="568193"/>
            <a:ext cx="335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Quantitative Enrichment Analysis (QEA)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22297" y="2607000"/>
            <a:ext cx="252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Compound selection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7510" y="3221064"/>
            <a:ext cx="197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Assess metabolite sets directly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58250" y="5032159"/>
            <a:ext cx="0" cy="582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48860" y="5672171"/>
            <a:ext cx="3218780" cy="6310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48860" y="5796820"/>
            <a:ext cx="3218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Biological interpretation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9801" y="6303218"/>
            <a:ext cx="2489641" cy="38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(Xia and </a:t>
            </a:r>
            <a:r>
              <a:rPr lang="en-US" dirty="0" err="1" smtClean="0"/>
              <a:t>Wishart</a:t>
            </a:r>
            <a:r>
              <a:rPr lang="en-US" dirty="0" smtClean="0"/>
              <a:t>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241</Words>
  <Application>Microsoft Macintosh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Metabolic Profiling</vt:lpstr>
      <vt:lpstr>Citric Acid Cycle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Novia</dc:creator>
  <cp:lastModifiedBy>Novia</cp:lastModifiedBy>
  <cp:revision>19</cp:revision>
  <dcterms:created xsi:type="dcterms:W3CDTF">2021-04-19T00:57:43Z</dcterms:created>
  <dcterms:modified xsi:type="dcterms:W3CDTF">2021-04-20T02:44:58Z</dcterms:modified>
</cp:coreProperties>
</file>