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00" r:id="rId2"/>
    <p:sldId id="702" r:id="rId3"/>
    <p:sldId id="703" r:id="rId4"/>
    <p:sldId id="704" r:id="rId5"/>
  </p:sldIdLst>
  <p:sldSz cx="9144000" cy="6858000" type="screen4x3"/>
  <p:notesSz cx="6950075" cy="92360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D6AA"/>
    <a:srgbClr val="FBC309"/>
    <a:srgbClr val="FBCD72"/>
    <a:srgbClr val="FBE10B"/>
    <a:srgbClr val="CBBB77"/>
    <a:srgbClr val="C3A959"/>
    <a:srgbClr val="C1C34C"/>
    <a:srgbClr val="FFCC66"/>
    <a:srgbClr val="E2AC00"/>
    <a:srgbClr val="C1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0"/>
    <p:restoredTop sz="93088"/>
  </p:normalViewPr>
  <p:slideViewPr>
    <p:cSldViewPr snapToGrid="0">
      <p:cViewPr varScale="1">
        <p:scale>
          <a:sx n="109" d="100"/>
          <a:sy n="109" d="100"/>
        </p:scale>
        <p:origin x="22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2816" y="-104"/>
      </p:cViewPr>
      <p:guideLst>
        <p:guide orient="horz" pos="2909"/>
        <p:guide pos="2189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849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7850"/>
            <a:ext cx="5099050" cy="4154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22" tIns="44958" rIns="91522" bIns="44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16450" cy="3462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739203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2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22098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81000"/>
            <a:ext cx="64770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553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247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905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379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22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173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60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150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80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81000"/>
            <a:ext cx="8839200" cy="1041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839200" cy="472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44"/>
          <p:cNvSpPr>
            <a:spLocks noChangeArrowheads="1"/>
          </p:cNvSpPr>
          <p:nvPr userDrawn="1"/>
        </p:nvSpPr>
        <p:spPr bwMode="auto">
          <a:xfrm>
            <a:off x="152400" y="228600"/>
            <a:ext cx="8839200" cy="76200"/>
          </a:xfrm>
          <a:prstGeom prst="rect">
            <a:avLst/>
          </a:prstGeom>
          <a:solidFill>
            <a:srgbClr val="00008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1000" b="1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7" name="Rectangle 45"/>
          <p:cNvSpPr>
            <a:spLocks noChangeArrowheads="1"/>
          </p:cNvSpPr>
          <p:nvPr userDrawn="1"/>
        </p:nvSpPr>
        <p:spPr bwMode="auto">
          <a:xfrm flipV="1">
            <a:off x="1677988" y="6440488"/>
            <a:ext cx="6170612" cy="74612"/>
          </a:xfrm>
          <a:prstGeom prst="rect">
            <a:avLst/>
          </a:prstGeom>
          <a:solidFill>
            <a:srgbClr val="00008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1000" b="1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8" name="Text Box 46"/>
          <p:cNvSpPr txBox="1">
            <a:spLocks noChangeArrowheads="1"/>
          </p:cNvSpPr>
          <p:nvPr userDrawn="1"/>
        </p:nvSpPr>
        <p:spPr bwMode="auto">
          <a:xfrm>
            <a:off x="1676400" y="6248400"/>
            <a:ext cx="57150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defRPr/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SAN DIEGO SUPERCOMPUTER CENTER</a:t>
            </a:r>
          </a:p>
        </p:txBody>
      </p:sp>
      <p:sp>
        <p:nvSpPr>
          <p:cNvPr id="9" name="Text Box 56"/>
          <p:cNvSpPr txBox="1">
            <a:spLocks noChangeArrowheads="1"/>
          </p:cNvSpPr>
          <p:nvPr userDrawn="1"/>
        </p:nvSpPr>
        <p:spPr bwMode="auto">
          <a:xfrm>
            <a:off x="2133600" y="6553200"/>
            <a:ext cx="57150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1000" b="1" i="1">
                <a:solidFill>
                  <a:srgbClr val="000000"/>
                </a:solidFill>
                <a:latin typeface="Arial" charset="0"/>
              </a:rPr>
              <a:t>at the</a:t>
            </a:r>
            <a:r>
              <a:rPr lang="en-US" sz="1000" b="1">
                <a:solidFill>
                  <a:srgbClr val="000000"/>
                </a:solidFill>
                <a:latin typeface="Arial" charset="0"/>
              </a:rPr>
              <a:t> UNIVERSITY OF CALIFORNIA; SAN DIEGO</a:t>
            </a:r>
          </a:p>
        </p:txBody>
      </p:sp>
      <p:pic>
        <p:nvPicPr>
          <p:cNvPr id="10" name="Picture 58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13716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9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6096000"/>
            <a:ext cx="85248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pitchFamily="34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" pitchFamily="18" charset="0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79A05-DA7E-DD45-B726-18D47F73C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95543"/>
              </p:ext>
            </p:extLst>
          </p:nvPr>
        </p:nvGraphicFramePr>
        <p:xfrm>
          <a:off x="536013" y="1825708"/>
          <a:ext cx="812799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102867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246375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60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Optimzation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dmadd_good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dmadd_bad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3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4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-O0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1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07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52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94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53436B-0957-7B48-B4F8-FA41E2C31804}"/>
              </a:ext>
            </a:extLst>
          </p:cNvPr>
          <p:cNvSpPr txBox="1"/>
          <p:nvPr/>
        </p:nvSpPr>
        <p:spPr>
          <a:xfrm>
            <a:off x="2167295" y="714614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Matrix addition N = 30000</a:t>
            </a:r>
          </a:p>
        </p:txBody>
      </p:sp>
    </p:spTree>
    <p:extLst>
      <p:ext uri="{BB962C8B-B14F-4D97-AF65-F5344CB8AC3E}">
        <p14:creationId xmlns:p14="http://schemas.microsoft.com/office/powerpoint/2010/main" val="297076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4D5617-84AF-1346-A715-B4F0DBA51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09704"/>
              </p:ext>
            </p:extLst>
          </p:nvPr>
        </p:nvGraphicFramePr>
        <p:xfrm>
          <a:off x="498264" y="2466449"/>
          <a:ext cx="810832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799">
                  <a:extLst>
                    <a:ext uri="{9D8B030D-6E8A-4147-A177-3AD203B41FA5}">
                      <a16:colId xmlns:a16="http://schemas.microsoft.com/office/drawing/2014/main" val="1010286703"/>
                    </a:ext>
                  </a:extLst>
                </a:gridCol>
                <a:gridCol w="1644315">
                  <a:extLst>
                    <a:ext uri="{9D8B030D-6E8A-4147-A177-3AD203B41FA5}">
                      <a16:colId xmlns:a16="http://schemas.microsoft.com/office/drawing/2014/main" val="3124637520"/>
                    </a:ext>
                  </a:extLst>
                </a:gridCol>
                <a:gridCol w="1957137">
                  <a:extLst>
                    <a:ext uri="{9D8B030D-6E8A-4147-A177-3AD203B41FA5}">
                      <a16:colId xmlns:a16="http://schemas.microsoft.com/office/drawing/2014/main" val="1096095725"/>
                    </a:ext>
                  </a:extLst>
                </a:gridCol>
                <a:gridCol w="2695074">
                  <a:extLst>
                    <a:ext uri="{9D8B030D-6E8A-4147-A177-3AD203B41FA5}">
                      <a16:colId xmlns:a16="http://schemas.microsoft.com/office/drawing/2014/main" val="396858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Fused and eliminate array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3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4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1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0718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DC3D6E-EE43-7847-81A8-7E063B576FF9}"/>
              </a:ext>
            </a:extLst>
          </p:cNvPr>
          <p:cNvSpPr txBox="1"/>
          <p:nvPr/>
        </p:nvSpPr>
        <p:spPr>
          <a:xfrm>
            <a:off x="2958795" y="1280943"/>
            <a:ext cx="3328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Loop fusion (N=40000)</a:t>
            </a:r>
          </a:p>
        </p:txBody>
      </p:sp>
    </p:spTree>
    <p:extLst>
      <p:ext uri="{BB962C8B-B14F-4D97-AF65-F5344CB8AC3E}">
        <p14:creationId xmlns:p14="http://schemas.microsoft.com/office/powerpoint/2010/main" val="371164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1C6757-5DA8-C141-BDE0-749D79FEC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47380"/>
              </p:ext>
            </p:extLst>
          </p:nvPr>
        </p:nvGraphicFramePr>
        <p:xfrm>
          <a:off x="2308662" y="1559040"/>
          <a:ext cx="443523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188">
                  <a:extLst>
                    <a:ext uri="{9D8B030D-6E8A-4147-A177-3AD203B41FA5}">
                      <a16:colId xmlns:a16="http://schemas.microsoft.com/office/drawing/2014/main" val="1010286703"/>
                    </a:ext>
                  </a:extLst>
                </a:gridCol>
                <a:gridCol w="2064044">
                  <a:extLst>
                    <a:ext uri="{9D8B030D-6E8A-4147-A177-3AD203B41FA5}">
                      <a16:colId xmlns:a16="http://schemas.microsoft.com/office/drawing/2014/main" val="3124637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3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tiling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4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1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07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21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5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24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5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119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8FF944-FC1D-C343-9706-13ED2AAE844C}"/>
              </a:ext>
            </a:extLst>
          </p:cNvPr>
          <p:cNvSpPr txBox="1"/>
          <p:nvPr/>
        </p:nvSpPr>
        <p:spPr>
          <a:xfrm>
            <a:off x="3236623" y="806794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Blocking (N=40000)</a:t>
            </a:r>
          </a:p>
        </p:txBody>
      </p:sp>
    </p:spTree>
    <p:extLst>
      <p:ext uri="{BB962C8B-B14F-4D97-AF65-F5344CB8AC3E}">
        <p14:creationId xmlns:p14="http://schemas.microsoft.com/office/powerpoint/2010/main" val="311022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6EEFBC-3242-2B4A-B7D8-754D88C6B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29271"/>
              </p:ext>
            </p:extLst>
          </p:nvPr>
        </p:nvGraphicFramePr>
        <p:xfrm>
          <a:off x="519969" y="2363118"/>
          <a:ext cx="8220755" cy="245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512">
                  <a:extLst>
                    <a:ext uri="{9D8B030D-6E8A-4147-A177-3AD203B41FA5}">
                      <a16:colId xmlns:a16="http://schemas.microsoft.com/office/drawing/2014/main" val="1010286703"/>
                    </a:ext>
                  </a:extLst>
                </a:gridCol>
                <a:gridCol w="1912865">
                  <a:extLst>
                    <a:ext uri="{9D8B030D-6E8A-4147-A177-3AD203B41FA5}">
                      <a16:colId xmlns:a16="http://schemas.microsoft.com/office/drawing/2014/main" val="3124637520"/>
                    </a:ext>
                  </a:extLst>
                </a:gridCol>
                <a:gridCol w="2055189">
                  <a:extLst>
                    <a:ext uri="{9D8B030D-6E8A-4147-A177-3AD203B41FA5}">
                      <a16:colId xmlns:a16="http://schemas.microsoft.com/office/drawing/2014/main" val="1096095725"/>
                    </a:ext>
                  </a:extLst>
                </a:gridCol>
                <a:gridCol w="2055189">
                  <a:extLst>
                    <a:ext uri="{9D8B030D-6E8A-4147-A177-3AD203B41FA5}">
                      <a16:colId xmlns:a16="http://schemas.microsoft.com/office/drawing/2014/main" val="396858133"/>
                    </a:ext>
                  </a:extLst>
                </a:gridCol>
              </a:tblGrid>
              <a:tr h="76268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</a:t>
                      </a:r>
                    </a:p>
                  </a:txBody>
                  <a:tcPr marL="84743" marR="84743" marT="42371" marB="423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tol</a:t>
                      </a:r>
                      <a:endParaRPr lang="en-US" sz="2200" dirty="0"/>
                    </a:p>
                  </a:txBody>
                  <a:tcPr marL="84743" marR="84743" marT="42371" marB="423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original</a:t>
                      </a:r>
                    </a:p>
                  </a:txBody>
                  <a:tcPr marL="84743" marR="84743" marT="42371" marB="423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Force reduction</a:t>
                      </a:r>
                    </a:p>
                  </a:txBody>
                  <a:tcPr marL="84743" marR="84743" marT="42371" marB="42371"/>
                </a:tc>
                <a:extLst>
                  <a:ext uri="{0D108BD9-81ED-4DB2-BD59-A6C34878D82A}">
                    <a16:rowId xmlns:a16="http://schemas.microsoft.com/office/drawing/2014/main" val="524838266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50,000</a:t>
                      </a:r>
                    </a:p>
                  </a:txBody>
                  <a:tcPr marL="84743" marR="84743" marT="42371" marB="423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0.01</a:t>
                      </a:r>
                    </a:p>
                  </a:txBody>
                  <a:tcPr marL="84743" marR="84743" marT="42371" marB="42371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4743" marR="84743" marT="42371" marB="42371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4743" marR="84743" marT="42371" marB="42371"/>
                </a:tc>
                <a:extLst>
                  <a:ext uri="{0D108BD9-81ED-4DB2-BD59-A6C34878D82A}">
                    <a16:rowId xmlns:a16="http://schemas.microsoft.com/office/drawing/2014/main" val="3138046908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100,000</a:t>
                      </a:r>
                    </a:p>
                  </a:txBody>
                  <a:tcPr marL="84743" marR="84743" marT="42371" marB="423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0.01</a:t>
                      </a:r>
                    </a:p>
                  </a:txBody>
                  <a:tcPr marL="84743" marR="84743" marT="42371" marB="42371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4743" marR="84743" marT="42371" marB="42371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4743" marR="84743" marT="42371" marB="42371"/>
                </a:tc>
                <a:extLst>
                  <a:ext uri="{0D108BD9-81ED-4DB2-BD59-A6C34878D82A}">
                    <a16:rowId xmlns:a16="http://schemas.microsoft.com/office/drawing/2014/main" val="3344310703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50,000</a:t>
                      </a:r>
                    </a:p>
                  </a:txBody>
                  <a:tcPr marL="84743" marR="84743" marT="42371" marB="423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0.1</a:t>
                      </a:r>
                    </a:p>
                  </a:txBody>
                  <a:tcPr marL="84743" marR="84743" marT="42371" marB="42371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4743" marR="84743" marT="42371" marB="42371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4743" marR="84743" marT="42371" marB="42371"/>
                </a:tc>
                <a:extLst>
                  <a:ext uri="{0D108BD9-81ED-4DB2-BD59-A6C34878D82A}">
                    <a16:rowId xmlns:a16="http://schemas.microsoft.com/office/drawing/2014/main" val="2736071892"/>
                  </a:ext>
                </a:extLst>
              </a:tr>
              <a:tr h="42371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100,000</a:t>
                      </a:r>
                    </a:p>
                  </a:txBody>
                  <a:tcPr marL="84743" marR="84743" marT="42371" marB="423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0.1</a:t>
                      </a:r>
                      <a:endParaRPr lang="en-US" sz="2200" dirty="0"/>
                    </a:p>
                  </a:txBody>
                  <a:tcPr marL="84743" marR="84743" marT="42371" marB="42371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4743" marR="84743" marT="42371" marB="42371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4743" marR="84743" marT="42371" marB="42371"/>
                </a:tc>
                <a:extLst>
                  <a:ext uri="{0D108BD9-81ED-4DB2-BD59-A6C34878D82A}">
                    <a16:rowId xmlns:a16="http://schemas.microsoft.com/office/drawing/2014/main" val="23554463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5A7315-57C2-8347-8C7C-8934ECB0A590}"/>
              </a:ext>
            </a:extLst>
          </p:cNvPr>
          <p:cNvSpPr txBox="1"/>
          <p:nvPr/>
        </p:nvSpPr>
        <p:spPr>
          <a:xfrm>
            <a:off x="3399832" y="1442185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Force reduction</a:t>
            </a:r>
          </a:p>
        </p:txBody>
      </p:sp>
    </p:spTree>
    <p:extLst>
      <p:ext uri="{BB962C8B-B14F-4D97-AF65-F5344CB8AC3E}">
        <p14:creationId xmlns:p14="http://schemas.microsoft.com/office/powerpoint/2010/main" val="3701604284"/>
      </p:ext>
    </p:extLst>
  </p:cSld>
  <p:clrMapOvr>
    <a:masterClrMapping/>
  </p:clrMapOvr>
</p:sld>
</file>

<file path=ppt/theme/theme1.xml><?xml version="1.0" encoding="utf-8"?>
<a:theme xmlns:a="http://schemas.openxmlformats.org/drawingml/2006/main" name="npaci-sdsc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paci-sdsc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npaci-sds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-sds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aci-sds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-sds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-sds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-sds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-sds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Gail Force-Wind:npaci-sdsc.pot</Template>
  <TotalTime>54124</TotalTime>
  <Pages>1</Pages>
  <Words>74</Words>
  <Application>Microsoft Macintosh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Helvetica</vt:lpstr>
      <vt:lpstr>Times</vt:lpstr>
      <vt:lpstr>npaci-sdsc</vt:lpstr>
      <vt:lpstr>PowerPoint Presentation</vt:lpstr>
      <vt:lpstr>PowerPoint Presentation</vt:lpstr>
      <vt:lpstr>PowerPoint Presentation</vt:lpstr>
      <vt:lpstr>PowerPoint Presentation</vt:lpstr>
    </vt:vector>
  </TitlesOfParts>
  <Company>SDSC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/>
  <dc:creator>....</dc:creator>
  <cp:keywords/>
  <dc:description>The 2 blue colors should print out the same, even if they look different on screen.</dc:description>
  <cp:lastModifiedBy>Sinkovits, Robert</cp:lastModifiedBy>
  <cp:revision>937</cp:revision>
  <cp:lastPrinted>2014-08-07T05:34:22Z</cp:lastPrinted>
  <dcterms:created xsi:type="dcterms:W3CDTF">2011-02-01T22:48:45Z</dcterms:created>
  <dcterms:modified xsi:type="dcterms:W3CDTF">2019-08-06T17:59:47Z</dcterms:modified>
</cp:coreProperties>
</file>