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9" r:id="rId3"/>
    <p:sldId id="258" r:id="rId4"/>
    <p:sldId id="307" r:id="rId5"/>
    <p:sldId id="296" r:id="rId6"/>
    <p:sldId id="298" r:id="rId7"/>
    <p:sldId id="300" r:id="rId8"/>
    <p:sldId id="299" r:id="rId9"/>
    <p:sldId id="301" r:id="rId10"/>
    <p:sldId id="302" r:id="rId11"/>
    <p:sldId id="303" r:id="rId12"/>
    <p:sldId id="304" r:id="rId13"/>
    <p:sldId id="262" r:id="rId14"/>
    <p:sldId id="305" r:id="rId15"/>
    <p:sldId id="308" r:id="rId16"/>
    <p:sldId id="309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Quicksan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780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747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27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30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511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20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74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4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3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is the most in-demand skill for a ML job.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3041825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 KEYWORDS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AEEA1-23E6-4ADB-92D1-0409DD36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534" y="1908839"/>
            <a:ext cx="32480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5349-6525-4416-A016-5EEB2FC1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E8289-21ED-472E-B7DF-12230B105C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94C85-CF0E-44C2-850B-7E8A73F02E36}"/>
              </a:ext>
            </a:extLst>
          </p:cNvPr>
          <p:cNvSpPr txBox="1"/>
          <p:nvPr/>
        </p:nvSpPr>
        <p:spPr>
          <a:xfrm>
            <a:off x="1235217" y="1046134"/>
            <a:ext cx="7149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/>
                <a:sym typeface="Quicksand"/>
              </a:rPr>
              <a:t>We use Rake library which is part of the Natural Language Toolkit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/>
                <a:sym typeface="Quicksand"/>
              </a:rPr>
              <a:t>Before we extract the keywords ,we add </a:t>
            </a:r>
            <a:r>
              <a:rPr lang="en-US" sz="1800" dirty="0" err="1">
                <a:solidFill>
                  <a:schemeClr val="accent1"/>
                </a:solidFill>
                <a:latin typeface="Quicksand"/>
                <a:sym typeface="Quicksand"/>
              </a:rPr>
              <a:t>stopwords</a:t>
            </a:r>
            <a:r>
              <a:rPr lang="en-US" sz="1800" dirty="0">
                <a:solidFill>
                  <a:schemeClr val="accent1"/>
                </a:solidFill>
                <a:latin typeface="Quicksand"/>
                <a:sym typeface="Quicksand"/>
              </a:rPr>
              <a:t> to Rake so that it does not include those words in the output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/>
                <a:sym typeface="Quicksand"/>
              </a:rPr>
              <a:t>We manually add certain </a:t>
            </a:r>
            <a:r>
              <a:rPr lang="en-US" sz="1800" dirty="0" err="1">
                <a:solidFill>
                  <a:schemeClr val="accent1"/>
                </a:solidFill>
                <a:latin typeface="Quicksand"/>
                <a:sym typeface="Quicksand"/>
              </a:rPr>
              <a:t>stopwords</a:t>
            </a:r>
            <a:r>
              <a:rPr lang="en-US" sz="1800" dirty="0">
                <a:solidFill>
                  <a:schemeClr val="accent1"/>
                </a:solidFill>
                <a:latin typeface="Quicksand"/>
                <a:sym typeface="Quicksand"/>
              </a:rPr>
              <a:t> so that it doesn’t come up in the final analysis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73199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4661398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KEYWORD FREQUENCY ANALYSIS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815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E59D4E-49DD-4935-A97B-520A079BB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08480"/>
              </p:ext>
            </p:extLst>
          </p:nvPr>
        </p:nvGraphicFramePr>
        <p:xfrm>
          <a:off x="3977897" y="569774"/>
          <a:ext cx="3166822" cy="4017724"/>
        </p:xfrm>
        <a:graphic>
          <a:graphicData uri="http://schemas.openxmlformats.org/drawingml/2006/table">
            <a:tbl>
              <a:tblPr/>
              <a:tblGrid>
                <a:gridCol w="1583411">
                  <a:extLst>
                    <a:ext uri="{9D8B030D-6E8A-4147-A177-3AD203B41FA5}">
                      <a16:colId xmlns:a16="http://schemas.microsoft.com/office/drawing/2014/main" val="1861569406"/>
                    </a:ext>
                  </a:extLst>
                </a:gridCol>
                <a:gridCol w="1583411">
                  <a:extLst>
                    <a:ext uri="{9D8B030D-6E8A-4147-A177-3AD203B41FA5}">
                      <a16:colId xmlns:a16="http://schemas.microsoft.com/office/drawing/2014/main" val="1733321379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KEYWORD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4464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2555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15038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sql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886719"/>
                  </a:ext>
                </a:extLst>
              </a:tr>
              <a:tr h="262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tensorflow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72654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pytorch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35196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spark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306079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tableau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7185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nlp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158386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scikit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07536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hadoop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304356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scala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371026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pandas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49448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aws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512977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git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9084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mining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29396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numpy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097645"/>
                  </a:ext>
                </a:extLst>
              </a:tr>
              <a:tr h="2750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kubernetes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9148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5349-6525-4416-A016-5EEB2FC1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E8289-21ED-472E-B7DF-12230B105C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94C85-CF0E-44C2-850B-7E8A73F02E36}"/>
              </a:ext>
            </a:extLst>
          </p:cNvPr>
          <p:cNvSpPr txBox="1"/>
          <p:nvPr/>
        </p:nvSpPr>
        <p:spPr>
          <a:xfrm>
            <a:off x="1235217" y="1046134"/>
            <a:ext cx="7149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/>
                <a:sym typeface="Quicksand"/>
              </a:rPr>
              <a:t>We use the below formula to calculate the confidence intervals.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>
              <a:buClr>
                <a:schemeClr val="accent1"/>
              </a:buClr>
            </a:pPr>
            <a:endParaRPr lang="en-US" sz="18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>
              <a:buClr>
                <a:schemeClr val="accent1"/>
              </a:buClr>
            </a:pPr>
            <a:endParaRPr lang="en-US" sz="18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>
              <a:buClr>
                <a:schemeClr val="accent1"/>
              </a:buClr>
            </a:pPr>
            <a:endParaRPr lang="en-US" sz="18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>
              <a:buClr>
                <a:schemeClr val="accent1"/>
              </a:buClr>
            </a:pPr>
            <a:endParaRPr lang="en-US" sz="18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>
              <a:buClr>
                <a:schemeClr val="accent1"/>
              </a:buClr>
            </a:pPr>
            <a:endParaRPr lang="en-US" sz="18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/>
                <a:sym typeface="Quicksand"/>
              </a:rPr>
              <a:t>Where p is the proportion of the current keyword over the total number of keyword </a:t>
            </a:r>
            <a:r>
              <a:rPr lang="en-US" sz="1800" dirty="0" err="1">
                <a:solidFill>
                  <a:schemeClr val="accent1"/>
                </a:solidFill>
                <a:latin typeface="Quicksand"/>
                <a:sym typeface="Quicksand"/>
              </a:rPr>
              <a:t>occurences</a:t>
            </a:r>
            <a:endParaRPr lang="en-US" sz="18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/>
                <a:sym typeface="Quicksand"/>
              </a:rPr>
              <a:t>I generated graph for two different confidence intervals – 95% and 68% with z scores of 1.96 and 1 respectively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ADF70-5C48-4B00-BE57-2A5429C3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38" y="1507799"/>
            <a:ext cx="2387723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6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FOLLOW UP ACTIONS</a:t>
            </a:r>
            <a:endParaRPr dirty="0"/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15650" y="2779453"/>
            <a:ext cx="5967446" cy="73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ONLINE COURSES/CERTIFICATIONS IN DEEP LEARNING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238898" y="3841915"/>
            <a:ext cx="5556749" cy="67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LEARN THROUGH PROJECTS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215649" y="1091341"/>
            <a:ext cx="5967447" cy="737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WORK ON ATLEAST TWO INDUSTRY GRADE PROJECTS THAT  FOCUSING ON MY WEAK AREAS(ESPECIALLY COMPUTER VISION PROJECT INVOLVING DEPLOYMENT USING KUBERNETES AND AWS 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935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Thanks!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body" idx="4294967295"/>
          </p:nvPr>
        </p:nvSpPr>
        <p:spPr>
          <a:xfrm>
            <a:off x="1336100" y="2771569"/>
            <a:ext cx="73377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3F3F3"/>
                </a:solidFill>
              </a:rPr>
              <a:t>You can find me at</a:t>
            </a:r>
            <a:endParaRPr sz="22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3F3F3"/>
                </a:solidFill>
              </a:rPr>
              <a:t>mdurais1@asu.edu</a:t>
            </a:r>
            <a:endParaRPr sz="22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89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429436" y="370500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429436" y="954117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 was able to find 17 technologies/frameworks that I need to focus on to get a machine learning engineer job 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6" name="Google Shape;169;p24">
            <a:extLst>
              <a:ext uri="{FF2B5EF4-FFF2-40B4-BE49-F238E27FC236}">
                <a16:creationId xmlns:a16="http://schemas.microsoft.com/office/drawing/2014/main" id="{91087D13-9303-4038-BE37-008FDB5B3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31333"/>
              </p:ext>
            </p:extLst>
          </p:nvPr>
        </p:nvGraphicFramePr>
        <p:xfrm>
          <a:off x="943798" y="2199908"/>
          <a:ext cx="7487279" cy="2155116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903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7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Skills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7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Very Good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</a:t>
                      </a:r>
                      <a:r>
                        <a:rPr lang="en" sz="11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ython,sql,skicit,scala,pandas,git,numpy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7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Good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Pytorch,spark,Hadoop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77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Moderate to low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</a:t>
                      </a:r>
                      <a:r>
                        <a:rPr lang="en" sz="11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,tensorflow,tableau,nlp,aws,mining,kubernetes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A0F78E-E4DA-428D-8EA2-C81167CC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66" y="110660"/>
            <a:ext cx="7020620" cy="5032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5F3C6-257A-47E8-8431-E2B99497C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65" y="110214"/>
            <a:ext cx="7190192" cy="50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9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07070" y="1507570"/>
            <a:ext cx="4677494" cy="2485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2"/>
                </a:solidFill>
              </a:rPr>
              <a:t>Now let’s see how </a:t>
            </a:r>
            <a:r>
              <a:rPr lang="en-US" sz="3600" b="1" dirty="0">
                <a:solidFill>
                  <a:schemeClr val="lt2"/>
                </a:solidFill>
              </a:rPr>
              <a:t>I</a:t>
            </a:r>
            <a:r>
              <a:rPr lang="en" sz="3600" b="1" dirty="0">
                <a:solidFill>
                  <a:schemeClr val="lt2"/>
                </a:solidFill>
              </a:rPr>
              <a:t> found out!</a:t>
            </a:r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551A8-7AC8-48DE-A097-6A3492262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18" y="168632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7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 SETUP -  3 SIMPLE STEPS</a:t>
            </a:r>
            <a:endParaRPr dirty="0"/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15650" y="2531486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EXTRACT KEYWORDS FROM SKILLS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215651" y="3816640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ANALYSE THE FREQUENCY OF THE KEYWORDS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215650" y="1440056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SCRAPE DATA FROM LINKEDIN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01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3041825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LINKEDIN JOB SCRAPING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AEEA1-23E6-4ADB-92D1-0409DD36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534" y="1908839"/>
            <a:ext cx="32480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5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5349-6525-4416-A016-5EEB2FC1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E8289-21ED-472E-B7DF-12230B105C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94C85-CF0E-44C2-850B-7E8A73F02E36}"/>
              </a:ext>
            </a:extLst>
          </p:cNvPr>
          <p:cNvSpPr txBox="1"/>
          <p:nvPr/>
        </p:nvSpPr>
        <p:spPr>
          <a:xfrm>
            <a:off x="1235217" y="1046134"/>
            <a:ext cx="71493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/>
                <a:sym typeface="Quicksand"/>
              </a:rPr>
              <a:t>Import Selenium </a:t>
            </a:r>
            <a:r>
              <a:rPr lang="en-US" sz="1800" dirty="0" err="1">
                <a:solidFill>
                  <a:schemeClr val="accent1"/>
                </a:solidFill>
                <a:latin typeface="Quicksand"/>
                <a:sym typeface="Quicksand"/>
              </a:rPr>
              <a:t>Webdriver</a:t>
            </a:r>
            <a:r>
              <a:rPr lang="en-US" sz="1800" dirty="0">
                <a:solidFill>
                  <a:schemeClr val="accent1"/>
                </a:solidFill>
                <a:latin typeface="Quicksand"/>
                <a:sym typeface="Quicksand"/>
              </a:rPr>
              <a:t> to access the HTML elements of the webpage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/>
                <a:sym typeface="Quicksand"/>
              </a:rPr>
              <a:t>I used the keyword –”Machine Learning Engineer” and “Data Scientist” to search for jobs in </a:t>
            </a:r>
            <a:r>
              <a:rPr lang="en-US" sz="1800" dirty="0" err="1">
                <a:solidFill>
                  <a:schemeClr val="accent1"/>
                </a:solidFill>
                <a:latin typeface="Quicksand"/>
                <a:sym typeface="Quicksand"/>
              </a:rPr>
              <a:t>Linkedin</a:t>
            </a:r>
            <a:endParaRPr lang="en-US" sz="18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/>
                <a:sym typeface="Quicksand"/>
              </a:rPr>
              <a:t>I got 175 job results for Machine Learning Engineer and 175 job results for Data Scientist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/>
                <a:sym typeface="Quicksand"/>
              </a:rPr>
              <a:t>Information Scraped : Company, Job Title, Location, Posted Date, Link(</a:t>
            </a:r>
            <a:r>
              <a:rPr lang="en-US" sz="1800" dirty="0" err="1">
                <a:solidFill>
                  <a:schemeClr val="accent1"/>
                </a:solidFill>
                <a:latin typeface="Quicksand"/>
                <a:sym typeface="Quicksand"/>
              </a:rPr>
              <a:t>url</a:t>
            </a:r>
            <a:r>
              <a:rPr lang="en-US" sz="1800" dirty="0">
                <a:solidFill>
                  <a:schemeClr val="accent1"/>
                </a:solidFill>
                <a:latin typeface="Quicksand"/>
                <a:sym typeface="Quicksand"/>
              </a:rPr>
              <a:t>), Description, Skills</a:t>
            </a:r>
          </a:p>
          <a:p>
            <a:pPr>
              <a:buClr>
                <a:schemeClr val="accent1"/>
              </a:buClr>
            </a:pPr>
            <a:endParaRPr lang="en-US" sz="18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76438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17383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ISSUES FACED DURING THIS STEP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3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LINKEDIN STARTED TO BLOCK THE SCRAPING</a:t>
            </a:r>
            <a:endParaRPr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After hitting the website multiple time,linkedin started to block my requests.So I had to come up with different elements to hit to get the same data.</a:t>
            </a:r>
            <a:endParaRPr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COULDN’T SCRAPE SKILLS SECTION PROPERLY</a:t>
            </a:r>
            <a:endParaRPr lang="en-US" b="1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 used the &lt;li&gt; - list item tag to get the skills information. But on some job links they had skills listed using &lt;p&gt; - paragraph tags. So I </a:t>
            </a:r>
            <a:r>
              <a:rPr lang="en-US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could’nt</a:t>
            </a:r>
            <a:r>
              <a:rPr lang="en-US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scrape skills for such jobs. </a:t>
            </a:r>
            <a:endParaRPr lang="en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79597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473</Words>
  <Application>Microsoft Office PowerPoint</Application>
  <PresentationFormat>On-screen Show (16:9)</PresentationFormat>
  <Paragraphs>104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Quicksand</vt:lpstr>
      <vt:lpstr>Calibri</vt:lpstr>
      <vt:lpstr>Arial</vt:lpstr>
      <vt:lpstr>Eleanor template</vt:lpstr>
      <vt:lpstr>Python is the most in-demand skill for a ML job. </vt:lpstr>
      <vt:lpstr>FINDINGS</vt:lpstr>
      <vt:lpstr>PowerPoint Presentation</vt:lpstr>
      <vt:lpstr>PowerPoint Presentation</vt:lpstr>
      <vt:lpstr>PowerPoint Presentation</vt:lpstr>
      <vt:lpstr>EXPERIMENT SETUP -  3 SIMPLE STEPS</vt:lpstr>
      <vt:lpstr>LINKEDIN JOB SCRAPING</vt:lpstr>
      <vt:lpstr>STEPS</vt:lpstr>
      <vt:lpstr>ISSUES FACED DURING THIS STEP</vt:lpstr>
      <vt:lpstr>EXTRACT KEYWORDS</vt:lpstr>
      <vt:lpstr>STEPS</vt:lpstr>
      <vt:lpstr>KEYWORD FREQUENCY ANALYSIS</vt:lpstr>
      <vt:lpstr>PowerPoint Presentation</vt:lpstr>
      <vt:lpstr>STEPS</vt:lpstr>
      <vt:lpstr>FOLLOW UP ACTIONS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Mahidher D K</dc:creator>
  <cp:lastModifiedBy>Mahidher D K</cp:lastModifiedBy>
  <cp:revision>11</cp:revision>
  <dcterms:modified xsi:type="dcterms:W3CDTF">2022-01-20T21:03:28Z</dcterms:modified>
</cp:coreProperties>
</file>