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2"/>
  </p:sldMasterIdLst>
  <p:notesMasterIdLst>
    <p:notesMasterId r:id="rId21"/>
  </p:notesMasterIdLst>
  <p:sldIdLst>
    <p:sldId id="311" r:id="rId3"/>
    <p:sldId id="299" r:id="rId4"/>
    <p:sldId id="326" r:id="rId5"/>
    <p:sldId id="328" r:id="rId6"/>
    <p:sldId id="341" r:id="rId7"/>
    <p:sldId id="330" r:id="rId8"/>
    <p:sldId id="331" r:id="rId9"/>
    <p:sldId id="332" r:id="rId10"/>
    <p:sldId id="333" r:id="rId11"/>
    <p:sldId id="344" r:id="rId12"/>
    <p:sldId id="357" r:id="rId13"/>
    <p:sldId id="358" r:id="rId14"/>
    <p:sldId id="335" r:id="rId15"/>
    <p:sldId id="345" r:id="rId16"/>
    <p:sldId id="339" r:id="rId17"/>
    <p:sldId id="340" r:id="rId18"/>
    <p:sldId id="313"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3" autoAdjust="0"/>
    <p:restoredTop sz="95878" autoAdjust="0"/>
  </p:normalViewPr>
  <p:slideViewPr>
    <p:cSldViewPr snapToGrid="0" showGuides="1">
      <p:cViewPr varScale="1">
        <p:scale>
          <a:sx n="82" d="100"/>
          <a:sy n="82" d="100"/>
        </p:scale>
        <p:origin x="322" y="77"/>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t>19 September 2024</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t>19 September 2024</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t>19 September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t>19 September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t>19 September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Tree>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t>19 September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anose="020B0A04020102020204"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t>19 September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t>19 September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t>19 September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anose="020F0502020204030204" pitchFamily="34" charset="0"/>
                <a:cs typeface="Calibri" panose="020F0502020204030204"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t>19 September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t>19 September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t>19 September 2024</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t>19 September 2024</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Tree>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t>19 September 2024</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anose="020F0502020204030204" pitchFamily="34" charset="0"/>
          <a:ea typeface="+mj-ea"/>
          <a:cs typeface="Calibri" panose="020F0502020204030204"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anose="05000000000000000000" pitchFamily="2" charset="2"/>
        <a:buChar char="v"/>
        <a:defRPr sz="3200" kern="1200">
          <a:solidFill>
            <a:schemeClr val="tx1"/>
          </a:solidFill>
          <a:latin typeface="Calibri" panose="020F0502020204030204" pitchFamily="34" charset="0"/>
          <a:ea typeface="+mn-ea"/>
          <a:cs typeface="Calibri" panose="020F0502020204030204" pitchFamily="34" charset="0"/>
        </a:defRPr>
      </a:lvl1pPr>
      <a:lvl2pPr marL="685800" indent="-228600" algn="just" defTabSz="914400" rtl="0" eaLnBrk="1" latinLnBrk="0" hangingPunct="1">
        <a:lnSpc>
          <a:spcPct val="90000"/>
        </a:lnSpc>
        <a:spcBef>
          <a:spcPct val="30000"/>
        </a:spcBef>
        <a:buClr>
          <a:srgbClr val="0070C0"/>
        </a:buClr>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2pPr>
      <a:lvl3pPr marL="1143000" indent="-228600" algn="just" defTabSz="914400" rtl="0" eaLnBrk="1" latinLnBrk="0" hangingPunct="1">
        <a:lnSpc>
          <a:spcPct val="90000"/>
        </a:lnSpc>
        <a:spcBef>
          <a:spcPct val="30000"/>
        </a:spcBef>
        <a:buClr>
          <a:srgbClr val="0070C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3pPr>
      <a:lvl4pPr marL="1600200" indent="-228600" algn="just" defTabSz="914400" rtl="0" eaLnBrk="1" latinLnBrk="0" hangingPunct="1">
        <a:lnSpc>
          <a:spcPct val="90000"/>
        </a:lnSpc>
        <a:spcBef>
          <a:spcPct val="30000"/>
        </a:spcBef>
        <a:buClr>
          <a:srgbClr val="0070C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A71E4-40FC-4C42-99FA-437E5C3E99F2}" type="datetime3">
              <a:rPr lang="en-US" smtClean="0"/>
              <a:t>19 September 2024</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t>10</a:t>
            </a:fld>
            <a:endParaRPr lang="en-US"/>
          </a:p>
        </p:txBody>
      </p:sp>
      <p:sp>
        <p:nvSpPr>
          <p:cNvPr id="8" name="Title 7"/>
          <p:cNvSpPr>
            <a:spLocks noGrp="1"/>
          </p:cNvSpPr>
          <p:nvPr>
            <p:ph type="title"/>
          </p:nvPr>
        </p:nvSpPr>
        <p:spPr/>
        <p:txBody>
          <a:bodyPr/>
          <a:lstStyle/>
          <a:p>
            <a:r>
              <a:rPr lang="en-US" dirty="0"/>
              <a:t>Hardware and Software </a:t>
            </a:r>
            <a:r>
              <a:rPr lang="en-US" dirty="0" err="1" smtClean="0"/>
              <a:t>Requiirement</a:t>
            </a:r>
            <a:endParaRPr lang="en-US" dirty="0"/>
          </a:p>
        </p:txBody>
      </p:sp>
      <p:graphicFrame>
        <p:nvGraphicFramePr>
          <p:cNvPr id="5" name="Table 4"/>
          <p:cNvGraphicFramePr/>
          <p:nvPr>
            <p:custDataLst>
              <p:tags r:id="rId1"/>
            </p:custDataLst>
            <p:extLst>
              <p:ext uri="{D42A27DB-BD31-4B8C-83A1-F6EECF244321}">
                <p14:modId xmlns:p14="http://schemas.microsoft.com/office/powerpoint/2010/main" val="3283457277"/>
              </p:ext>
            </p:extLst>
          </p:nvPr>
        </p:nvGraphicFramePr>
        <p:xfrm>
          <a:off x="268605" y="1670685"/>
          <a:ext cx="4596765" cy="1914525"/>
        </p:xfrm>
        <a:graphic>
          <a:graphicData uri="http://schemas.openxmlformats.org/drawingml/2006/table">
            <a:tbl>
              <a:tblPr firstRow="1" bandRow="1">
                <a:tableStyleId>{5C22544A-7EE6-4342-B048-85BDC9FD1C3A}</a:tableStyleId>
              </a:tblPr>
              <a:tblGrid>
                <a:gridCol w="1640205">
                  <a:extLst>
                    <a:ext uri="{9D8B030D-6E8A-4147-A177-3AD203B41FA5}">
                      <a16:colId xmlns:a16="http://schemas.microsoft.com/office/drawing/2014/main" val="20000"/>
                    </a:ext>
                  </a:extLst>
                </a:gridCol>
                <a:gridCol w="2956560">
                  <a:extLst>
                    <a:ext uri="{9D8B030D-6E8A-4147-A177-3AD203B41FA5}">
                      <a16:colId xmlns:a16="http://schemas.microsoft.com/office/drawing/2014/main" val="20001"/>
                    </a:ext>
                  </a:extLst>
                </a:gridCol>
              </a:tblGrid>
              <a:tr h="399415">
                <a:tc gridSpan="2">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 Hardware</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757555">
                <a:tc>
                  <a:txBody>
                    <a:bodyPr/>
                    <a:lstStyle/>
                    <a:p>
                      <a:pPr>
                        <a:buNone/>
                      </a:pPr>
                      <a:r>
                        <a:rPr lang="en-US" dirty="0">
                          <a:latin typeface="Times New Roman" panose="02020603050405020304" pitchFamily="18" charset="0"/>
                          <a:cs typeface="Times New Roman" panose="02020603050405020304" pitchFamily="18" charset="0"/>
                        </a:rPr>
                        <a:t>RAM</a:t>
                      </a:r>
                    </a:p>
                  </a:txBody>
                  <a:tcPr/>
                </a:tc>
                <a:tc>
                  <a:txBody>
                    <a:bodyPr/>
                    <a:lstStyle/>
                    <a:p>
                      <a:pPr>
                        <a:buNone/>
                      </a:pPr>
                      <a:r>
                        <a:rPr lang="en-US" dirty="0">
                          <a:latin typeface="Times New Roman" panose="02020603050405020304" pitchFamily="18" charset="0"/>
                          <a:cs typeface="Times New Roman" panose="02020603050405020304" pitchFamily="18" charset="0"/>
                        </a:rPr>
                        <a:t>1GB</a:t>
                      </a:r>
                    </a:p>
                  </a:txBody>
                  <a:tcPr/>
                </a:tc>
                <a:extLst>
                  <a:ext uri="{0D108BD9-81ED-4DB2-BD59-A6C34878D82A}">
                    <a16:rowId xmlns:a16="http://schemas.microsoft.com/office/drawing/2014/main" val="10003"/>
                  </a:ext>
                </a:extLst>
              </a:tr>
              <a:tr h="757555">
                <a:tc>
                  <a:txBody>
                    <a:bodyPr/>
                    <a:lstStyle/>
                    <a:p>
                      <a:pPr>
                        <a:buNone/>
                      </a:pPr>
                      <a:r>
                        <a:rPr lang="en-US" dirty="0">
                          <a:latin typeface="Times New Roman" panose="02020603050405020304" pitchFamily="18" charset="0"/>
                          <a:cs typeface="Times New Roman" panose="02020603050405020304" pitchFamily="18" charset="0"/>
                        </a:rPr>
                        <a:t>Processor</a:t>
                      </a:r>
                    </a:p>
                  </a:txBody>
                  <a:tcPr/>
                </a:tc>
                <a:tc>
                  <a:txBody>
                    <a:bodyPr/>
                    <a:lstStyle/>
                    <a:p>
                      <a:pPr>
                        <a:buNone/>
                      </a:pPr>
                      <a:r>
                        <a:rPr lang="en-US" sz="1800" dirty="0">
                          <a:effectLst/>
                          <a:latin typeface="Times New Roman" panose="02020603050405020304" pitchFamily="18" charset="0"/>
                          <a:cs typeface="Times New Roman" panose="02020603050405020304" pitchFamily="18" charset="0"/>
                          <a:sym typeface="+mn-ea"/>
                        </a:rPr>
                        <a:t>Minimum Dual Core Series</a:t>
                      </a:r>
                      <a:endParaRPr lang="en-US" sz="1800"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7" name="Table 6"/>
          <p:cNvGraphicFramePr/>
          <p:nvPr>
            <p:custDataLst>
              <p:tags r:id="rId2"/>
            </p:custDataLst>
          </p:nvPr>
        </p:nvGraphicFramePr>
        <p:xfrm>
          <a:off x="5902960" y="1411605"/>
          <a:ext cx="5692140" cy="4252849"/>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000"/>
                    </a:ext>
                  </a:extLst>
                </a:gridCol>
                <a:gridCol w="3755390">
                  <a:extLst>
                    <a:ext uri="{9D8B030D-6E8A-4147-A177-3AD203B41FA5}">
                      <a16:colId xmlns:a16="http://schemas.microsoft.com/office/drawing/2014/main" val="20001"/>
                    </a:ext>
                  </a:extLst>
                </a:gridCol>
              </a:tblGrid>
              <a:tr h="365760">
                <a:tc gridSpan="2">
                  <a:txBody>
                    <a:bodyPr/>
                    <a:lstStyle/>
                    <a:p>
                      <a:r>
                        <a:rPr lang="en-US" dirty="0">
                          <a:latin typeface="Times New Roman" panose="02020603050405020304" pitchFamily="18" charset="0"/>
                          <a:cs typeface="Times New Roman" panose="02020603050405020304" pitchFamily="18" charset="0"/>
                        </a:rPr>
                        <a:t>Software</a:t>
                      </a:r>
                    </a:p>
                  </a:txBody>
                  <a:tcPr/>
                </a:tc>
                <a:tc hMerge="1">
                  <a:txBody>
                    <a:bodyPr/>
                    <a:lstStyle/>
                    <a:p>
                      <a:endParaRPr lang="en-US"/>
                    </a:p>
                  </a:txBody>
                  <a:tcPr/>
                </a:tc>
                <a:extLst>
                  <a:ext uri="{0D108BD9-81ED-4DB2-BD59-A6C34878D82A}">
                    <a16:rowId xmlns:a16="http://schemas.microsoft.com/office/drawing/2014/main" val="10000"/>
                  </a:ext>
                </a:extLst>
              </a:tr>
              <a:tr h="638175">
                <a:tc>
                  <a:txBody>
                    <a:bodyPr/>
                    <a:lstStyle/>
                    <a:p>
                      <a:r>
                        <a:rPr lang="en-US" dirty="0">
                          <a:latin typeface="Times New Roman" panose="02020603050405020304" pitchFamily="18" charset="0"/>
                          <a:cs typeface="Times New Roman" panose="02020603050405020304" pitchFamily="18" charset="0"/>
                        </a:rPr>
                        <a:t>Operating System</a:t>
                      </a:r>
                    </a:p>
                  </a:txBody>
                  <a:tcPr/>
                </a:tc>
                <a:tc>
                  <a:txBody>
                    <a:bodyPr/>
                    <a:lstStyle/>
                    <a:p>
                      <a:r>
                        <a:rPr lang="en-US" dirty="0">
                          <a:latin typeface="Times New Roman" panose="02020603050405020304" pitchFamily="18" charset="0"/>
                          <a:cs typeface="Times New Roman" panose="02020603050405020304" pitchFamily="18" charset="0"/>
                        </a:rPr>
                        <a:t>Windows </a:t>
                      </a:r>
                    </a:p>
                  </a:txBody>
                  <a:tcPr/>
                </a:tc>
                <a:extLst>
                  <a:ext uri="{0D108BD9-81ED-4DB2-BD59-A6C34878D82A}">
                    <a16:rowId xmlns:a16="http://schemas.microsoft.com/office/drawing/2014/main" val="10001"/>
                  </a:ext>
                </a:extLst>
              </a:tr>
              <a:tr h="1054100">
                <a:tc>
                  <a:txBody>
                    <a:bodyPr/>
                    <a:lstStyle/>
                    <a:p>
                      <a:r>
                        <a:rPr lang="en-US" dirty="0">
                          <a:latin typeface="Times New Roman" panose="02020603050405020304" pitchFamily="18" charset="0"/>
                          <a:cs typeface="Times New Roman" panose="02020603050405020304" pitchFamily="18" charset="0"/>
                        </a:rPr>
                        <a:t>Frontend Technologies</a:t>
                      </a:r>
                    </a:p>
                  </a:txBody>
                  <a:tcPr/>
                </a:tc>
                <a:tc>
                  <a:txBody>
                    <a:bodyPr/>
                    <a:lstStyle/>
                    <a:p>
                      <a:pPr>
                        <a:lnSpc>
                          <a:spcPct val="107000"/>
                        </a:lnSpc>
                        <a:spcAft>
                          <a:spcPts val="800"/>
                        </a:spcAft>
                      </a:pPr>
                      <a:r>
                        <a:rPr lang="en-US" sz="1800" kern="100" dirty="0">
                          <a:solidFill>
                            <a:srgbClr val="000000"/>
                          </a:solidFill>
                          <a:effectLst/>
                          <a:latin typeface="Times New Roman" panose="02020603050405020304" pitchFamily="18" charset="0"/>
                        </a:rPr>
                        <a:t>HTML, CSS for designing the user interfaces</a:t>
                      </a:r>
                      <a:endParaRPr lang="en-US" sz="1600" kern="100" dirty="0">
                        <a:solidFill>
                          <a:srgbClr val="000000"/>
                        </a:solidFill>
                        <a:effectLst/>
                        <a:latin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5760">
                <a:tc>
                  <a:txBody>
                    <a:bodyPr/>
                    <a:lstStyle/>
                    <a:p>
                      <a:r>
                        <a:rPr lang="en-US" dirty="0">
                          <a:latin typeface="Times New Roman" panose="02020603050405020304" pitchFamily="18" charset="0"/>
                          <a:cs typeface="Times New Roman" panose="02020603050405020304" pitchFamily="18" charset="0"/>
                        </a:rPr>
                        <a:t>Database</a:t>
                      </a:r>
                    </a:p>
                  </a:txBody>
                  <a:tcPr/>
                </a:tc>
                <a:tc>
                  <a:txBody>
                    <a:bodyPr/>
                    <a:lstStyle/>
                    <a:p>
                      <a:r>
                        <a:rPr lang="en-US" dirty="0">
                          <a:latin typeface="Times New Roman" panose="02020603050405020304" pitchFamily="18" charset="0"/>
                          <a:cs typeface="Times New Roman" panose="02020603050405020304" pitchFamily="18" charset="0"/>
                        </a:rPr>
                        <a:t>MYSQL</a:t>
                      </a:r>
                    </a:p>
                  </a:txBody>
                  <a:tcPr/>
                </a:tc>
                <a:extLst>
                  <a:ext uri="{0D108BD9-81ED-4DB2-BD59-A6C34878D82A}">
                    <a16:rowId xmlns:a16="http://schemas.microsoft.com/office/drawing/2014/main" val="10003"/>
                  </a:ext>
                </a:extLst>
              </a:tr>
              <a:tr h="640080">
                <a:tc>
                  <a:txBody>
                    <a:bodyPr/>
                    <a:lstStyle/>
                    <a:p>
                      <a:r>
                        <a:rPr lang="en-US" dirty="0">
                          <a:latin typeface="Times New Roman" panose="02020603050405020304" pitchFamily="18" charset="0"/>
                          <a:cs typeface="Times New Roman" panose="02020603050405020304" pitchFamily="18" charset="0"/>
                        </a:rPr>
                        <a:t>Programming Languages</a:t>
                      </a:r>
                    </a:p>
                  </a:txBody>
                  <a:tcPr/>
                </a:tc>
                <a:tc>
                  <a:txBody>
                    <a:bodyPr/>
                    <a:lstStyle/>
                    <a:p>
                      <a:r>
                        <a:rPr lang="en-US" dirty="0">
                          <a:latin typeface="Times New Roman" panose="02020603050405020304" pitchFamily="18" charset="0"/>
                          <a:cs typeface="Times New Roman" panose="02020603050405020304" pitchFamily="18" charset="0"/>
                        </a:rPr>
                        <a:t>Java</a:t>
                      </a:r>
                    </a:p>
                  </a:txBody>
                  <a:tcPr/>
                </a:tc>
                <a:extLst>
                  <a:ext uri="{0D108BD9-81ED-4DB2-BD59-A6C34878D82A}">
                    <a16:rowId xmlns:a16="http://schemas.microsoft.com/office/drawing/2014/main" val="10004"/>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mn-lt"/>
                          <a:ea typeface="+mn-ea"/>
                          <a:cs typeface="+mn-cs"/>
                        </a:rPr>
                        <a:t>Integrated Development Environment (IDE): </a:t>
                      </a:r>
                    </a:p>
                  </a:txBody>
                  <a:tcPr/>
                </a:tc>
                <a:tc>
                  <a:txBody>
                    <a:bodyPr/>
                    <a:lstStyle/>
                    <a:p>
                      <a:r>
                        <a:rPr lang="en-US" dirty="0" err="1">
                          <a:latin typeface="Times New Roman" panose="02020603050405020304" pitchFamily="18" charset="0"/>
                          <a:cs typeface="Times New Roman" panose="02020603050405020304" pitchFamily="18" charset="0"/>
                        </a:rPr>
                        <a:t>Netbeans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transition advTm="5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requirement</a:t>
            </a:r>
            <a:endParaRPr lang="en-US" dirty="0"/>
          </a:p>
        </p:txBody>
      </p:sp>
      <p:sp>
        <p:nvSpPr>
          <p:cNvPr id="3" name="Content Placeholder 2"/>
          <p:cNvSpPr>
            <a:spLocks noGrp="1"/>
          </p:cNvSpPr>
          <p:nvPr>
            <p:ph sz="quarter" idx="10"/>
          </p:nvPr>
        </p:nvSpPr>
        <p:spPr/>
        <p:txBody>
          <a:bodyPr>
            <a:normAutofit fontScale="75000" lnSpcReduction="20000"/>
          </a:bodyPr>
          <a:lstStyle/>
          <a:p>
            <a:pPr marL="0" indent="0">
              <a:buNone/>
            </a:pPr>
            <a:r>
              <a:rPr lang="en-US" sz="2500" b="1" dirty="0"/>
              <a:t>User Registration and Login:</a:t>
            </a:r>
          </a:p>
          <a:p>
            <a:pPr>
              <a:buFont typeface="Arial" panose="020B0604020202020204" pitchFamily="34" charset="0"/>
              <a:buChar char="•"/>
            </a:pPr>
            <a:r>
              <a:rPr lang="en-US" sz="2500" dirty="0"/>
              <a:t>The system must allow users (admin and citizens) to register and log in using unique credentials.</a:t>
            </a:r>
          </a:p>
          <a:p>
            <a:pPr>
              <a:buFont typeface="Arial" panose="020B0604020202020204" pitchFamily="34" charset="0"/>
              <a:buChar char="•"/>
            </a:pPr>
            <a:r>
              <a:rPr lang="en-US" sz="2500" dirty="0"/>
              <a:t>Registration form validation must ensure correct input formats (email, contact number, password strength).</a:t>
            </a:r>
          </a:p>
          <a:p>
            <a:pPr marL="0" indent="0">
              <a:buNone/>
            </a:pPr>
            <a:r>
              <a:rPr lang="en-US" sz="2500" b="1" dirty="0"/>
              <a:t>Waste Management Module:</a:t>
            </a:r>
          </a:p>
          <a:p>
            <a:pPr>
              <a:buFont typeface="Arial" panose="020B0604020202020204" pitchFamily="34" charset="0"/>
              <a:buChar char="•"/>
            </a:pPr>
            <a:r>
              <a:rPr lang="en-US" sz="2500" dirty="0"/>
              <a:t>Users can report different types of waste (e.g., organic, hazardous, recyclable).</a:t>
            </a:r>
          </a:p>
          <a:p>
            <a:pPr>
              <a:buFont typeface="Arial" panose="020B0604020202020204" pitchFamily="34" charset="0"/>
              <a:buChar char="•"/>
            </a:pPr>
            <a:r>
              <a:rPr lang="en-US" sz="2500" dirty="0"/>
              <a:t>The system assigns a priority based on the type of waste (e.g., hazardous = high priority).</a:t>
            </a:r>
          </a:p>
          <a:p>
            <a:pPr>
              <a:buFont typeface="Arial" panose="020B0604020202020204" pitchFamily="34" charset="0"/>
              <a:buChar char="•"/>
            </a:pPr>
            <a:r>
              <a:rPr lang="en-US" sz="2500" dirty="0"/>
              <a:t>A queue-based task management system resolves waste issues based on priority.</a:t>
            </a:r>
          </a:p>
          <a:p>
            <a:pPr marL="0" indent="0">
              <a:buNone/>
            </a:pPr>
            <a:r>
              <a:rPr lang="en-US" sz="2500" b="1" dirty="0"/>
              <a:t>Water Management Module:</a:t>
            </a:r>
          </a:p>
          <a:p>
            <a:pPr>
              <a:buFont typeface="Arial" panose="020B0604020202020204" pitchFamily="34" charset="0"/>
              <a:buChar char="•"/>
            </a:pPr>
            <a:r>
              <a:rPr lang="en-US" sz="2500" dirty="0"/>
              <a:t>Users can report water issues or track water usage.</a:t>
            </a:r>
          </a:p>
          <a:p>
            <a:pPr>
              <a:buFont typeface="Arial" panose="020B0604020202020204" pitchFamily="34" charset="0"/>
              <a:buChar char="•"/>
            </a:pPr>
            <a:r>
              <a:rPr lang="en-US" sz="2500" dirty="0"/>
              <a:t>The system allows for monitoring water resources in real-time.</a:t>
            </a:r>
          </a:p>
          <a:p>
            <a:pPr marL="0" indent="0">
              <a:buNone/>
            </a:pPr>
            <a:r>
              <a:rPr lang="en-US" sz="2500" b="1" dirty="0"/>
              <a:t>Citizen Engagement:</a:t>
            </a:r>
          </a:p>
          <a:p>
            <a:pPr>
              <a:buFont typeface="Arial" panose="020B0604020202020204" pitchFamily="34" charset="0"/>
              <a:buChar char="•"/>
            </a:pPr>
            <a:r>
              <a:rPr lang="en-US" sz="2500" dirty="0"/>
              <a:t>Users can submit feedback or report general issues related to the city's operations.</a:t>
            </a:r>
          </a:p>
          <a:p>
            <a:pPr>
              <a:buFont typeface="Arial" panose="020B0604020202020204" pitchFamily="34" charset="0"/>
              <a:buChar char="•"/>
            </a:pPr>
            <a:r>
              <a:rPr lang="en-US" sz="2500" dirty="0"/>
              <a:t>The system should allow for two-way communication between users and city officials.</a:t>
            </a:r>
          </a:p>
          <a:p>
            <a:pPr marL="0" indent="0">
              <a:buNone/>
            </a:pPr>
            <a:r>
              <a:rPr lang="en-US" sz="2500" b="1" dirty="0"/>
              <a:t>Dashboard for Admin:</a:t>
            </a:r>
            <a:endParaRPr lang="en-US" sz="2500" dirty="0"/>
          </a:p>
          <a:p>
            <a:pPr>
              <a:buFont typeface="Arial" panose="020B0604020202020204" pitchFamily="34" charset="0"/>
              <a:buChar char="•"/>
            </a:pPr>
            <a:r>
              <a:rPr lang="en-US" sz="2500" dirty="0"/>
              <a:t>Admin can view waste, water, and citizen reports.</a:t>
            </a:r>
          </a:p>
          <a:p>
            <a:pPr>
              <a:buFont typeface="Arial" panose="020B0604020202020204" pitchFamily="34" charset="0"/>
              <a:buChar char="•"/>
            </a:pPr>
            <a:r>
              <a:rPr lang="en-US" sz="2500" dirty="0"/>
              <a:t>Admin can prioritize and resolve issues based on the severity or urgency</a:t>
            </a:r>
            <a:r>
              <a:rPr lang="en-US" sz="2500" dirty="0" smtClean="0"/>
              <a:t>.</a:t>
            </a:r>
            <a:endParaRPr lang="en-US" sz="2500" dirty="0"/>
          </a:p>
        </p:txBody>
      </p:sp>
      <p:sp>
        <p:nvSpPr>
          <p:cNvPr id="4" name="Date Placeholder 3"/>
          <p:cNvSpPr>
            <a:spLocks noGrp="1"/>
          </p:cNvSpPr>
          <p:nvPr>
            <p:ph type="dt" sz="half" idx="2"/>
          </p:nvPr>
        </p:nvSpPr>
        <p:spPr/>
        <p:txBody>
          <a:bodyPr/>
          <a:lstStyle/>
          <a:p>
            <a:endParaRPr lang="en-US" dirty="0"/>
          </a:p>
        </p:txBody>
      </p:sp>
      <p:sp>
        <p:nvSpPr>
          <p:cNvPr id="5" name="Footer Placeholder 4"/>
          <p:cNvSpPr>
            <a:spLocks noGrp="1"/>
          </p:cNvSpPr>
          <p:nvPr>
            <p:ph type="ftr" sz="quarter" idx="3"/>
          </p:nvPr>
        </p:nvSpPr>
        <p:spPr>
          <a:xfrm>
            <a:off x="4310743" y="6531293"/>
            <a:ext cx="3153747" cy="305443"/>
          </a:xfrm>
        </p:spPr>
        <p:txBody>
          <a:bodyPr/>
          <a:lstStyle/>
          <a:p>
            <a:endParaRPr lang="en-US" dirty="0"/>
          </a:p>
        </p:txBody>
      </p:sp>
      <p:sp>
        <p:nvSpPr>
          <p:cNvPr id="6" name="Slide Number Placeholder 5"/>
          <p:cNvSpPr>
            <a:spLocks noGrp="1"/>
          </p:cNvSpPr>
          <p:nvPr>
            <p:ph type="sldNum" sz="quarter" idx="4"/>
          </p:nvPr>
        </p:nvSpPr>
        <p:spPr/>
        <p:txBody>
          <a:bodyPr/>
          <a:lstStyle/>
          <a:p>
            <a:fld id="{9860EDB8-5305-433F-BE41-D7A86D811DB3}" type="slidenum">
              <a:rPr lang="en-US" smtClean="0"/>
              <a:t>11</a:t>
            </a:fld>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Non functional requirement</a:t>
            </a:r>
          </a:p>
        </p:txBody>
      </p:sp>
      <p:sp>
        <p:nvSpPr>
          <p:cNvPr id="3" name="Content Placeholder 2"/>
          <p:cNvSpPr>
            <a:spLocks noGrp="1"/>
          </p:cNvSpPr>
          <p:nvPr>
            <p:ph sz="quarter" idx="10"/>
          </p:nvPr>
        </p:nvSpPr>
        <p:spPr/>
        <p:txBody>
          <a:bodyPr>
            <a:normAutofit/>
          </a:bodyPr>
          <a:lstStyle/>
          <a:p>
            <a:pPr marL="0" indent="0">
              <a:buNone/>
            </a:pPr>
            <a:r>
              <a:rPr lang="en-US" sz="1665" b="1"/>
              <a:t>Performance:</a:t>
            </a:r>
          </a:p>
          <a:p>
            <a:pPr>
              <a:buFont typeface="Arial" panose="020B0604020202020204" pitchFamily="34" charset="0"/>
              <a:buChar char="•"/>
            </a:pPr>
            <a:r>
              <a:rPr lang="en-US" sz="1665"/>
              <a:t>The system must respond to user actions (such as submitting a form) within 3 seconds.</a:t>
            </a:r>
          </a:p>
          <a:p>
            <a:pPr marL="0" indent="0">
              <a:buNone/>
            </a:pPr>
            <a:r>
              <a:rPr lang="en-US" sz="1665" b="1"/>
              <a:t>Security:</a:t>
            </a:r>
          </a:p>
          <a:p>
            <a:pPr>
              <a:buFont typeface="Arial" panose="020B0604020202020204" pitchFamily="34" charset="0"/>
              <a:buChar char="•"/>
            </a:pPr>
            <a:r>
              <a:rPr lang="en-US" sz="1665"/>
              <a:t>User data, including passwords, must be encrypted.</a:t>
            </a:r>
          </a:p>
          <a:p>
            <a:pPr marL="0" indent="0">
              <a:buNone/>
            </a:pPr>
            <a:r>
              <a:rPr lang="en-US" sz="1665" b="1"/>
              <a:t>Usability:</a:t>
            </a:r>
          </a:p>
          <a:p>
            <a:pPr>
              <a:buFont typeface="Arial" panose="020B0604020202020204" pitchFamily="34" charset="0"/>
              <a:buChar char="•"/>
            </a:pPr>
            <a:r>
              <a:rPr lang="en-US" sz="1665"/>
              <a:t>The user interface must be intuitive, with easy navigation across different modules.</a:t>
            </a:r>
          </a:p>
          <a:p>
            <a:pPr>
              <a:buFont typeface="Arial" panose="020B0604020202020204" pitchFamily="34" charset="0"/>
              <a:buChar char="•"/>
            </a:pPr>
            <a:r>
              <a:rPr lang="en-US" sz="1665"/>
              <a:t>The system should provide real-time feedback and validation when users enter incorrect information (e.g., invalid email format).</a:t>
            </a:r>
          </a:p>
          <a:p>
            <a:pPr marL="0" indent="0">
              <a:buNone/>
            </a:pPr>
            <a:r>
              <a:rPr lang="en-US" sz="1665" b="1"/>
              <a:t>Reliability:</a:t>
            </a:r>
          </a:p>
          <a:p>
            <a:pPr>
              <a:buFont typeface="Arial" panose="020B0604020202020204" pitchFamily="34" charset="0"/>
              <a:buChar char="•"/>
            </a:pPr>
            <a:r>
              <a:rPr lang="en-US" sz="1665"/>
              <a:t>The system should have an uptime of 99.9% and must reliably store user data in the database.</a:t>
            </a:r>
          </a:p>
          <a:p>
            <a:pPr marL="0" indent="0">
              <a:buNone/>
            </a:pPr>
            <a:r>
              <a:rPr lang="en-US" sz="1665" b="1"/>
              <a:t>Scalability:</a:t>
            </a:r>
          </a:p>
          <a:p>
            <a:pPr>
              <a:buFont typeface="Arial" panose="020B0604020202020204" pitchFamily="34" charset="0"/>
              <a:buChar char="•"/>
            </a:pPr>
            <a:r>
              <a:rPr lang="en-US" sz="1665"/>
              <a:t>The system must be designed to accommodate future expansion, such as additional waste types or more city services.</a:t>
            </a:r>
          </a:p>
          <a:p>
            <a:pPr marL="0" indent="0">
              <a:buNone/>
            </a:pPr>
            <a:r>
              <a:rPr lang="en-US" sz="1665" b="1"/>
              <a:t>Maintainability:</a:t>
            </a:r>
          </a:p>
          <a:p>
            <a:pPr>
              <a:buFont typeface="Arial" panose="020B0604020202020204" pitchFamily="34" charset="0"/>
              <a:buChar char="•"/>
            </a:pPr>
            <a:r>
              <a:rPr lang="en-US" sz="1665"/>
              <a:t>The system code should be modular, allowing for easy updates and maintenance.</a:t>
            </a:r>
          </a:p>
        </p:txBody>
      </p:sp>
      <p:sp>
        <p:nvSpPr>
          <p:cNvPr id="4" name="Date Placeholder 3"/>
          <p:cNvSpPr>
            <a:spLocks noGrp="1"/>
          </p:cNvSpPr>
          <p:nvPr>
            <p:ph type="dt" sz="half" idx="2"/>
          </p:nvPr>
        </p:nvSpPr>
        <p:spPr/>
        <p:txBody>
          <a:bodyPr/>
          <a:lstStyle/>
          <a:p>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860EDB8-5305-433F-BE41-D7A86D811DB3}" type="slidenum">
              <a:rPr lang="en-US" smtClean="0"/>
              <a:t>12</a:t>
            </a:fld>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5" name="Slide Number Placeholder 4"/>
          <p:cNvSpPr>
            <a:spLocks noGrp="1"/>
          </p:cNvSpPr>
          <p:nvPr>
            <p:ph type="sldNum" sz="quarter" idx="4"/>
          </p:nvPr>
        </p:nvSpPr>
        <p:spPr/>
        <p:txBody>
          <a:bodyPr/>
          <a:lstStyle/>
          <a:p>
            <a:fld id="{9860EDB8-5305-433F-BE41-D7A86D811DB3}" type="slidenum">
              <a:rPr lang="en-US" smtClean="0"/>
              <a:t>13</a:t>
            </a:fld>
            <a:endParaRPr lang="en-US" dirty="0"/>
          </a:p>
        </p:txBody>
      </p:sp>
      <p:sp>
        <p:nvSpPr>
          <p:cNvPr id="4" name="Content Placeholder 3"/>
          <p:cNvSpPr>
            <a:spLocks noGrp="1"/>
          </p:cNvSpPr>
          <p:nvPr>
            <p:ph sz="quarter" idx="10"/>
          </p:nvPr>
        </p:nvSpPr>
        <p:spPr/>
        <p:txBody>
          <a:bodyPr>
            <a:normAutofit/>
          </a:bodyPr>
          <a:lstStyle/>
          <a:p>
            <a:pPr>
              <a:buFont typeface="Arial" panose="020B0604020202020204" pitchFamily="34" charset="0"/>
              <a:buChar char="•"/>
            </a:pPr>
            <a:r>
              <a:rPr lang="en-US" sz="2000" dirty="0" err="1"/>
              <a:t>UrbanVision</a:t>
            </a:r>
            <a:r>
              <a:rPr lang="en-US" sz="2000" dirty="0"/>
              <a:t> proposes a smart city platform using Java that integrates waste management, water management, and citizen engagement into a unified system. The waste management component categorizes waste (organic, hazardous, recyclable, electronic) and assigns priority levels (high, medium, low), ensuring higher-priority issues are addressed first through a task management system</a:t>
            </a:r>
            <a:r>
              <a:rPr lang="en-US" sz="2000" dirty="0" smtClean="0"/>
              <a:t>.</a:t>
            </a:r>
          </a:p>
          <a:p>
            <a:pPr marL="0" indent="0">
              <a:buNone/>
            </a:pPr>
            <a:r>
              <a:rPr lang="en-US" sz="2000" dirty="0" smtClean="0"/>
              <a:t> </a:t>
            </a:r>
            <a:endParaRPr lang="en-US" sz="2000" dirty="0"/>
          </a:p>
          <a:p>
            <a:pPr>
              <a:buFont typeface="Arial" panose="020B0604020202020204" pitchFamily="34" charset="0"/>
              <a:buChar char="•"/>
            </a:pPr>
            <a:r>
              <a:rPr lang="en-US" sz="2000" dirty="0"/>
              <a:t>A real-time dashboard tracks the progress of waste-related activities. The water management system monitors water usage, detects </a:t>
            </a:r>
            <a:r>
              <a:rPr lang="en-US" sz="2000" dirty="0" smtClean="0"/>
              <a:t>leaks to </a:t>
            </a:r>
            <a:r>
              <a:rPr lang="en-US" sz="2000" dirty="0"/>
              <a:t>optimize public space watering. </a:t>
            </a:r>
            <a:endParaRPr lang="en-US" sz="2000" dirty="0" smtClean="0"/>
          </a:p>
          <a:p>
            <a:pPr>
              <a:buFont typeface="Arial" panose="020B0604020202020204" pitchFamily="34" charset="0"/>
              <a:buChar char="•"/>
            </a:pPr>
            <a:endParaRPr lang="en-US" sz="2000" dirty="0"/>
          </a:p>
          <a:p>
            <a:pPr>
              <a:buFont typeface="Arial" panose="020B0604020202020204" pitchFamily="34" charset="0"/>
              <a:buChar char="•"/>
            </a:pPr>
            <a:r>
              <a:rPr lang="en-US" sz="2000" dirty="0"/>
              <a:t>Additionally, the citizen engagement platform allows residents to report issues, provide feedback, and access city service information, enabling city officials to respond promptly and manage problem resolution effectively.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5" name="Slide Number Placeholder 4"/>
          <p:cNvSpPr>
            <a:spLocks noGrp="1"/>
          </p:cNvSpPr>
          <p:nvPr>
            <p:ph type="sldNum" sz="quarter" idx="4"/>
          </p:nvPr>
        </p:nvSpPr>
        <p:spPr/>
        <p:txBody>
          <a:bodyPr/>
          <a:lstStyle/>
          <a:p>
            <a:fld id="{9860EDB8-5305-433F-BE41-D7A86D811DB3}" type="slidenum">
              <a:rPr lang="en-US" smtClean="0"/>
              <a:t>14</a:t>
            </a:fld>
            <a:endParaRPr lang="en-US" dirty="0"/>
          </a:p>
        </p:txBody>
      </p:sp>
      <p:sp>
        <p:nvSpPr>
          <p:cNvPr id="3" name="Content Placeholder 2"/>
          <p:cNvSpPr>
            <a:spLocks noGrp="1"/>
          </p:cNvSpPr>
          <p:nvPr>
            <p:ph sz="quarter" idx="10"/>
          </p:nvPr>
        </p:nvSpPr>
        <p:spPr/>
        <p:txBody>
          <a:bodyPr/>
          <a:lstStyle/>
          <a:p>
            <a:pPr marL="0" indent="0">
              <a:buNone/>
            </a:pPr>
            <a:endParaRPr lang="en-US"/>
          </a:p>
        </p:txBody>
      </p:sp>
      <p:pic>
        <p:nvPicPr>
          <p:cNvPr id="4" name="Picture 4" descr="C:\Users\india\Pictures\Screenshots\Screenshot (9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55270" y="1418590"/>
            <a:ext cx="11082655" cy="494982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a:t>
            </a:r>
            <a:r>
              <a:rPr lang="en-US" dirty="0" smtClean="0"/>
              <a:t>Discussion</a:t>
            </a:r>
            <a:endParaRPr lang="en-US" dirty="0"/>
          </a:p>
        </p:txBody>
      </p:sp>
      <p:sp>
        <p:nvSpPr>
          <p:cNvPr id="3" name="Content Placeholder 2"/>
          <p:cNvSpPr>
            <a:spLocks noGrp="1"/>
          </p:cNvSpPr>
          <p:nvPr>
            <p:ph sz="quarter" idx="10"/>
          </p:nvPr>
        </p:nvSpPr>
        <p:spPr>
          <a:prstGeom prst="rect">
            <a:avLst/>
          </a:prstGeom>
        </p:spPr>
        <p:txBody>
          <a:bodyPr/>
          <a:lstStyle/>
          <a:p>
            <a:pPr>
              <a:buFont typeface="Arial" panose="020B0604020202020204" pitchFamily="34" charset="0"/>
              <a:buChar char="•"/>
            </a:pPr>
            <a:r>
              <a:rPr lang="en-US" sz="2400" dirty="0"/>
              <a:t>Improved Urban Services: The project aims to streamline and optimize the management of essential city services, making them more efficient and responsive to citizen needs</a:t>
            </a:r>
            <a:r>
              <a:rPr lang="en-US" sz="2400" dirty="0" smtClean="0"/>
              <a:t>.</a:t>
            </a:r>
          </a:p>
          <a:p>
            <a:pPr>
              <a:buFont typeface="Arial" panose="020B0604020202020204" pitchFamily="34" charset="0"/>
              <a:buChar char="•"/>
            </a:pPr>
            <a:endParaRPr lang="en-US" sz="2400" dirty="0"/>
          </a:p>
          <a:p>
            <a:pPr>
              <a:buFont typeface="Arial" panose="020B0604020202020204" pitchFamily="34" charset="0"/>
              <a:buChar char="•"/>
            </a:pPr>
            <a:r>
              <a:rPr lang="en-US" sz="2400" dirty="0"/>
              <a:t>Enhanced Citizen Engagement: Citizens will have a voice in urban governance, with the ability to report issues and get timely resolutions</a:t>
            </a:r>
            <a:r>
              <a:rPr lang="en-US" sz="2400" dirty="0" smtClean="0"/>
              <a:t>.</a:t>
            </a:r>
          </a:p>
          <a:p>
            <a:pPr marL="0" indent="0">
              <a:buNone/>
            </a:pPr>
            <a:endParaRPr lang="en-US" sz="2400" dirty="0"/>
          </a:p>
          <a:p>
            <a:pPr>
              <a:buFont typeface="Arial" panose="020B0604020202020204" pitchFamily="34" charset="0"/>
              <a:buChar char="•"/>
            </a:pPr>
            <a:r>
              <a:rPr lang="en-US" sz="2400" dirty="0"/>
              <a:t>Better Resource Allocation: Administrators will be able to allocate resources effectively, thanks to the prioritization system and real-time monitoring capabilities.</a:t>
            </a:r>
          </a:p>
        </p:txBody>
      </p:sp>
      <p:sp>
        <p:nvSpPr>
          <p:cNvPr id="5" name="Slide Number Placeholder 4"/>
          <p:cNvSpPr>
            <a:spLocks noGrp="1"/>
          </p:cNvSpPr>
          <p:nvPr>
            <p:ph type="sldNum" sz="quarter" idx="4"/>
          </p:nvPr>
        </p:nvSpPr>
        <p:spPr/>
        <p:txBody>
          <a:bodyPr/>
          <a:lstStyle/>
          <a:p>
            <a:fld id="{9860EDB8-5305-433F-BE41-D7A86D811DB3}" type="slidenum">
              <a:rPr lang="en-US" smtClean="0"/>
              <a:t>15</a:t>
            </a:fld>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prstGeom prst="rect">
            <a:avLst/>
          </a:prstGeom>
        </p:spPr>
        <p:txBody>
          <a:bodyPr>
            <a:normAutofit/>
          </a:bodyPr>
          <a:lstStyle/>
          <a:p>
            <a:pPr marL="0" indent="0">
              <a:buNone/>
            </a:pPr>
            <a:r>
              <a:rPr lang="en-US" sz="2800" b="1" dirty="0"/>
              <a:t>Conclusion</a:t>
            </a:r>
          </a:p>
          <a:p>
            <a:pPr marL="0" indent="0">
              <a:buNone/>
            </a:pPr>
            <a:r>
              <a:rPr lang="en-US" sz="1800" dirty="0"/>
              <a:t>The UrbanVision Smart City Project offers a comprehensive solution to managing key urban challenges like waste management, water management, and citizen engagement. By prioritizing waste types, streamlining resource allocation, and ensuring an active feedback loop between citizens and administrators, the project improves city operations' efficiency and sustainability. </a:t>
            </a:r>
            <a:endParaRPr lang="en-US" sz="1800" dirty="0"/>
          </a:p>
          <a:p>
            <a:pPr marL="0" indent="0">
              <a:buNone/>
            </a:pPr>
            <a:endParaRPr lang="en-US" sz="1800" dirty="0"/>
          </a:p>
          <a:p>
            <a:pPr marL="0" indent="0">
              <a:buNone/>
            </a:pPr>
            <a:r>
              <a:rPr lang="en-US" sz="2800" b="1" dirty="0"/>
              <a:t>Limitations</a:t>
            </a:r>
          </a:p>
          <a:p>
            <a:pPr>
              <a:buFont typeface="Arial" panose="020B0604020202020204" pitchFamily="34" charset="0"/>
              <a:buChar char="•"/>
            </a:pPr>
            <a:r>
              <a:rPr lang="en-US" sz="1800" dirty="0">
                <a:sym typeface="+mn-ea"/>
              </a:rPr>
              <a:t>Scalability Concerns: While the system is designed to scale, in practice, managing a significantly large city with millions of users and reports may require more robust infrastructure and database management to maintain performance.</a:t>
            </a:r>
            <a:endParaRPr lang="en-US" sz="1800" dirty="0"/>
          </a:p>
          <a:p>
            <a:pPr>
              <a:buFont typeface="Arial" panose="020B0604020202020204" pitchFamily="34" charset="0"/>
              <a:buChar char="•"/>
            </a:pPr>
            <a:r>
              <a:rPr lang="en-US" sz="1800" dirty="0">
                <a:sym typeface="+mn-ea"/>
              </a:rPr>
              <a:t>Dependency on User Reports: The system heavily relies on user-generated reports for waste and water issues. Without active user participation, critical issues might go unreported.</a:t>
            </a:r>
            <a:endParaRPr lang="en-US" sz="1800" dirty="0"/>
          </a:p>
          <a:p>
            <a:pPr>
              <a:buFont typeface="Arial" panose="020B0604020202020204" pitchFamily="34" charset="0"/>
              <a:buChar char="•"/>
            </a:pPr>
            <a:r>
              <a:rPr lang="en-US" sz="1800" dirty="0">
                <a:sym typeface="+mn-ea"/>
              </a:rPr>
              <a:t>Internet Dependency: As a web-based solution, the system's functionality depends on a stable internet connection. In areas with poor connectivity, this could limit access for users.</a:t>
            </a:r>
            <a:endParaRPr lang="en-US" sz="1800" dirty="0"/>
          </a:p>
          <a:p>
            <a:pPr>
              <a:buFont typeface="Arial" panose="020B0604020202020204" pitchFamily="34" charset="0"/>
              <a:buChar char="•"/>
            </a:pPr>
            <a:endParaRPr lang="en-US" dirty="0"/>
          </a:p>
          <a:p>
            <a:pPr marL="0" indent="0">
              <a:buNone/>
            </a:pP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16</a:t>
            </a:fld>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t>17</a:t>
            </a:fld>
            <a:endParaRPr lang="en-US"/>
          </a:p>
        </p:txBody>
      </p:sp>
    </p:spTree>
  </p:cSld>
  <p:clrMapOvr>
    <a:masterClrMapping/>
  </p:clrMapOvr>
  <p:transition advTm="5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t>18</a:t>
            </a:fld>
            <a:endParaRPr lang="en-US"/>
          </a:p>
        </p:txBody>
      </p:sp>
    </p:spTree>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913" y="2500466"/>
            <a:ext cx="10515600" cy="1860146"/>
          </a:xfrm>
        </p:spPr>
        <p:txBody>
          <a:bodyPr>
            <a:normAutofit/>
          </a:bodyPr>
          <a:lstStyle/>
          <a:p>
            <a:r>
              <a:rPr lang="en-US" dirty="0"/>
              <a:t>UrbanVision</a:t>
            </a:r>
          </a:p>
        </p:txBody>
      </p:sp>
      <p:sp>
        <p:nvSpPr>
          <p:cNvPr id="3" name="Subtitle 2"/>
          <p:cNvSpPr>
            <a:spLocks noGrp="1"/>
          </p:cNvSpPr>
          <p:nvPr>
            <p:ph type="subTitle" idx="1"/>
          </p:nvPr>
        </p:nvSpPr>
        <p:spPr>
          <a:xfrm>
            <a:off x="112144" y="5110609"/>
            <a:ext cx="12079856" cy="1479972"/>
          </a:xfrm>
        </p:spPr>
        <p:txBody>
          <a:bodyPr>
            <a:normAutofit/>
          </a:bodyPr>
          <a:lstStyle/>
          <a:p>
            <a:r>
              <a:rPr lang="en-US" sz="2800" dirty="0"/>
              <a:t>Submitted to:</a:t>
            </a:r>
          </a:p>
          <a:p>
            <a:r>
              <a:rPr lang="en-US" sz="2800" dirty="0"/>
              <a:t>Department of Information Technology </a:t>
            </a:r>
            <a:endParaRPr sz="2800" dirty="0"/>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802944" cy="2187227"/>
          </a:xfrm>
        </p:spPr>
        <p:txBody>
          <a:bodyPr anchor="t" anchorCtr="0"/>
          <a:lstStyle/>
          <a:p>
            <a:r>
              <a:rPr sz="3200" dirty="0"/>
              <a:t>Supervised by:</a:t>
            </a:r>
            <a:br>
              <a:rPr sz="3200" dirty="0"/>
            </a:br>
            <a:r>
              <a:rPr sz="3200" dirty="0"/>
              <a:t>Dr.Prashant Lakkadwala</a:t>
            </a:r>
            <a:endParaRPr lang="en-US" sz="3200" dirty="0"/>
          </a:p>
        </p:txBody>
      </p:sp>
      <p:sp>
        <p:nvSpPr>
          <p:cNvPr id="3" name="Text Placeholder 2"/>
          <p:cNvSpPr>
            <a:spLocks noGrp="1"/>
          </p:cNvSpPr>
          <p:nvPr>
            <p:ph type="body" idx="1"/>
          </p:nvPr>
        </p:nvSpPr>
        <p:spPr>
          <a:xfrm>
            <a:off x="6323308" y="2025748"/>
            <a:ext cx="5269424" cy="2827606"/>
          </a:xfrm>
        </p:spPr>
        <p:txBody>
          <a:bodyPr>
            <a:normAutofit fontScale="77500" lnSpcReduction="20000"/>
          </a:bodyPr>
          <a:lstStyle/>
          <a:p>
            <a:pPr>
              <a:lnSpc>
                <a:spcPct val="120000"/>
              </a:lnSpc>
              <a:spcBef>
                <a:spcPts val="0"/>
              </a:spcBef>
            </a:pPr>
            <a:r>
              <a:rPr lang="en-US" dirty="0"/>
              <a:t>Team Members</a:t>
            </a:r>
          </a:p>
          <a:p>
            <a:pPr>
              <a:lnSpc>
                <a:spcPct val="120000"/>
              </a:lnSpc>
              <a:spcBef>
                <a:spcPts val="0"/>
              </a:spcBef>
            </a:pPr>
            <a:r>
              <a:rPr lang="en-US" dirty="0"/>
              <a:t>1.Jahnavi </a:t>
            </a:r>
            <a:r>
              <a:rPr lang="en-US" dirty="0" err="1"/>
              <a:t>Mandloi</a:t>
            </a:r>
            <a:r>
              <a:rPr lang="en-US" dirty="0"/>
              <a:t> </a:t>
            </a:r>
          </a:p>
          <a:p>
            <a:pPr>
              <a:lnSpc>
                <a:spcPct val="120000"/>
              </a:lnSpc>
              <a:spcBef>
                <a:spcPts val="0"/>
              </a:spcBef>
            </a:pPr>
            <a:r>
              <a:rPr lang="en-US" dirty="0"/>
              <a:t>2. Jayshree Dave</a:t>
            </a:r>
          </a:p>
          <a:p>
            <a:pPr>
              <a:lnSpc>
                <a:spcPct val="120000"/>
              </a:lnSpc>
              <a:spcBef>
                <a:spcPts val="0"/>
              </a:spcBef>
            </a:pPr>
            <a:r>
              <a:rPr lang="en-US" dirty="0"/>
              <a:t>3. </a:t>
            </a:r>
            <a:r>
              <a:rPr lang="en-US" dirty="0" err="1"/>
              <a:t>Mahee</a:t>
            </a:r>
            <a:r>
              <a:rPr lang="en-US" dirty="0"/>
              <a:t> Dubey</a:t>
            </a:r>
          </a:p>
          <a:p>
            <a:pPr>
              <a:lnSpc>
                <a:spcPct val="120000"/>
              </a:lnSpc>
              <a:spcBef>
                <a:spcPts val="0"/>
              </a:spcBef>
            </a:pPr>
            <a:r>
              <a:rPr lang="en-US" dirty="0"/>
              <a:t>4.Minakshi Soni</a:t>
            </a:r>
          </a:p>
        </p:txBody>
      </p:sp>
      <p:sp>
        <p:nvSpPr>
          <p:cNvPr id="6" name="Slide Number Placeholder 5"/>
          <p:cNvSpPr>
            <a:spLocks noGrp="1"/>
          </p:cNvSpPr>
          <p:nvPr>
            <p:ph type="sldNum" sz="quarter" idx="12"/>
          </p:nvPr>
        </p:nvSpPr>
        <p:spPr/>
        <p:txBody>
          <a:bodyPr/>
          <a:lstStyle/>
          <a:p>
            <a:fld id="{9860EDB8-5305-433F-BE41-D7A86D811DB3}" type="slidenum">
              <a:rPr lang="en-US" smtClean="0"/>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xfrm>
            <a:off x="182009" y="1449570"/>
            <a:ext cx="11846859" cy="5112846"/>
          </a:xfrm>
          <a:prstGeom prst="rect">
            <a:avLst/>
          </a:prstGeom>
        </p:spPr>
        <p:txBody>
          <a:bodyPr>
            <a:normAutofit/>
          </a:bodyPr>
          <a:lstStyle/>
          <a:p>
            <a:pPr>
              <a:buFont typeface="Arial" panose="020B0604020202020204" pitchFamily="34" charset="0"/>
              <a:buChar char="•"/>
            </a:pPr>
            <a:r>
              <a:rPr lang="en-US" sz="2000" dirty="0"/>
              <a:t>Abstract</a:t>
            </a:r>
          </a:p>
          <a:p>
            <a:pPr>
              <a:buFont typeface="Arial" panose="020B0604020202020204" pitchFamily="34" charset="0"/>
              <a:buChar char="•"/>
            </a:pPr>
            <a:r>
              <a:rPr lang="en-US" sz="2000" dirty="0"/>
              <a:t>Introduction</a:t>
            </a:r>
          </a:p>
          <a:p>
            <a:pPr>
              <a:buFont typeface="Arial" panose="020B0604020202020204" pitchFamily="34" charset="0"/>
              <a:buChar char="•"/>
            </a:pPr>
            <a:r>
              <a:rPr lang="en-US" sz="2000" dirty="0"/>
              <a:t>Problem Statement</a:t>
            </a:r>
          </a:p>
          <a:p>
            <a:pPr>
              <a:buFont typeface="Arial" panose="020B0604020202020204" pitchFamily="34" charset="0"/>
              <a:buChar char="•"/>
            </a:pPr>
            <a:r>
              <a:rPr lang="en-US" sz="2000" dirty="0"/>
              <a:t>Survey of Existing Systems</a:t>
            </a:r>
          </a:p>
          <a:p>
            <a:pPr>
              <a:buFont typeface="Arial" panose="020B0604020202020204" pitchFamily="34" charset="0"/>
              <a:buChar char="•"/>
            </a:pPr>
            <a:r>
              <a:rPr lang="en-US" sz="2000" dirty="0"/>
              <a:t>Project Objectives</a:t>
            </a:r>
          </a:p>
          <a:p>
            <a:pPr>
              <a:buFont typeface="Arial" panose="020B0604020202020204" pitchFamily="34" charset="0"/>
              <a:buChar char="•"/>
            </a:pPr>
            <a:r>
              <a:rPr lang="en-US" sz="2000" dirty="0"/>
              <a:t>Requirement Analysis</a:t>
            </a:r>
          </a:p>
          <a:p>
            <a:pPr>
              <a:buFont typeface="Arial" panose="020B0604020202020204" pitchFamily="34" charset="0"/>
              <a:buChar char="•"/>
            </a:pPr>
            <a:r>
              <a:rPr lang="en-US" sz="2000" dirty="0"/>
              <a:t>Solution Proposed</a:t>
            </a:r>
          </a:p>
          <a:p>
            <a:pPr>
              <a:buFont typeface="Arial" panose="020B0604020202020204" pitchFamily="34" charset="0"/>
              <a:buChar char="•"/>
            </a:pPr>
            <a:r>
              <a:rPr lang="en-US" sz="2000" dirty="0"/>
              <a:t>The Outcome  Discussion</a:t>
            </a:r>
          </a:p>
          <a:p>
            <a:pPr>
              <a:buFont typeface="Arial" panose="020B0604020202020204" pitchFamily="34" charset="0"/>
              <a:buChar char="•"/>
            </a:pPr>
            <a:r>
              <a:rPr lang="en-US" sz="2000" dirty="0" smtClean="0"/>
              <a:t>Conclusion </a:t>
            </a:r>
            <a:r>
              <a:rPr lang="en-US" sz="2000" dirty="0"/>
              <a:t>and limitations</a:t>
            </a:r>
          </a:p>
          <a:p>
            <a:pPr>
              <a:buNone/>
            </a:pPr>
            <a:endParaRPr lang="en-US" sz="2000" dirty="0"/>
          </a:p>
        </p:txBody>
      </p:sp>
      <p:sp>
        <p:nvSpPr>
          <p:cNvPr id="5" name="Slide Number Placeholder 4"/>
          <p:cNvSpPr>
            <a:spLocks noGrp="1"/>
          </p:cNvSpPr>
          <p:nvPr>
            <p:ph type="sldNum" sz="quarter" idx="4"/>
          </p:nvPr>
        </p:nvSpPr>
        <p:spPr/>
        <p:txBody>
          <a:bodyPr/>
          <a:lstStyle/>
          <a:p>
            <a:fld id="{9860EDB8-5305-433F-BE41-D7A86D811DB3}" type="slidenum">
              <a:rPr lang="en-US" smtClean="0"/>
              <a:t>4</a:t>
            </a:fld>
            <a:endParaRPr lang="en-US" dirty="0"/>
          </a:p>
        </p:txBody>
      </p:sp>
      <p:sp>
        <p:nvSpPr>
          <p:cNvPr id="6" name="Footer Placeholder 5"/>
          <p:cNvSpPr>
            <a:spLocks noGrp="1"/>
          </p:cNvSpPr>
          <p:nvPr>
            <p:ph type="ftr" sz="quarter" idx="3"/>
          </p:nvPr>
        </p:nvSpPr>
        <p:spPr>
          <a:xfrm>
            <a:off x="4282751" y="6562416"/>
            <a:ext cx="3206314" cy="274320"/>
          </a:xfrm>
        </p:spPr>
        <p:txBody>
          <a:bodyPr/>
          <a:lstStyle/>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5" name="Slide Number Placeholder 4"/>
          <p:cNvSpPr>
            <a:spLocks noGrp="1"/>
          </p:cNvSpPr>
          <p:nvPr>
            <p:ph type="sldNum" sz="quarter" idx="4"/>
          </p:nvPr>
        </p:nvSpPr>
        <p:spPr/>
        <p:txBody>
          <a:bodyPr/>
          <a:lstStyle/>
          <a:p>
            <a:fld id="{9860EDB8-5305-433F-BE41-D7A86D811DB3}" type="slidenum">
              <a:rPr lang="en-US" smtClean="0"/>
              <a:t>5</a:t>
            </a:fld>
            <a:endParaRPr lang="en-US" dirty="0"/>
          </a:p>
        </p:txBody>
      </p:sp>
      <p:sp>
        <p:nvSpPr>
          <p:cNvPr id="6" name="Content Placeholder 5"/>
          <p:cNvSpPr>
            <a:spLocks noGrp="1"/>
          </p:cNvSpPr>
          <p:nvPr>
            <p:ph sz="quarter" idx="10"/>
          </p:nvPr>
        </p:nvSpPr>
        <p:spPr/>
        <p:txBody>
          <a:bodyPr>
            <a:normAutofit/>
          </a:bodyPr>
          <a:lstStyle/>
          <a:p>
            <a:pPr marL="0" indent="0">
              <a:buNone/>
            </a:pPr>
            <a:r>
              <a:rPr lang="en-US" sz="2400" dirty="0"/>
              <a:t>UrbanVision is a Java-based smart city initiative aimed at enhancing urban management in areas such as waste management, water resource management, and citizen engagement. The project seeks to address common urban challenges like waste disposal inefficiencies, water scarcity, and limited community interaction by leveraging modern technologies. By developing a streamlined platform, UrbanVision enables residents to report issues, optimize waste collection based on waste type priorities, monitor water usage in real-time, and foster community collaboration. The system promotes sustainability, operational efficiency, and a higher quality of life for urban dwellers through its comprehensive, real-time data-driven approach.</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a:bodyPr>
          <a:lstStyle/>
          <a:p>
            <a:pPr marL="0" indent="0">
              <a:buNone/>
            </a:pPr>
            <a:r>
              <a:rPr lang="en-US" sz="2400" dirty="0"/>
              <a:t>UrbanVision is a smart city project aimed at streamlining and enhancing urban management through advanced technologies. The focus of the project is on Waste Management, Water Management, and Citizen Engagement. The project leverages Java-based technologies to offer a comprehensive solution for efficient urban resource management while promoting sustainability and enhancing community involvement.</a:t>
            </a:r>
          </a:p>
          <a:p>
            <a:pPr marL="0" indent="0">
              <a:buNone/>
            </a:pPr>
            <a:r>
              <a:rPr lang="en-US" sz="2400" dirty="0"/>
              <a:t>In modern urban spaces, managing resources such as waste collection, water distribution, and citizen grievances efficiently has become a significant challenge. UrbanVision addresses these issues by optimizing operations and promoting engagement among citizens to improve overall city management.</a:t>
            </a:r>
          </a:p>
        </p:txBody>
      </p:sp>
      <p:sp>
        <p:nvSpPr>
          <p:cNvPr id="5" name="Slide Number Placeholder 4"/>
          <p:cNvSpPr>
            <a:spLocks noGrp="1"/>
          </p:cNvSpPr>
          <p:nvPr>
            <p:ph type="sldNum" sz="quarter" idx="4"/>
          </p:nvPr>
        </p:nvSpPr>
        <p:spPr/>
        <p:txBody>
          <a:bodyPr/>
          <a:lstStyle/>
          <a:p>
            <a:fld id="{9860EDB8-5305-433F-BE41-D7A86D811DB3}" type="slidenum">
              <a:rPr lang="en-US" smtClean="0"/>
              <a:t>6</a:t>
            </a:fld>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normAutofit fontScale="87500"/>
          </a:bodyPr>
          <a:lstStyle/>
          <a:p>
            <a:pPr marL="0" indent="0">
              <a:buNone/>
            </a:pPr>
            <a:r>
              <a:rPr lang="en-US" sz="3000" dirty="0"/>
              <a:t>As urbanization continues to expand, cities face numerous challenges in managing essential services such as waste collection, water distribution, and citizen engagement. The inefficiency in handling these resources leads to increased operational costs, environmental damage, and diminished quality of life for residents.</a:t>
            </a:r>
          </a:p>
          <a:p>
            <a:pPr marL="0" indent="0">
              <a:buNone/>
            </a:pPr>
            <a:r>
              <a:rPr lang="en-US" sz="3000" dirty="0"/>
              <a:t>The problem involves:</a:t>
            </a:r>
          </a:p>
          <a:p>
            <a:pPr>
              <a:buFont typeface="Arial" panose="020B0604020202020204" pitchFamily="34" charset="0"/>
              <a:buChar char="•"/>
            </a:pPr>
            <a:r>
              <a:rPr lang="en-US" sz="3000" dirty="0"/>
              <a:t>Waste Management: Inefficient collection and processing of various types of waste, leading to improper disposal, environmental hazards, and higher operational costs.</a:t>
            </a:r>
          </a:p>
          <a:p>
            <a:pPr>
              <a:buFont typeface="Arial" panose="020B0604020202020204" pitchFamily="34" charset="0"/>
              <a:buChar char="•"/>
            </a:pPr>
            <a:r>
              <a:rPr lang="en-US" sz="3000" dirty="0"/>
              <a:t>Water Management: Lack of real-time monitoring, leak detection, and optimized distribution, resulting in water wastage and unregulated consumption.</a:t>
            </a:r>
          </a:p>
          <a:p>
            <a:pPr>
              <a:buFont typeface="Arial" panose="020B0604020202020204" pitchFamily="34" charset="0"/>
              <a:buChar char="•"/>
            </a:pPr>
            <a:r>
              <a:rPr lang="en-US" sz="3000" dirty="0"/>
              <a:t>Citizen Engagement: Insufficient channels for residents to report issues or participate in city governance, causing delays in addressing problems and reduced public trust.</a:t>
            </a:r>
          </a:p>
          <a:p>
            <a:endParaRPr lang="en-US" dirty="0"/>
          </a:p>
          <a:p>
            <a:endParaRPr lang="en-US" dirty="0"/>
          </a:p>
          <a:p>
            <a:pPr marL="0" indent="0">
              <a:buNone/>
            </a:pP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7</a:t>
            </a:fld>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normAutofit/>
          </a:bodyPr>
          <a:lstStyle/>
          <a:p>
            <a:pPr>
              <a:buFont typeface="Arial" panose="020B0604020202020204" pitchFamily="34" charset="0"/>
              <a:buChar char="•"/>
            </a:pPr>
            <a:r>
              <a:rPr lang="en-US" sz="1750" b="1" dirty="0"/>
              <a:t>Waste Management</a:t>
            </a:r>
          </a:p>
          <a:p>
            <a:pPr marL="0" indent="0">
              <a:buNone/>
            </a:pPr>
            <a:r>
              <a:rPr lang="en-US" sz="1750" dirty="0"/>
              <a:t>Traditional waste management systems follow regular collection schedules and rely on manual reporting for issues  leading to delays in addressing urgent waste. These systems lack a priority mechanism, treating all waste types equally, which can leave hazardous or electronic waste unattended until scheduled collections. A proposed solution is a priority-based waste management system, where waste is categorized by urgency and environmental risk. High-risk waste, like hazardous materials, receives priority for quicker disposal, ensuring more efficient and safer waste management.</a:t>
            </a:r>
          </a:p>
          <a:p>
            <a:pPr>
              <a:buFont typeface="Arial" panose="020B0604020202020204" pitchFamily="34" charset="0"/>
              <a:buChar char="•"/>
            </a:pPr>
            <a:r>
              <a:rPr lang="en-US" sz="1750" b="1" dirty="0"/>
              <a:t>Water Management </a:t>
            </a:r>
          </a:p>
          <a:p>
            <a:pPr marL="0" indent="0">
              <a:buNone/>
            </a:pPr>
            <a:r>
              <a:rPr lang="en-US" sz="1750" dirty="0"/>
              <a:t>Most cities lack real-time monitoring of water usage, resulting in undetected leaks that waste water. Without proper monitoring, it is challenging to ensure quality and conservation of water.</a:t>
            </a:r>
          </a:p>
          <a:p>
            <a:pPr>
              <a:buFont typeface="Arial" panose="020B0604020202020204" pitchFamily="34" charset="0"/>
              <a:buChar char="•"/>
            </a:pPr>
            <a:r>
              <a:rPr lang="en-US" sz="1750" b="1" dirty="0"/>
              <a:t>Citizen Engagement</a:t>
            </a:r>
          </a:p>
          <a:p>
            <a:pPr marL="0" indent="0">
              <a:buNone/>
            </a:pPr>
            <a:r>
              <a:rPr lang="en-US" sz="1750" dirty="0"/>
              <a:t>In many urban areas, citizens find it difficult to communicate with city authorities to report issues such as damaged infrastructure, unsafe conditions, or service outages. Existing systems often involve manual reporting, which leads to delays in resolving issues.</a:t>
            </a:r>
          </a:p>
        </p:txBody>
      </p:sp>
      <p:sp>
        <p:nvSpPr>
          <p:cNvPr id="5" name="Slide Number Placeholder 4"/>
          <p:cNvSpPr>
            <a:spLocks noGrp="1"/>
          </p:cNvSpPr>
          <p:nvPr>
            <p:ph type="sldNum" sz="quarter" idx="4"/>
          </p:nvPr>
        </p:nvSpPr>
        <p:spPr/>
        <p:txBody>
          <a:bodyPr/>
          <a:lstStyle/>
          <a:p>
            <a:fld id="{9860EDB8-5305-433F-BE41-D7A86D811DB3}" type="slidenum">
              <a:rPr lang="en-US" smtClean="0"/>
              <a:t>8</a:t>
            </a:fld>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lstStyle/>
          <a:p>
            <a:pPr marR="0" lvl="0">
              <a:lnSpc>
                <a:spcPct val="107000"/>
              </a:lnSpc>
              <a:spcBef>
                <a:spcPts val="0"/>
              </a:spcBef>
              <a:spcAft>
                <a:spcPts val="800"/>
              </a:spcAft>
              <a:buFont typeface="Arial" panose="020B0604020202020204" pitchFamily="34" charset="0"/>
              <a:buChar char="•"/>
              <a:tabLst>
                <a:tab pos="457200" algn="l"/>
              </a:tabLst>
            </a:pPr>
            <a:r>
              <a:rPr lang="en-US" sz="2400" kern="100" dirty="0">
                <a:effectLst/>
                <a:ea typeface="Calibri" panose="020F0502020204030204" pitchFamily="34" charset="0"/>
                <a:cs typeface="Mangal" panose="02040503050203030202" pitchFamily="18" charset="0"/>
              </a:rPr>
              <a:t>To develop a smart city solution, UrbanVision, that leverages technology to improve waste management, water management, and citizen engagement.</a:t>
            </a:r>
          </a:p>
          <a:p>
            <a:pPr marR="0" lvl="0">
              <a:lnSpc>
                <a:spcPct val="107000"/>
              </a:lnSpc>
              <a:spcBef>
                <a:spcPts val="0"/>
              </a:spcBef>
              <a:spcAft>
                <a:spcPts val="800"/>
              </a:spcAft>
              <a:buFont typeface="Arial" panose="020B0604020202020204" pitchFamily="34" charset="0"/>
              <a:buChar char="•"/>
              <a:tabLst>
                <a:tab pos="457200" algn="l"/>
              </a:tabLst>
            </a:pPr>
            <a:r>
              <a:rPr lang="en-US" sz="2400" kern="100" dirty="0">
                <a:effectLst/>
                <a:ea typeface="Calibri" panose="020F0502020204030204" pitchFamily="34" charset="0"/>
                <a:cs typeface="Mangal" panose="02040503050203030202" pitchFamily="18" charset="0"/>
              </a:rPr>
              <a:t>The system will prioritize different types of waste, monitor water resources in real-time, and provide a platform for citizens to interact with city services effectively.</a:t>
            </a:r>
          </a:p>
        </p:txBody>
      </p:sp>
      <p:sp>
        <p:nvSpPr>
          <p:cNvPr id="5" name="Slide Number Placeholder 4"/>
          <p:cNvSpPr>
            <a:spLocks noGrp="1"/>
          </p:cNvSpPr>
          <p:nvPr>
            <p:ph type="sldNum" sz="quarter" idx="4"/>
          </p:nvPr>
        </p:nvSpPr>
        <p:spPr/>
        <p:txBody>
          <a:bodyPr/>
          <a:lstStyle/>
          <a:p>
            <a:fld id="{9860EDB8-5305-433F-BE41-D7A86D811DB3}" type="slidenum">
              <a:rPr lang="en-US" smtClean="0"/>
              <a:t>9</a:t>
            </a:fld>
            <a:endParaRPr lang="en-US"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61*182"/>
  <p:tag name="TABLE_ENDDRAG_RECT" val="21*131*361*182"/>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48*334"/>
  <p:tag name="TABLE_ENDDRAG_RECT" val="464*111*448*334"/>
</p:tagLst>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datastoreItem>
</file>

<file path=docProps/app.xml><?xml version="1.0" encoding="utf-8"?>
<Properties xmlns="http://schemas.openxmlformats.org/officeDocument/2006/extended-properties" xmlns:vt="http://schemas.openxmlformats.org/officeDocument/2006/docPropsVTypes">
  <Template>Facet</Template>
  <TotalTime>14</TotalTime>
  <Words>1341</Words>
  <Application>Microsoft Office PowerPoint</Application>
  <PresentationFormat>Widescreen</PresentationFormat>
  <Paragraphs>134</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Calibri</vt:lpstr>
      <vt:lpstr>Courier New</vt:lpstr>
      <vt:lpstr>Lucida Console</vt:lpstr>
      <vt:lpstr>Mangal</vt:lpstr>
      <vt:lpstr>Segoe UI</vt:lpstr>
      <vt:lpstr>Times New Roman</vt:lpstr>
      <vt:lpstr>Wingdings</vt:lpstr>
      <vt:lpstr>WelcomeDoc</vt:lpstr>
      <vt:lpstr>PowerPoint Presentation</vt:lpstr>
      <vt:lpstr>UrbanVision</vt:lpstr>
      <vt:lpstr>Supervised by: Dr.Prashant Lakkadwala</vt:lpstr>
      <vt:lpstr>Project Presentation Outline</vt:lpstr>
      <vt:lpstr>Abstract</vt:lpstr>
      <vt:lpstr>Introduction </vt:lpstr>
      <vt:lpstr>The Problem Statement</vt:lpstr>
      <vt:lpstr>Survey of Existing Systems</vt:lpstr>
      <vt:lpstr>Objectives</vt:lpstr>
      <vt:lpstr>Hardware and Software Requiirement</vt:lpstr>
      <vt:lpstr>Functional requirement</vt:lpstr>
      <vt:lpstr>Non functional requirement</vt:lpstr>
      <vt:lpstr>Solution Proposed</vt:lpstr>
      <vt:lpstr>Block Diagram</vt:lpstr>
      <vt:lpstr>The Outcome Discussion</vt:lpstr>
      <vt:lpstr>Conclusion and Limitation</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lastModifiedBy>india</cp:lastModifiedBy>
  <cp:revision>56</cp:revision>
  <dcterms:created xsi:type="dcterms:W3CDTF">2014-03-28T16:17:00Z</dcterms:created>
  <dcterms:modified xsi:type="dcterms:W3CDTF">2024-09-19T03:23:10Z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ICV">
    <vt:lpwstr>0278B60F28414329AA067D83F6B20E5C_13</vt:lpwstr>
  </property>
  <property fmtid="{D5CDD505-2E9C-101B-9397-08002B2CF9AE}" pid="4" name="KSOProductBuildVer">
    <vt:lpwstr>1033-12.2.0.17562</vt:lpwstr>
  </property>
</Properties>
</file>