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6"/>
  </p:notesMasterIdLst>
  <p:sldIdLst>
    <p:sldId id="256" r:id="rId2"/>
    <p:sldId id="257" r:id="rId3"/>
    <p:sldId id="258" r:id="rId4"/>
    <p:sldId id="269" r:id="rId5"/>
    <p:sldId id="259" r:id="rId6"/>
    <p:sldId id="260" r:id="rId7"/>
    <p:sldId id="261" r:id="rId8"/>
    <p:sldId id="262" r:id="rId9"/>
    <p:sldId id="263" r:id="rId10"/>
    <p:sldId id="264" r:id="rId11"/>
    <p:sldId id="265" r:id="rId12"/>
    <p:sldId id="268"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9CFAE5-ADF6-4A84-8EA5-0D21F6BA36C9}" type="datetimeFigureOut">
              <a:rPr lang="en-IN" smtClean="0"/>
              <a:t>19-02-2025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35D675-1F46-4B87-A5F8-67DB0C31E211}" type="slidenum">
              <a:rPr lang="en-IN" smtClean="0"/>
              <a:t>‹#›</a:t>
            </a:fld>
            <a:endParaRPr lang="en-IN"/>
          </a:p>
        </p:txBody>
      </p:sp>
    </p:spTree>
    <p:extLst>
      <p:ext uri="{BB962C8B-B14F-4D97-AF65-F5344CB8AC3E}">
        <p14:creationId xmlns:p14="http://schemas.microsoft.com/office/powerpoint/2010/main" val="3763622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B35D675-1F46-4B87-A5F8-67DB0C31E211}" type="slidenum">
              <a:rPr lang="en-IN" smtClean="0"/>
              <a:t>8</a:t>
            </a:fld>
            <a:endParaRPr lang="en-IN"/>
          </a:p>
        </p:txBody>
      </p:sp>
    </p:spTree>
    <p:extLst>
      <p:ext uri="{BB962C8B-B14F-4D97-AF65-F5344CB8AC3E}">
        <p14:creationId xmlns:p14="http://schemas.microsoft.com/office/powerpoint/2010/main" val="742577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F7CE75-2696-426B-A7C6-7629D8CF2437}" type="datetime1">
              <a:rPr lang="en-IN" smtClean="0"/>
              <a:t>19-02-2025</a:t>
            </a:fld>
            <a:endParaRPr lang="en-IN"/>
          </a:p>
        </p:txBody>
      </p:sp>
      <p:sp>
        <p:nvSpPr>
          <p:cNvPr id="5" name="Footer Placeholder 4"/>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675972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B228FF-BE53-47F7-B430-409A097CA437}" type="datetime1">
              <a:rPr lang="en-IN" smtClean="0"/>
              <a:t>19-02-2025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193EE77-AAE2-43CD-9ABE-9DB80FB4FF84}" type="slidenum">
              <a:rPr lang="en-IN" smtClean="0"/>
              <a:t>‹#›</a:t>
            </a:fld>
            <a:endParaRPr lang="en-IN"/>
          </a:p>
        </p:txBody>
      </p:sp>
    </p:spTree>
    <p:extLst>
      <p:ext uri="{BB962C8B-B14F-4D97-AF65-F5344CB8AC3E}">
        <p14:creationId xmlns:p14="http://schemas.microsoft.com/office/powerpoint/2010/main" val="269775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065DF8-C87B-4AA2-B81E-F9B41C3DE973}" type="datetime1">
              <a:rPr lang="en-IN" smtClean="0"/>
              <a:t>19-02-2025</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193EE77-AAE2-43CD-9ABE-9DB80FB4FF84}"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449658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3031343-E99C-4C22-AAE8-C343A811CECF}" type="datetime1">
              <a:rPr lang="en-IN" smtClean="0"/>
              <a:t>19-02-2025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193EE77-AAE2-43CD-9ABE-9DB80FB4FF84}" type="slidenum">
              <a:rPr lang="en-IN" smtClean="0"/>
              <a:t>‹#›</a:t>
            </a:fld>
            <a:endParaRPr lang="en-IN"/>
          </a:p>
        </p:txBody>
      </p:sp>
    </p:spTree>
    <p:extLst>
      <p:ext uri="{BB962C8B-B14F-4D97-AF65-F5344CB8AC3E}">
        <p14:creationId xmlns:p14="http://schemas.microsoft.com/office/powerpoint/2010/main" val="2787278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65CDC9B-DBC7-4258-BEB9-733492353AF9}" type="datetime1">
              <a:rPr lang="en-IN" smtClean="0"/>
              <a:t>19-02-2025</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193EE77-AAE2-43CD-9ABE-9DB80FB4FF84}"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151227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A3C6488-E703-4AFF-AB60-B11F0E50C7BC}" type="datetime1">
              <a:rPr lang="en-IN" smtClean="0"/>
              <a:t>19-02-2025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193EE77-AAE2-43CD-9ABE-9DB80FB4FF84}" type="slidenum">
              <a:rPr lang="en-IN" smtClean="0"/>
              <a:t>‹#›</a:t>
            </a:fld>
            <a:endParaRPr lang="en-IN"/>
          </a:p>
        </p:txBody>
      </p:sp>
    </p:spTree>
    <p:extLst>
      <p:ext uri="{BB962C8B-B14F-4D97-AF65-F5344CB8AC3E}">
        <p14:creationId xmlns:p14="http://schemas.microsoft.com/office/powerpoint/2010/main" val="1273111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F63479-18BA-4E37-9716-A08D210E9EC7}" type="datetime1">
              <a:rPr lang="en-IN" smtClean="0"/>
              <a:t>19-02-2025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193EE77-AAE2-43CD-9ABE-9DB80FB4FF84}" type="slidenum">
              <a:rPr lang="en-IN" smtClean="0"/>
              <a:t>‹#›</a:t>
            </a:fld>
            <a:endParaRPr lang="en-IN"/>
          </a:p>
        </p:txBody>
      </p:sp>
    </p:spTree>
    <p:extLst>
      <p:ext uri="{BB962C8B-B14F-4D97-AF65-F5344CB8AC3E}">
        <p14:creationId xmlns:p14="http://schemas.microsoft.com/office/powerpoint/2010/main" val="25352542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6F7E75-1528-41FC-88CA-CFEB217670A5}" type="datetime1">
              <a:rPr lang="en-IN" smtClean="0"/>
              <a:t>19-02-2025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193EE77-AAE2-43CD-9ABE-9DB80FB4FF84}" type="slidenum">
              <a:rPr lang="en-IN" smtClean="0"/>
              <a:t>‹#›</a:t>
            </a:fld>
            <a:endParaRPr lang="en-IN"/>
          </a:p>
        </p:txBody>
      </p:sp>
    </p:spTree>
    <p:extLst>
      <p:ext uri="{BB962C8B-B14F-4D97-AF65-F5344CB8AC3E}">
        <p14:creationId xmlns:p14="http://schemas.microsoft.com/office/powerpoint/2010/main" val="2738554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normAutofit/>
          </a:bodyPr>
          <a:lstStyle>
            <a:lvl1pPr>
              <a:defRPr sz="40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normAutofit/>
          </a:bodyPr>
          <a:lstStyle>
            <a:lvl1pPr>
              <a:defRPr sz="2400">
                <a:latin typeface="Times New Roman" panose="02020603050405020304" pitchFamily="18" charset="0"/>
                <a:cs typeface="Times New Roman" panose="02020603050405020304" pitchFamily="18" charset="0"/>
              </a:defRPr>
            </a:lvl1pPr>
            <a:lvl2pPr>
              <a:defRPr sz="2000">
                <a:latin typeface="Times New Roman" panose="02020603050405020304" pitchFamily="18" charset="0"/>
                <a:cs typeface="Times New Roman" panose="02020603050405020304" pitchFamily="18" charset="0"/>
              </a:defRPr>
            </a:lvl2pPr>
            <a:lvl3pPr>
              <a:defRPr sz="1600">
                <a:latin typeface="Times New Roman" panose="02020603050405020304" pitchFamily="18" charset="0"/>
                <a:cs typeface="Times New Roman" panose="02020603050405020304" pitchFamily="18" charset="0"/>
              </a:defRPr>
            </a:lvl3pPr>
            <a:lvl4pPr>
              <a:defRPr sz="1400">
                <a:latin typeface="Times New Roman" panose="02020603050405020304" pitchFamily="18" charset="0"/>
                <a:cs typeface="Times New Roman" panose="02020603050405020304" pitchFamily="18" charset="0"/>
              </a:defRPr>
            </a:lvl4pPr>
            <a:lvl5pPr>
              <a:defRPr sz="14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B28F0E0-2234-4197-A558-6EA21AC7A0A0}" type="datetime1">
              <a:rPr lang="en-IN" smtClean="0"/>
              <a:t>19-02-2025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userDrawn="1"/>
        </p:nvSpPr>
        <p:spPr bwMode="auto">
          <a:xfrm rot="10800000" flipV="1">
            <a:off x="10587856" y="6247184"/>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11222029" y="6338155"/>
            <a:ext cx="779767" cy="365125"/>
          </a:xfrm>
        </p:spPr>
        <p:txBody>
          <a:bodyPr/>
          <a:lstStyle>
            <a:lvl1pPr>
              <a:defRPr>
                <a:solidFill>
                  <a:schemeClr val="bg1"/>
                </a:solidFill>
              </a:defRPr>
            </a:lvl1pPr>
          </a:lstStyle>
          <a:p>
            <a:fld id="{A575ECA5-96F4-415B-9B7B-F5BEE4B08E09}" type="slidenum">
              <a:rPr lang="en-IN" smtClean="0"/>
              <a:pPr/>
              <a:t>‹#›</a:t>
            </a:fld>
            <a:endParaRPr lang="en-IN" dirty="0"/>
          </a:p>
        </p:txBody>
      </p:sp>
      <p:pic>
        <p:nvPicPr>
          <p:cNvPr id="9" name="Picture 8">
            <a:extLst>
              <a:ext uri="{FF2B5EF4-FFF2-40B4-BE49-F238E27FC236}">
                <a16:creationId xmlns:a16="http://schemas.microsoft.com/office/drawing/2014/main" id="{4D4E0AF9-0CD7-865F-F584-E7F93A88523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5710" y="0"/>
            <a:ext cx="1457325" cy="1243013"/>
          </a:xfrm>
          <a:prstGeom prst="rect">
            <a:avLst/>
          </a:prstGeom>
        </p:spPr>
      </p:pic>
      <p:pic>
        <p:nvPicPr>
          <p:cNvPr id="11" name="Picture 10">
            <a:extLst>
              <a:ext uri="{FF2B5EF4-FFF2-40B4-BE49-F238E27FC236}">
                <a16:creationId xmlns:a16="http://schemas.microsoft.com/office/drawing/2014/main" id="{6642BC9D-E099-1948-3435-FFC2468E3BB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03395" y="-394223"/>
            <a:ext cx="1017037" cy="1808066"/>
          </a:xfrm>
          <a:prstGeom prst="rect">
            <a:avLst/>
          </a:prstGeom>
        </p:spPr>
      </p:pic>
    </p:spTree>
    <p:extLst>
      <p:ext uri="{BB962C8B-B14F-4D97-AF65-F5344CB8AC3E}">
        <p14:creationId xmlns:p14="http://schemas.microsoft.com/office/powerpoint/2010/main" val="3684865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133316-F1D2-4CFB-B3A8-36FF84D60DC1}" type="datetime1">
              <a:rPr lang="en-IN" smtClean="0"/>
              <a:t>19-02-2025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193EE77-AAE2-43CD-9ABE-9DB80FB4FF84}" type="slidenum">
              <a:rPr lang="en-IN" smtClean="0"/>
              <a:t>‹#›</a:t>
            </a:fld>
            <a:endParaRPr lang="en-IN"/>
          </a:p>
        </p:txBody>
      </p:sp>
    </p:spTree>
    <p:extLst>
      <p:ext uri="{BB962C8B-B14F-4D97-AF65-F5344CB8AC3E}">
        <p14:creationId xmlns:p14="http://schemas.microsoft.com/office/powerpoint/2010/main" val="2693941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EDD2DD-462B-4CBA-AA0A-8301F8EE9842}" type="datetime1">
              <a:rPr lang="en-IN" smtClean="0"/>
              <a:t>19-02-2025</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193EE77-AAE2-43CD-9ABE-9DB80FB4FF84}" type="slidenum">
              <a:rPr lang="en-IN" smtClean="0"/>
              <a:t>‹#›</a:t>
            </a:fld>
            <a:endParaRPr lang="en-IN"/>
          </a:p>
        </p:txBody>
      </p:sp>
    </p:spTree>
    <p:extLst>
      <p:ext uri="{BB962C8B-B14F-4D97-AF65-F5344CB8AC3E}">
        <p14:creationId xmlns:p14="http://schemas.microsoft.com/office/powerpoint/2010/main" val="859027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6F0FB0-DEC5-44F8-B224-7DEA76B58BCE}" type="datetime1">
              <a:rPr lang="en-IN" smtClean="0"/>
              <a:t>19-02-2025</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193EE77-AAE2-43CD-9ABE-9DB80FB4FF84}" type="slidenum">
              <a:rPr lang="en-IN" smtClean="0"/>
              <a:t>‹#›</a:t>
            </a:fld>
            <a:endParaRPr lang="en-IN"/>
          </a:p>
        </p:txBody>
      </p:sp>
    </p:spTree>
    <p:extLst>
      <p:ext uri="{BB962C8B-B14F-4D97-AF65-F5344CB8AC3E}">
        <p14:creationId xmlns:p14="http://schemas.microsoft.com/office/powerpoint/2010/main" val="1225132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2151C4-12AA-486A-8A73-FD7CDFC9A495}" type="datetime1">
              <a:rPr lang="en-IN" smtClean="0"/>
              <a:t>19-02-2025</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193EE77-AAE2-43CD-9ABE-9DB80FB4FF84}" type="slidenum">
              <a:rPr lang="en-IN" smtClean="0"/>
              <a:t>‹#›</a:t>
            </a:fld>
            <a:endParaRPr lang="en-IN"/>
          </a:p>
        </p:txBody>
      </p:sp>
    </p:spTree>
    <p:extLst>
      <p:ext uri="{BB962C8B-B14F-4D97-AF65-F5344CB8AC3E}">
        <p14:creationId xmlns:p14="http://schemas.microsoft.com/office/powerpoint/2010/main" val="492892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64A1EF-1C77-4320-9664-16BFC03E4F4D}" type="datetime1">
              <a:rPr lang="en-IN" smtClean="0"/>
              <a:t>19-02-2025</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193EE77-AAE2-43CD-9ABE-9DB80FB4FF84}" type="slidenum">
              <a:rPr lang="en-IN" smtClean="0"/>
              <a:t>‹#›</a:t>
            </a:fld>
            <a:endParaRPr lang="en-IN"/>
          </a:p>
        </p:txBody>
      </p:sp>
    </p:spTree>
    <p:extLst>
      <p:ext uri="{BB962C8B-B14F-4D97-AF65-F5344CB8AC3E}">
        <p14:creationId xmlns:p14="http://schemas.microsoft.com/office/powerpoint/2010/main" val="1311484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01BE58-E9FD-47D2-91AC-7CE0251A25B2}" type="datetime1">
              <a:rPr lang="en-IN" smtClean="0"/>
              <a:t>19-02-2025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193EE77-AAE2-43CD-9ABE-9DB80FB4FF84}" type="slidenum">
              <a:rPr lang="en-IN" smtClean="0"/>
              <a:t>‹#›</a:t>
            </a:fld>
            <a:endParaRPr lang="en-IN"/>
          </a:p>
        </p:txBody>
      </p:sp>
    </p:spTree>
    <p:extLst>
      <p:ext uri="{BB962C8B-B14F-4D97-AF65-F5344CB8AC3E}">
        <p14:creationId xmlns:p14="http://schemas.microsoft.com/office/powerpoint/2010/main" val="2428767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071803-78DB-4882-8A70-E311DA0EF9FC}" type="datetime1">
              <a:rPr lang="en-IN" smtClean="0"/>
              <a:t>19-02-2025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193EE77-AAE2-43CD-9ABE-9DB80FB4FF84}" type="slidenum">
              <a:rPr lang="en-IN" smtClean="0"/>
              <a:t>‹#›</a:t>
            </a:fld>
            <a:endParaRPr lang="en-IN"/>
          </a:p>
        </p:txBody>
      </p:sp>
    </p:spTree>
    <p:extLst>
      <p:ext uri="{BB962C8B-B14F-4D97-AF65-F5344CB8AC3E}">
        <p14:creationId xmlns:p14="http://schemas.microsoft.com/office/powerpoint/2010/main" val="766961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F858841-AB6D-42AC-A9E1-E0D97A1068DD}" type="datetime1">
              <a:rPr lang="en-IN" smtClean="0"/>
              <a:t>19-02-2025</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193EE77-AAE2-43CD-9ABE-9DB80FB4FF84}" type="slidenum">
              <a:rPr lang="en-IN" smtClean="0"/>
              <a:t>‹#›</a:t>
            </a:fld>
            <a:endParaRPr lang="en-IN"/>
          </a:p>
        </p:txBody>
      </p:sp>
    </p:spTree>
    <p:extLst>
      <p:ext uri="{BB962C8B-B14F-4D97-AF65-F5344CB8AC3E}">
        <p14:creationId xmlns:p14="http://schemas.microsoft.com/office/powerpoint/2010/main" val="1142605936"/>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94E13-AF13-FE84-B59A-88C7FF0DDD90}"/>
              </a:ext>
            </a:extLst>
          </p:cNvPr>
          <p:cNvSpPr>
            <a:spLocks noGrp="1"/>
          </p:cNvSpPr>
          <p:nvPr>
            <p:ph type="ctrTitle"/>
          </p:nvPr>
        </p:nvSpPr>
        <p:spPr>
          <a:xfrm>
            <a:off x="2261221" y="1133061"/>
            <a:ext cx="8915399" cy="2511551"/>
          </a:xfrm>
        </p:spPr>
        <p:txBody>
          <a:bodyPr>
            <a:normAutofit fontScale="90000"/>
          </a:bodyPr>
          <a:lstStyle/>
          <a:p>
            <a:pPr algn="ct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r>
              <a:rPr lang="en-IN" sz="3100" dirty="0">
                <a:latin typeface="Times New Roman" panose="02020603050405020304" pitchFamily="18" charset="0"/>
                <a:cs typeface="Times New Roman" panose="02020603050405020304" pitchFamily="18" charset="0"/>
              </a:rPr>
              <a:t>Synopsis Presentation</a:t>
            </a:r>
            <a:br>
              <a:rPr lang="en-IN" sz="3100" dirty="0">
                <a:latin typeface="Times New Roman" panose="02020603050405020304" pitchFamily="18" charset="0"/>
                <a:cs typeface="Times New Roman" panose="02020603050405020304" pitchFamily="18" charset="0"/>
              </a:rPr>
            </a:br>
            <a:r>
              <a:rPr lang="en-IN" sz="3100" dirty="0">
                <a:latin typeface="Times New Roman" panose="02020603050405020304" pitchFamily="18" charset="0"/>
                <a:cs typeface="Times New Roman" panose="02020603050405020304" pitchFamily="18" charset="0"/>
              </a:rPr>
              <a:t>on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Campus Connect: Bridging Opportunities</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4B09E56-A5E9-0BDC-98BD-DDD921DCD7E1}"/>
              </a:ext>
            </a:extLst>
          </p:cNvPr>
          <p:cNvSpPr>
            <a:spLocks noGrp="1"/>
          </p:cNvSpPr>
          <p:nvPr>
            <p:ph type="subTitle" idx="1"/>
          </p:nvPr>
        </p:nvSpPr>
        <p:spPr>
          <a:xfrm>
            <a:off x="2375453" y="3747052"/>
            <a:ext cx="9079464" cy="3031435"/>
          </a:xfrm>
        </p:spPr>
        <p:txBody>
          <a:bodyPr>
            <a:normAutofit fontScale="92500" lnSpcReduction="20000"/>
          </a:bodyPr>
          <a:lstStyle/>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Guided By:</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Presented By:</a:t>
            </a:r>
          </a:p>
          <a:p>
            <a:r>
              <a:rPr lang="en-IN" dirty="0">
                <a:latin typeface="Times New Roman" panose="02020603050405020304" pitchFamily="18" charset="0"/>
                <a:cs typeface="Times New Roman" panose="02020603050405020304" pitchFamily="18" charset="0"/>
              </a:rPr>
              <a:t>Prof.  Prashant </a:t>
            </a:r>
            <a:r>
              <a:rPr lang="en-IN" dirty="0" err="1">
                <a:latin typeface="Times New Roman" panose="02020603050405020304" pitchFamily="18" charset="0"/>
                <a:cs typeface="Times New Roman" panose="02020603050405020304" pitchFamily="18" charset="0"/>
              </a:rPr>
              <a:t>Lakkadwala</a:t>
            </a:r>
            <a:r>
              <a:rPr lang="en-IN" dirty="0">
                <a:latin typeface="Times New Roman" panose="02020603050405020304" pitchFamily="18" charset="0"/>
                <a:cs typeface="Times New Roman" panose="02020603050405020304" pitchFamily="18" charset="0"/>
              </a:rPr>
              <a:t>							        Jahnavi </a:t>
            </a:r>
            <a:r>
              <a:rPr lang="en-IN" dirty="0" err="1">
                <a:latin typeface="Times New Roman" panose="02020603050405020304" pitchFamily="18" charset="0"/>
                <a:cs typeface="Times New Roman" panose="02020603050405020304" pitchFamily="18" charset="0"/>
              </a:rPr>
              <a:t>Mandloi</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Jayshree Dave</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Mahee</a:t>
            </a:r>
            <a:r>
              <a:rPr lang="en-IN" dirty="0">
                <a:latin typeface="Times New Roman" panose="02020603050405020304" pitchFamily="18" charset="0"/>
                <a:cs typeface="Times New Roman" panose="02020603050405020304" pitchFamily="18" charset="0"/>
              </a:rPr>
              <a:t> Dubey</a:t>
            </a:r>
          </a:p>
          <a:p>
            <a:r>
              <a:rPr lang="en-IN" dirty="0">
                <a:latin typeface="Times New Roman" panose="02020603050405020304" pitchFamily="18" charset="0"/>
                <a:cs typeface="Times New Roman" panose="02020603050405020304" pitchFamily="18" charset="0"/>
              </a:rPr>
              <a:t>												        Minakshi Soni</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p>
        </p:txBody>
      </p:sp>
      <p:pic>
        <p:nvPicPr>
          <p:cNvPr id="7" name="Picture 6">
            <a:extLst>
              <a:ext uri="{FF2B5EF4-FFF2-40B4-BE49-F238E27FC236}">
                <a16:creationId xmlns:a16="http://schemas.microsoft.com/office/drawing/2014/main" id="{69BC312B-2F58-B7DE-00D2-0142F8801F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7059" y="-354166"/>
            <a:ext cx="1175716" cy="2090162"/>
          </a:xfrm>
          <a:prstGeom prst="rect">
            <a:avLst/>
          </a:prstGeom>
        </p:spPr>
      </p:pic>
      <p:pic>
        <p:nvPicPr>
          <p:cNvPr id="9" name="Picture 8">
            <a:extLst>
              <a:ext uri="{FF2B5EF4-FFF2-40B4-BE49-F238E27FC236}">
                <a16:creationId xmlns:a16="http://schemas.microsoft.com/office/drawing/2014/main" id="{145F9EF6-DBB5-9291-78C0-1BD5FCF2CF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975" y="0"/>
            <a:ext cx="1620078" cy="1381831"/>
          </a:xfrm>
          <a:prstGeom prst="rect">
            <a:avLst/>
          </a:prstGeom>
        </p:spPr>
      </p:pic>
    </p:spTree>
    <p:extLst>
      <p:ext uri="{BB962C8B-B14F-4D97-AF65-F5344CB8AC3E}">
        <p14:creationId xmlns:p14="http://schemas.microsoft.com/office/powerpoint/2010/main" val="4172270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1DBF2-8E9B-B5CB-CD3B-77256299D7E2}"/>
              </a:ext>
            </a:extLst>
          </p:cNvPr>
          <p:cNvSpPr>
            <a:spLocks noGrp="1"/>
          </p:cNvSpPr>
          <p:nvPr>
            <p:ph type="title"/>
          </p:nvPr>
        </p:nvSpPr>
        <p:spPr/>
        <p:txBody>
          <a:bodyPr/>
          <a:lstStyle/>
          <a:p>
            <a:r>
              <a:rPr lang="en-IN" dirty="0"/>
              <a:t>6. Theoretical Analysis</a:t>
            </a:r>
          </a:p>
        </p:txBody>
      </p:sp>
      <p:sp>
        <p:nvSpPr>
          <p:cNvPr id="3" name="Content Placeholder 2">
            <a:extLst>
              <a:ext uri="{FF2B5EF4-FFF2-40B4-BE49-F238E27FC236}">
                <a16:creationId xmlns:a16="http://schemas.microsoft.com/office/drawing/2014/main" id="{D609A8C4-4EBE-CD01-32B2-BE69FCAB26EC}"/>
              </a:ext>
            </a:extLst>
          </p:cNvPr>
          <p:cNvSpPr>
            <a:spLocks noGrp="1"/>
          </p:cNvSpPr>
          <p:nvPr>
            <p:ph idx="1"/>
          </p:nvPr>
        </p:nvSpPr>
        <p:spPr>
          <a:xfrm>
            <a:off x="2589212" y="1639957"/>
            <a:ext cx="8915400" cy="4363278"/>
          </a:xfrm>
        </p:spPr>
        <p:txBody>
          <a:bodyPr>
            <a:normAutofit/>
          </a:bodyPr>
          <a:lstStyle/>
          <a:p>
            <a:pPr marL="0" indent="0">
              <a:buNone/>
            </a:pPr>
            <a:r>
              <a:rPr lang="en-IN" dirty="0"/>
              <a:t>6.2 Hardware Requirements</a:t>
            </a:r>
          </a:p>
          <a:p>
            <a:pPr>
              <a:buFont typeface="Arial" panose="020B0604020202020204" pitchFamily="34" charset="0"/>
              <a:buChar char="•"/>
            </a:pPr>
            <a:r>
              <a:rPr lang="en-US" sz="2000" b="1" dirty="0"/>
              <a:t>Processor</a:t>
            </a:r>
            <a:r>
              <a:rPr lang="en-US" sz="2000" dirty="0"/>
              <a:t>: Intel Core i5 or higher</a:t>
            </a:r>
          </a:p>
          <a:p>
            <a:pPr>
              <a:buFont typeface="Arial" panose="020B0604020202020204" pitchFamily="34" charset="0"/>
              <a:buChar char="•"/>
            </a:pPr>
            <a:r>
              <a:rPr lang="en-US" sz="2000" b="1" dirty="0"/>
              <a:t>RAM</a:t>
            </a:r>
            <a:r>
              <a:rPr lang="en-US" sz="2000" dirty="0"/>
              <a:t>: 8 GB or more</a:t>
            </a:r>
          </a:p>
          <a:p>
            <a:pPr>
              <a:buFont typeface="Arial" panose="020B0604020202020204" pitchFamily="34" charset="0"/>
              <a:buChar char="•"/>
            </a:pPr>
            <a:r>
              <a:rPr lang="en-US" sz="2000" b="1" dirty="0"/>
              <a:t>Storage</a:t>
            </a:r>
            <a:r>
              <a:rPr lang="en-US" sz="2000" dirty="0"/>
              <a:t>: Minimum 100 GB free space for storing application data, logs, and user information</a:t>
            </a:r>
            <a:endParaRPr lang="en-IN" sz="2000" dirty="0"/>
          </a:p>
          <a:p>
            <a:pPr marL="0" indent="0">
              <a:buNone/>
            </a:pPr>
            <a:r>
              <a:rPr lang="en-IN" dirty="0"/>
              <a:t>6.3 Software Requirements</a:t>
            </a:r>
          </a:p>
          <a:p>
            <a:pPr>
              <a:buFont typeface="Arial" panose="020B0604020202020204" pitchFamily="34" charset="0"/>
              <a:buChar char="•"/>
            </a:pPr>
            <a:r>
              <a:rPr lang="en-IN" sz="2000" b="1" dirty="0"/>
              <a:t>Programming Languages</a:t>
            </a:r>
            <a:r>
              <a:rPr lang="en-IN" sz="2000" dirty="0"/>
              <a:t>: Java, HTML, CSS, JavaScript</a:t>
            </a:r>
          </a:p>
          <a:p>
            <a:pPr>
              <a:buFont typeface="Arial" panose="020B0604020202020204" pitchFamily="34" charset="0"/>
              <a:buChar char="•"/>
            </a:pPr>
            <a:r>
              <a:rPr lang="en-IN" sz="2000" b="1" dirty="0"/>
              <a:t>Database</a:t>
            </a:r>
            <a:r>
              <a:rPr lang="en-IN" sz="2000" dirty="0"/>
              <a:t>: MySQL</a:t>
            </a:r>
          </a:p>
          <a:p>
            <a:pPr>
              <a:buFont typeface="Arial" panose="020B0604020202020204" pitchFamily="34" charset="0"/>
              <a:buChar char="•"/>
            </a:pPr>
            <a:r>
              <a:rPr lang="en-IN" sz="2000" b="1" dirty="0"/>
              <a:t>Frameworks</a:t>
            </a:r>
            <a:r>
              <a:rPr lang="en-IN" sz="2000" dirty="0"/>
              <a:t>: Servlet, JDBC</a:t>
            </a:r>
          </a:p>
          <a:p>
            <a:pPr>
              <a:buFont typeface="Arial" panose="020B0604020202020204" pitchFamily="34" charset="0"/>
              <a:buChar char="•"/>
            </a:pPr>
            <a:r>
              <a:rPr lang="en-IN" sz="2000" b="1" dirty="0"/>
              <a:t>IDE</a:t>
            </a:r>
            <a:r>
              <a:rPr lang="en-IN" sz="2000" dirty="0"/>
              <a:t>: NetBeans</a:t>
            </a:r>
          </a:p>
          <a:p>
            <a:pPr marL="0" indent="0">
              <a:buNone/>
            </a:pPr>
            <a:endParaRPr lang="en-IN" dirty="0"/>
          </a:p>
        </p:txBody>
      </p:sp>
      <p:sp>
        <p:nvSpPr>
          <p:cNvPr id="4" name="Slide Number Placeholder 3">
            <a:extLst>
              <a:ext uri="{FF2B5EF4-FFF2-40B4-BE49-F238E27FC236}">
                <a16:creationId xmlns:a16="http://schemas.microsoft.com/office/drawing/2014/main" id="{2B05DD90-3A03-1E63-4AD6-B6D9524845CA}"/>
              </a:ext>
            </a:extLst>
          </p:cNvPr>
          <p:cNvSpPr>
            <a:spLocks noGrp="1"/>
          </p:cNvSpPr>
          <p:nvPr>
            <p:ph type="sldNum" sz="quarter" idx="12"/>
          </p:nvPr>
        </p:nvSpPr>
        <p:spPr/>
        <p:txBody>
          <a:bodyPr/>
          <a:lstStyle/>
          <a:p>
            <a:fld id="{A575ECA5-96F4-415B-9B7B-F5BEE4B08E09}" type="slidenum">
              <a:rPr lang="en-IN" smtClean="0"/>
              <a:pPr/>
              <a:t>10</a:t>
            </a:fld>
            <a:endParaRPr lang="en-IN" dirty="0"/>
          </a:p>
        </p:txBody>
      </p:sp>
    </p:spTree>
    <p:extLst>
      <p:ext uri="{BB962C8B-B14F-4D97-AF65-F5344CB8AC3E}">
        <p14:creationId xmlns:p14="http://schemas.microsoft.com/office/powerpoint/2010/main" val="3488500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1DBF2-8E9B-B5CB-CD3B-77256299D7E2}"/>
              </a:ext>
            </a:extLst>
          </p:cNvPr>
          <p:cNvSpPr>
            <a:spLocks noGrp="1"/>
          </p:cNvSpPr>
          <p:nvPr>
            <p:ph type="title"/>
          </p:nvPr>
        </p:nvSpPr>
        <p:spPr/>
        <p:txBody>
          <a:bodyPr/>
          <a:lstStyle/>
          <a:p>
            <a:r>
              <a:rPr lang="en-IN" dirty="0"/>
              <a:t>Applications</a:t>
            </a:r>
          </a:p>
        </p:txBody>
      </p:sp>
      <p:sp>
        <p:nvSpPr>
          <p:cNvPr id="3" name="Content Placeholder 2">
            <a:extLst>
              <a:ext uri="{FF2B5EF4-FFF2-40B4-BE49-F238E27FC236}">
                <a16:creationId xmlns:a16="http://schemas.microsoft.com/office/drawing/2014/main" id="{D609A8C4-4EBE-CD01-32B2-BE69FCAB26EC}"/>
              </a:ext>
            </a:extLst>
          </p:cNvPr>
          <p:cNvSpPr>
            <a:spLocks noGrp="1"/>
          </p:cNvSpPr>
          <p:nvPr>
            <p:ph idx="1"/>
          </p:nvPr>
        </p:nvSpPr>
        <p:spPr>
          <a:xfrm>
            <a:off x="2589212" y="1639957"/>
            <a:ext cx="8915400" cy="4363278"/>
          </a:xfrm>
        </p:spPr>
        <p:txBody>
          <a:bodyPr/>
          <a:lstStyle/>
          <a:p>
            <a:r>
              <a:rPr lang="en-US" sz="2000" b="1" dirty="0"/>
              <a:t>Colleges</a:t>
            </a:r>
            <a:r>
              <a:rPr lang="en-US" sz="2000" dirty="0"/>
              <a:t>: Manage recruitment drives and student data efficiently.</a:t>
            </a:r>
          </a:p>
          <a:p>
            <a:r>
              <a:rPr lang="en-IN" sz="2000" b="1" dirty="0"/>
              <a:t>Students</a:t>
            </a:r>
            <a:r>
              <a:rPr lang="en-IN" sz="2000" dirty="0"/>
              <a:t>: Apply to multiple jobs ,track application statuses and get real-time notifications. </a:t>
            </a:r>
          </a:p>
          <a:p>
            <a:r>
              <a:rPr lang="en-US" sz="2000" b="1" dirty="0"/>
              <a:t>Companies</a:t>
            </a:r>
            <a:r>
              <a:rPr lang="en-US" sz="2000" dirty="0"/>
              <a:t>: Access student profiles, track applications, and streamline the recruitment process.</a:t>
            </a:r>
          </a:p>
          <a:p>
            <a:r>
              <a:rPr lang="en-US" sz="2000" b="1" dirty="0"/>
              <a:t>Admins</a:t>
            </a:r>
            <a:r>
              <a:rPr lang="en-US" sz="2000" dirty="0"/>
              <a:t>: Oversee recruitment processes, manage student records, and ensure smooth operations.</a:t>
            </a:r>
          </a:p>
          <a:p>
            <a:r>
              <a:rPr lang="en-US" sz="2000" b="1" dirty="0"/>
              <a:t>Increased Efficiency</a:t>
            </a:r>
            <a:r>
              <a:rPr lang="en-US" sz="2000" dirty="0"/>
              <a:t>: Automates manual tasks, reducing administrative workload for colleges.</a:t>
            </a:r>
          </a:p>
          <a:p>
            <a:r>
              <a:rPr lang="en-US" sz="2000" b="1" dirty="0"/>
              <a:t>Better Candidate Matching</a:t>
            </a:r>
            <a:r>
              <a:rPr lang="en-US" sz="1600" dirty="0"/>
              <a:t>: </a:t>
            </a:r>
            <a:r>
              <a:rPr lang="en-US" sz="2000" dirty="0"/>
              <a:t>Companies can filter candidates based on specific criteria for accurate selections.</a:t>
            </a:r>
            <a:endParaRPr lang="en-IN" sz="2000" b="1" dirty="0"/>
          </a:p>
          <a:p>
            <a:endParaRPr lang="en-IN" dirty="0"/>
          </a:p>
        </p:txBody>
      </p:sp>
      <p:sp>
        <p:nvSpPr>
          <p:cNvPr id="4" name="Slide Number Placeholder 3">
            <a:extLst>
              <a:ext uri="{FF2B5EF4-FFF2-40B4-BE49-F238E27FC236}">
                <a16:creationId xmlns:a16="http://schemas.microsoft.com/office/drawing/2014/main" id="{2B05DD90-3A03-1E63-4AD6-B6D9524845CA}"/>
              </a:ext>
            </a:extLst>
          </p:cNvPr>
          <p:cNvSpPr>
            <a:spLocks noGrp="1"/>
          </p:cNvSpPr>
          <p:nvPr>
            <p:ph type="sldNum" sz="quarter" idx="12"/>
          </p:nvPr>
        </p:nvSpPr>
        <p:spPr/>
        <p:txBody>
          <a:bodyPr/>
          <a:lstStyle/>
          <a:p>
            <a:fld id="{A575ECA5-96F4-415B-9B7B-F5BEE4B08E09}" type="slidenum">
              <a:rPr lang="en-IN" smtClean="0"/>
              <a:pPr/>
              <a:t>11</a:t>
            </a:fld>
            <a:endParaRPr lang="en-IN" dirty="0"/>
          </a:p>
        </p:txBody>
      </p:sp>
    </p:spTree>
    <p:extLst>
      <p:ext uri="{BB962C8B-B14F-4D97-AF65-F5344CB8AC3E}">
        <p14:creationId xmlns:p14="http://schemas.microsoft.com/office/powerpoint/2010/main" val="2061340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1DBF2-8E9B-B5CB-CD3B-77256299D7E2}"/>
              </a:ext>
            </a:extLst>
          </p:cNvPr>
          <p:cNvSpPr>
            <a:spLocks noGrp="1"/>
          </p:cNvSpPr>
          <p:nvPr>
            <p:ph type="title"/>
          </p:nvPr>
        </p:nvSpPr>
        <p:spPr/>
        <p:txBody>
          <a:bodyPr/>
          <a:lstStyle/>
          <a:p>
            <a:r>
              <a:rPr lang="en-IN" dirty="0"/>
              <a:t>GitHub Link</a:t>
            </a:r>
          </a:p>
        </p:txBody>
      </p:sp>
      <p:sp>
        <p:nvSpPr>
          <p:cNvPr id="3" name="Content Placeholder 2">
            <a:extLst>
              <a:ext uri="{FF2B5EF4-FFF2-40B4-BE49-F238E27FC236}">
                <a16:creationId xmlns:a16="http://schemas.microsoft.com/office/drawing/2014/main" id="{D609A8C4-4EBE-CD01-32B2-BE69FCAB26EC}"/>
              </a:ext>
            </a:extLst>
          </p:cNvPr>
          <p:cNvSpPr>
            <a:spLocks noGrp="1"/>
          </p:cNvSpPr>
          <p:nvPr>
            <p:ph idx="1"/>
          </p:nvPr>
        </p:nvSpPr>
        <p:spPr>
          <a:xfrm>
            <a:off x="2589212" y="1639957"/>
            <a:ext cx="8915400" cy="4363278"/>
          </a:xfrm>
        </p:spPr>
        <p:txBody>
          <a:bodyPr/>
          <a:lstStyle/>
          <a:p>
            <a:r>
              <a:rPr lang="en-US" dirty="0"/>
              <a:t>Jahnavi </a:t>
            </a:r>
            <a:r>
              <a:rPr lang="en-US" dirty="0" err="1"/>
              <a:t>Mandloi</a:t>
            </a:r>
            <a:r>
              <a:rPr lang="en-US" dirty="0"/>
              <a:t>(0827IT211048) https://github.com/jahnavimandloi50 </a:t>
            </a:r>
          </a:p>
          <a:p>
            <a:r>
              <a:rPr lang="en-US" dirty="0"/>
              <a:t>Jayshree Dave(0827IT211050)</a:t>
            </a:r>
          </a:p>
          <a:p>
            <a:pPr marL="0" indent="0">
              <a:buNone/>
            </a:pPr>
            <a:r>
              <a:rPr lang="en-US" dirty="0"/>
              <a:t>     https://github.com/Jayshreedave17</a:t>
            </a:r>
          </a:p>
          <a:p>
            <a:r>
              <a:rPr lang="en-US" dirty="0" err="1"/>
              <a:t>Mahee</a:t>
            </a:r>
            <a:r>
              <a:rPr lang="en-US" dirty="0"/>
              <a:t> Dubey (0827IT211065)</a:t>
            </a:r>
          </a:p>
          <a:p>
            <a:pPr marL="0" indent="0">
              <a:buNone/>
            </a:pPr>
            <a:r>
              <a:rPr lang="en-US" dirty="0"/>
              <a:t>     https://github.com/mahidubey2003</a:t>
            </a:r>
          </a:p>
          <a:p>
            <a:r>
              <a:rPr lang="en-US" dirty="0"/>
              <a:t>Minakshi Soni(0827IT211069) </a:t>
            </a:r>
          </a:p>
          <a:p>
            <a:pPr marL="0" indent="0">
              <a:buNone/>
            </a:pPr>
            <a:r>
              <a:rPr lang="en-US" dirty="0"/>
              <a:t>     https://github.com/Minakshi-26</a:t>
            </a:r>
            <a:r>
              <a:rPr lang="en-IN" dirty="0"/>
              <a:t> </a:t>
            </a:r>
          </a:p>
          <a:p>
            <a:endParaRPr lang="en-IN" dirty="0"/>
          </a:p>
          <a:p>
            <a:endParaRPr lang="en-IN" dirty="0"/>
          </a:p>
        </p:txBody>
      </p:sp>
      <p:sp>
        <p:nvSpPr>
          <p:cNvPr id="4" name="Slide Number Placeholder 3">
            <a:extLst>
              <a:ext uri="{FF2B5EF4-FFF2-40B4-BE49-F238E27FC236}">
                <a16:creationId xmlns:a16="http://schemas.microsoft.com/office/drawing/2014/main" id="{2B05DD90-3A03-1E63-4AD6-B6D9524845CA}"/>
              </a:ext>
            </a:extLst>
          </p:cNvPr>
          <p:cNvSpPr>
            <a:spLocks noGrp="1"/>
          </p:cNvSpPr>
          <p:nvPr>
            <p:ph type="sldNum" sz="quarter" idx="12"/>
          </p:nvPr>
        </p:nvSpPr>
        <p:spPr/>
        <p:txBody>
          <a:bodyPr/>
          <a:lstStyle/>
          <a:p>
            <a:fld id="{A575ECA5-96F4-415B-9B7B-F5BEE4B08E09}" type="slidenum">
              <a:rPr lang="en-IN" smtClean="0"/>
              <a:pPr/>
              <a:t>12</a:t>
            </a:fld>
            <a:endParaRPr lang="en-IN" dirty="0"/>
          </a:p>
        </p:txBody>
      </p:sp>
    </p:spTree>
    <p:extLst>
      <p:ext uri="{BB962C8B-B14F-4D97-AF65-F5344CB8AC3E}">
        <p14:creationId xmlns:p14="http://schemas.microsoft.com/office/powerpoint/2010/main" val="210836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1DBF2-8E9B-B5CB-CD3B-77256299D7E2}"/>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D609A8C4-4EBE-CD01-32B2-BE69FCAB26EC}"/>
              </a:ext>
            </a:extLst>
          </p:cNvPr>
          <p:cNvSpPr>
            <a:spLocks noGrp="1"/>
          </p:cNvSpPr>
          <p:nvPr>
            <p:ph idx="1"/>
          </p:nvPr>
        </p:nvSpPr>
        <p:spPr>
          <a:xfrm>
            <a:off x="2589212" y="1639957"/>
            <a:ext cx="8915400" cy="4363278"/>
          </a:xfrm>
        </p:spPr>
        <p:txBody>
          <a:bodyPr/>
          <a:lstStyle/>
          <a:p>
            <a:r>
              <a:rPr lang="en-US" sz="2000" dirty="0">
                <a:effectLst/>
                <a:ea typeface="MS Mincho" panose="02020609040205080304" pitchFamily="49" charset="-128"/>
              </a:rPr>
              <a:t>[1] I.A. Glover and P.M. Grant, Digital Communications, 3rd ed. Harlow: Prentice Hall, 2009.</a:t>
            </a:r>
          </a:p>
          <a:p>
            <a:r>
              <a:rPr lang="en-US" sz="2000" dirty="0">
                <a:effectLst/>
                <a:ea typeface="MS Mincho" panose="02020609040205080304" pitchFamily="49" charset="-128"/>
              </a:rPr>
              <a:t>[2] F. Yan, Y. Gu, Y. Wang, et al., 'Study on the interaction mechanism between laser and rock during perforation,' Optics and Laser Technology, vol. 54, pp. 303-308, Dec 2013.</a:t>
            </a:r>
          </a:p>
          <a:p>
            <a:r>
              <a:rPr lang="en-US" sz="2000" dirty="0">
                <a:effectLst/>
                <a:ea typeface="MS Mincho" panose="02020609040205080304" pitchFamily="49" charset="-128"/>
              </a:rPr>
              <a:t>[3] BBC News. (2013, Nov. 11). Microwave signals turned into electrical power [Online]. Available: http://www.bbc.co.uk/news/technology-24897584.</a:t>
            </a:r>
            <a:endParaRPr lang="en-IN" sz="2000" dirty="0">
              <a:effectLst/>
              <a:ea typeface="MS Mincho" panose="02020609040205080304" pitchFamily="49" charset="-128"/>
            </a:endParaRPr>
          </a:p>
          <a:p>
            <a:pPr marL="0" indent="0">
              <a:buNone/>
            </a:pPr>
            <a:endParaRPr lang="en-IN" dirty="0"/>
          </a:p>
          <a:p>
            <a:endParaRPr lang="en-IN" dirty="0"/>
          </a:p>
          <a:p>
            <a:endParaRPr lang="en-IN" dirty="0"/>
          </a:p>
        </p:txBody>
      </p:sp>
      <p:sp>
        <p:nvSpPr>
          <p:cNvPr id="4" name="Slide Number Placeholder 3">
            <a:extLst>
              <a:ext uri="{FF2B5EF4-FFF2-40B4-BE49-F238E27FC236}">
                <a16:creationId xmlns:a16="http://schemas.microsoft.com/office/drawing/2014/main" id="{2B05DD90-3A03-1E63-4AD6-B6D9524845CA}"/>
              </a:ext>
            </a:extLst>
          </p:cNvPr>
          <p:cNvSpPr>
            <a:spLocks noGrp="1"/>
          </p:cNvSpPr>
          <p:nvPr>
            <p:ph type="sldNum" sz="quarter" idx="12"/>
          </p:nvPr>
        </p:nvSpPr>
        <p:spPr/>
        <p:txBody>
          <a:bodyPr/>
          <a:lstStyle/>
          <a:p>
            <a:fld id="{A575ECA5-96F4-415B-9B7B-F5BEE4B08E09}" type="slidenum">
              <a:rPr lang="en-IN" smtClean="0"/>
              <a:pPr/>
              <a:t>13</a:t>
            </a:fld>
            <a:endParaRPr lang="en-IN" dirty="0"/>
          </a:p>
        </p:txBody>
      </p:sp>
    </p:spTree>
    <p:extLst>
      <p:ext uri="{BB962C8B-B14F-4D97-AF65-F5344CB8AC3E}">
        <p14:creationId xmlns:p14="http://schemas.microsoft.com/office/powerpoint/2010/main" val="334970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65038-74F4-BFA9-7BB7-A3BBAFBCF217}"/>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0148E571-788C-E54B-B080-EEB4F50A8528}"/>
              </a:ext>
            </a:extLst>
          </p:cNvPr>
          <p:cNvSpPr>
            <a:spLocks noGrp="1"/>
          </p:cNvSpPr>
          <p:nvPr>
            <p:ph idx="1"/>
          </p:nvPr>
        </p:nvSpPr>
        <p:spPr/>
        <p:txBody>
          <a:bodyPr/>
          <a:lstStyle/>
          <a:p>
            <a:pPr marL="0" indent="0">
              <a:buNone/>
            </a:pPr>
            <a:endParaRPr lang="en-IN" dirty="0"/>
          </a:p>
        </p:txBody>
      </p:sp>
      <p:sp>
        <p:nvSpPr>
          <p:cNvPr id="4" name="Slide Number Placeholder 3">
            <a:extLst>
              <a:ext uri="{FF2B5EF4-FFF2-40B4-BE49-F238E27FC236}">
                <a16:creationId xmlns:a16="http://schemas.microsoft.com/office/drawing/2014/main" id="{E81C9646-E93C-1967-B61B-316EFA0573BF}"/>
              </a:ext>
            </a:extLst>
          </p:cNvPr>
          <p:cNvSpPr>
            <a:spLocks noGrp="1"/>
          </p:cNvSpPr>
          <p:nvPr>
            <p:ph type="sldNum" sz="quarter" idx="12"/>
          </p:nvPr>
        </p:nvSpPr>
        <p:spPr/>
        <p:txBody>
          <a:bodyPr/>
          <a:lstStyle/>
          <a:p>
            <a:fld id="{A575ECA5-96F4-415B-9B7B-F5BEE4B08E09}" type="slidenum">
              <a:rPr lang="en-IN" smtClean="0"/>
              <a:pPr/>
              <a:t>14</a:t>
            </a:fld>
            <a:endParaRPr lang="en-IN" dirty="0"/>
          </a:p>
        </p:txBody>
      </p:sp>
      <p:sp>
        <p:nvSpPr>
          <p:cNvPr id="5" name="Rectangle 4">
            <a:extLst>
              <a:ext uri="{FF2B5EF4-FFF2-40B4-BE49-F238E27FC236}">
                <a16:creationId xmlns:a16="http://schemas.microsoft.com/office/drawing/2014/main" id="{09DA9428-B45B-20BA-B9BF-9EC990C7F486}"/>
              </a:ext>
            </a:extLst>
          </p:cNvPr>
          <p:cNvSpPr/>
          <p:nvPr/>
        </p:nvSpPr>
        <p:spPr>
          <a:xfrm>
            <a:off x="5057618" y="2967335"/>
            <a:ext cx="3647152"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Thank You</a:t>
            </a:r>
          </a:p>
        </p:txBody>
      </p:sp>
      <p:sp>
        <p:nvSpPr>
          <p:cNvPr id="6" name="Rectangle 5">
            <a:extLst>
              <a:ext uri="{FF2B5EF4-FFF2-40B4-BE49-F238E27FC236}">
                <a16:creationId xmlns:a16="http://schemas.microsoft.com/office/drawing/2014/main" id="{EB405D59-04E2-F173-8396-FFBCDFE0262A}"/>
              </a:ext>
            </a:extLst>
          </p:cNvPr>
          <p:cNvSpPr/>
          <p:nvPr/>
        </p:nvSpPr>
        <p:spPr>
          <a:xfrm>
            <a:off x="5310893" y="4262735"/>
            <a:ext cx="2820003"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Queries ?</a:t>
            </a:r>
          </a:p>
        </p:txBody>
      </p:sp>
    </p:spTree>
    <p:extLst>
      <p:ext uri="{BB962C8B-B14F-4D97-AF65-F5344CB8AC3E}">
        <p14:creationId xmlns:p14="http://schemas.microsoft.com/office/powerpoint/2010/main" val="3171341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98BD3-82F3-F887-7675-7696E56FA9EA}"/>
              </a:ext>
            </a:extLst>
          </p:cNvPr>
          <p:cNvSpPr>
            <a:spLocks noGrp="1"/>
          </p:cNvSpPr>
          <p:nvPr>
            <p:ph type="title"/>
          </p:nvPr>
        </p:nvSpPr>
        <p:spPr>
          <a:xfrm>
            <a:off x="2589212" y="475750"/>
            <a:ext cx="8911687" cy="1280890"/>
          </a:xfrm>
        </p:spPr>
        <p:txBody>
          <a:bodyPr/>
          <a:lstStyle/>
          <a:p>
            <a:r>
              <a:rPr lang="en-IN" dirty="0"/>
              <a:t>Contents</a:t>
            </a:r>
          </a:p>
        </p:txBody>
      </p:sp>
      <p:sp>
        <p:nvSpPr>
          <p:cNvPr id="3" name="Content Placeholder 2">
            <a:extLst>
              <a:ext uri="{FF2B5EF4-FFF2-40B4-BE49-F238E27FC236}">
                <a16:creationId xmlns:a16="http://schemas.microsoft.com/office/drawing/2014/main" id="{CF4DD591-8615-A08A-67F8-943007048E4D}"/>
              </a:ext>
            </a:extLst>
          </p:cNvPr>
          <p:cNvSpPr>
            <a:spLocks noGrp="1"/>
          </p:cNvSpPr>
          <p:nvPr>
            <p:ph idx="1"/>
          </p:nvPr>
        </p:nvSpPr>
        <p:spPr>
          <a:xfrm>
            <a:off x="2589212" y="1152939"/>
            <a:ext cx="8915400" cy="5185216"/>
          </a:xfrm>
        </p:spPr>
        <p:txBody>
          <a:bodyPr>
            <a:normAutofit fontScale="92500" lnSpcReduction="20000"/>
          </a:bodyPr>
          <a:lstStyle/>
          <a:p>
            <a:pPr marL="457200" indent="-457200">
              <a:buFont typeface="+mj-lt"/>
              <a:buAutoNum type="arabicPeriod"/>
            </a:pPr>
            <a:r>
              <a:rPr lang="en-IN" dirty="0"/>
              <a:t>Introduction</a:t>
            </a:r>
          </a:p>
          <a:p>
            <a:pPr marL="457200" lvl="1" indent="0">
              <a:buNone/>
            </a:pPr>
            <a:r>
              <a:rPr lang="en-IN" dirty="0">
                <a:solidFill>
                  <a:srgbClr val="C00000"/>
                </a:solidFill>
              </a:rPr>
              <a:t>1.1</a:t>
            </a:r>
            <a:r>
              <a:rPr lang="en-IN" dirty="0"/>
              <a:t> Overview</a:t>
            </a:r>
          </a:p>
          <a:p>
            <a:pPr marL="457200" lvl="1" indent="0">
              <a:buNone/>
            </a:pPr>
            <a:r>
              <a:rPr lang="en-IN" dirty="0">
                <a:solidFill>
                  <a:srgbClr val="C00000"/>
                </a:solidFill>
              </a:rPr>
              <a:t>1.2</a:t>
            </a:r>
            <a:r>
              <a:rPr lang="en-IN" dirty="0"/>
              <a:t> Purpose</a:t>
            </a:r>
          </a:p>
          <a:p>
            <a:pPr marL="457200" indent="-457200">
              <a:buFont typeface="+mj-lt"/>
              <a:buAutoNum type="arabicPeriod"/>
            </a:pPr>
            <a:r>
              <a:rPr lang="en-IN" dirty="0"/>
              <a:t>Literature Review</a:t>
            </a:r>
          </a:p>
          <a:p>
            <a:pPr marL="457200" indent="-457200">
              <a:buFont typeface="+mj-lt"/>
              <a:buAutoNum type="arabicPeriod"/>
            </a:pPr>
            <a:r>
              <a:rPr lang="en-IN" dirty="0"/>
              <a:t>Problem Statement</a:t>
            </a:r>
          </a:p>
          <a:p>
            <a:pPr marL="457200" indent="-457200">
              <a:buFont typeface="+mj-lt"/>
              <a:buAutoNum type="arabicPeriod"/>
            </a:pPr>
            <a:r>
              <a:rPr lang="en-IN" dirty="0"/>
              <a:t>Proposed Solution</a:t>
            </a:r>
          </a:p>
          <a:p>
            <a:pPr marL="457200" indent="-457200">
              <a:buFont typeface="+mj-lt"/>
              <a:buAutoNum type="arabicPeriod"/>
            </a:pPr>
            <a:r>
              <a:rPr lang="en-IN" dirty="0"/>
              <a:t>Objectives</a:t>
            </a:r>
          </a:p>
          <a:p>
            <a:pPr marL="457200" indent="-457200">
              <a:buFont typeface="+mj-lt"/>
              <a:buAutoNum type="arabicPeriod"/>
            </a:pPr>
            <a:r>
              <a:rPr lang="en-IN" dirty="0"/>
              <a:t>Theoretical Analysis</a:t>
            </a:r>
          </a:p>
          <a:p>
            <a:pPr marL="457200" lvl="1" indent="0">
              <a:buNone/>
            </a:pPr>
            <a:r>
              <a:rPr lang="en-IN" dirty="0">
                <a:solidFill>
                  <a:srgbClr val="C00000"/>
                </a:solidFill>
              </a:rPr>
              <a:t>6.1</a:t>
            </a:r>
            <a:r>
              <a:rPr lang="en-IN" dirty="0"/>
              <a:t> Block Diagram</a:t>
            </a:r>
          </a:p>
          <a:p>
            <a:pPr marL="457200" lvl="1" indent="0">
              <a:buNone/>
            </a:pPr>
            <a:r>
              <a:rPr lang="en-IN" dirty="0">
                <a:solidFill>
                  <a:srgbClr val="C00000"/>
                </a:solidFill>
              </a:rPr>
              <a:t>6.2</a:t>
            </a:r>
            <a:r>
              <a:rPr lang="en-IN" dirty="0"/>
              <a:t> Hardware Requirements</a:t>
            </a:r>
          </a:p>
          <a:p>
            <a:pPr marL="457200" lvl="1" indent="0">
              <a:buNone/>
            </a:pPr>
            <a:r>
              <a:rPr lang="en-IN" dirty="0">
                <a:solidFill>
                  <a:srgbClr val="C00000"/>
                </a:solidFill>
              </a:rPr>
              <a:t>6.3</a:t>
            </a:r>
            <a:r>
              <a:rPr lang="en-IN" dirty="0"/>
              <a:t> Software Requirements</a:t>
            </a:r>
          </a:p>
          <a:p>
            <a:pPr marL="457200" indent="-457200">
              <a:buFont typeface="+mj-lt"/>
              <a:buAutoNum type="arabicPeriod"/>
            </a:pPr>
            <a:r>
              <a:rPr lang="en-IN" dirty="0"/>
              <a:t>Applications </a:t>
            </a:r>
          </a:p>
          <a:p>
            <a:pPr marL="0" indent="0">
              <a:buNone/>
            </a:pPr>
            <a:r>
              <a:rPr lang="en-IN" dirty="0"/>
              <a:t>REFERENCES</a:t>
            </a:r>
          </a:p>
        </p:txBody>
      </p:sp>
      <p:sp>
        <p:nvSpPr>
          <p:cNvPr id="4" name="Slide Number Placeholder 3">
            <a:extLst>
              <a:ext uri="{FF2B5EF4-FFF2-40B4-BE49-F238E27FC236}">
                <a16:creationId xmlns:a16="http://schemas.microsoft.com/office/drawing/2014/main" id="{E8A21891-9C7A-E4D4-07BD-AF0CB8124C66}"/>
              </a:ext>
            </a:extLst>
          </p:cNvPr>
          <p:cNvSpPr>
            <a:spLocks noGrp="1"/>
          </p:cNvSpPr>
          <p:nvPr>
            <p:ph type="sldNum" sz="quarter" idx="12"/>
          </p:nvPr>
        </p:nvSpPr>
        <p:spPr/>
        <p:txBody>
          <a:bodyPr/>
          <a:lstStyle/>
          <a:p>
            <a:fld id="{A575ECA5-96F4-415B-9B7B-F5BEE4B08E09}" type="slidenum">
              <a:rPr lang="en-IN" smtClean="0"/>
              <a:pPr/>
              <a:t>2</a:t>
            </a:fld>
            <a:endParaRPr lang="en-IN" dirty="0"/>
          </a:p>
        </p:txBody>
      </p:sp>
    </p:spTree>
    <p:extLst>
      <p:ext uri="{BB962C8B-B14F-4D97-AF65-F5344CB8AC3E}">
        <p14:creationId xmlns:p14="http://schemas.microsoft.com/office/powerpoint/2010/main" val="1048645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1DBF2-8E9B-B5CB-CD3B-77256299D7E2}"/>
              </a:ext>
            </a:extLst>
          </p:cNvPr>
          <p:cNvSpPr>
            <a:spLocks noGrp="1"/>
          </p:cNvSpPr>
          <p:nvPr>
            <p:ph type="title"/>
          </p:nvPr>
        </p:nvSpPr>
        <p:spPr/>
        <p:txBody>
          <a:bodyPr/>
          <a:lstStyle/>
          <a:p>
            <a:r>
              <a:rPr lang="en-IN" dirty="0"/>
              <a:t>1. Introduction</a:t>
            </a:r>
          </a:p>
        </p:txBody>
      </p:sp>
      <p:sp>
        <p:nvSpPr>
          <p:cNvPr id="3" name="Content Placeholder 2">
            <a:extLst>
              <a:ext uri="{FF2B5EF4-FFF2-40B4-BE49-F238E27FC236}">
                <a16:creationId xmlns:a16="http://schemas.microsoft.com/office/drawing/2014/main" id="{D609A8C4-4EBE-CD01-32B2-BE69FCAB26EC}"/>
              </a:ext>
            </a:extLst>
          </p:cNvPr>
          <p:cNvSpPr>
            <a:spLocks noGrp="1"/>
          </p:cNvSpPr>
          <p:nvPr>
            <p:ph idx="1"/>
          </p:nvPr>
        </p:nvSpPr>
        <p:spPr>
          <a:xfrm>
            <a:off x="2589212" y="1639957"/>
            <a:ext cx="8915400" cy="4363278"/>
          </a:xfrm>
        </p:spPr>
        <p:txBody>
          <a:bodyPr/>
          <a:lstStyle/>
          <a:p>
            <a:pPr marL="0" indent="0">
              <a:buNone/>
            </a:pPr>
            <a:r>
              <a:rPr lang="en-IN" dirty="0"/>
              <a:t>1.1 Overview</a:t>
            </a:r>
          </a:p>
          <a:p>
            <a:pPr lvl="1"/>
            <a:r>
              <a:rPr lang="en-IN" dirty="0"/>
              <a:t> </a:t>
            </a:r>
            <a:r>
              <a:rPr lang="en-US" dirty="0">
                <a:effectLst/>
                <a:ea typeface="MS Mincho" panose="02020609040205080304" pitchFamily="49" charset="-128"/>
              </a:rPr>
              <a:t>Bridging Opportunities is a comprehensive platform designed to streamline the recruitment process for colleges, students, and companies.</a:t>
            </a:r>
          </a:p>
          <a:p>
            <a:pPr lvl="1"/>
            <a:r>
              <a:rPr lang="en-US" dirty="0">
                <a:effectLst/>
                <a:latin typeface="Times New Roman" panose="02020603050405020304" pitchFamily="18" charset="0"/>
                <a:ea typeface="MS Mincho" panose="02020609040205080304" pitchFamily="49" charset="-128"/>
              </a:rPr>
              <a:t>It enables seamless communication between students, the college administration (admin), and recruiters, ensuring efficient hiring and placement processes.</a:t>
            </a:r>
            <a:r>
              <a:rPr lang="en-US" dirty="0">
                <a:effectLst/>
                <a:latin typeface="Cambria" panose="02040503050406030204" pitchFamily="18" charset="0"/>
                <a:ea typeface="MS Mincho" panose="02020609040205080304" pitchFamily="49" charset="-128"/>
                <a:cs typeface="Times New Roman" panose="02020603050405020304" pitchFamily="18" charset="0"/>
              </a:rPr>
              <a:t> </a:t>
            </a:r>
          </a:p>
          <a:p>
            <a:pPr lvl="1"/>
            <a:r>
              <a:rPr lang="en-US" dirty="0">
                <a:effectLst/>
                <a:latin typeface="Times New Roman" panose="02020603050405020304" pitchFamily="18" charset="0"/>
                <a:ea typeface="MS Mincho" panose="02020609040205080304" pitchFamily="49" charset="-128"/>
              </a:rPr>
              <a:t>The system allows companies to request recruitment drives, which must be approved by the admin before students can access them.</a:t>
            </a:r>
          </a:p>
          <a:p>
            <a:pPr lvl="1"/>
            <a:r>
              <a:rPr lang="en-US" dirty="0">
                <a:effectLst/>
                <a:ea typeface="MS Mincho" panose="02020609040205080304" pitchFamily="49" charset="-128"/>
              </a:rPr>
              <a:t>Eligible students are notified, and they can track their applications, view recruitment statuses, and receive updates on selections.</a:t>
            </a:r>
            <a:endParaRPr lang="en-IN" dirty="0">
              <a:effectLst/>
              <a:ea typeface="MS Mincho" panose="02020609040205080304" pitchFamily="49" charset="-128"/>
            </a:endParaRPr>
          </a:p>
          <a:p>
            <a:pPr lvl="1"/>
            <a:endParaRPr lang="en-IN" dirty="0"/>
          </a:p>
          <a:p>
            <a:pPr marL="0" indent="0">
              <a:buNone/>
            </a:pPr>
            <a:endParaRPr lang="en-US" dirty="0"/>
          </a:p>
          <a:p>
            <a:pPr marL="0" indent="0">
              <a:buNone/>
            </a:pPr>
            <a:endParaRPr lang="en-IN" dirty="0"/>
          </a:p>
        </p:txBody>
      </p:sp>
      <p:sp>
        <p:nvSpPr>
          <p:cNvPr id="4" name="Slide Number Placeholder 3">
            <a:extLst>
              <a:ext uri="{FF2B5EF4-FFF2-40B4-BE49-F238E27FC236}">
                <a16:creationId xmlns:a16="http://schemas.microsoft.com/office/drawing/2014/main" id="{2B05DD90-3A03-1E63-4AD6-B6D9524845CA}"/>
              </a:ext>
            </a:extLst>
          </p:cNvPr>
          <p:cNvSpPr>
            <a:spLocks noGrp="1"/>
          </p:cNvSpPr>
          <p:nvPr>
            <p:ph type="sldNum" sz="quarter" idx="12"/>
          </p:nvPr>
        </p:nvSpPr>
        <p:spPr/>
        <p:txBody>
          <a:bodyPr/>
          <a:lstStyle/>
          <a:p>
            <a:fld id="{A575ECA5-96F4-415B-9B7B-F5BEE4B08E09}" type="slidenum">
              <a:rPr lang="en-IN" smtClean="0"/>
              <a:pPr/>
              <a:t>3</a:t>
            </a:fld>
            <a:endParaRPr lang="en-IN" dirty="0"/>
          </a:p>
        </p:txBody>
      </p:sp>
    </p:spTree>
    <p:extLst>
      <p:ext uri="{BB962C8B-B14F-4D97-AF65-F5344CB8AC3E}">
        <p14:creationId xmlns:p14="http://schemas.microsoft.com/office/powerpoint/2010/main" val="4021755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E3305-A5C8-208B-B2A0-7BA6A1C12445}"/>
              </a:ext>
            </a:extLst>
          </p:cNvPr>
          <p:cNvSpPr>
            <a:spLocks noGrp="1"/>
          </p:cNvSpPr>
          <p:nvPr>
            <p:ph type="title"/>
          </p:nvPr>
        </p:nvSpPr>
        <p:spPr>
          <a:xfrm>
            <a:off x="2589213" y="1187116"/>
            <a:ext cx="8915400" cy="717884"/>
          </a:xfrm>
        </p:spPr>
        <p:txBody>
          <a:bodyPr>
            <a:normAutofit fontScale="90000"/>
          </a:bodyPr>
          <a:lstStyle/>
          <a:p>
            <a:r>
              <a:rPr lang="en-US" sz="2400" dirty="0">
                <a:solidFill>
                  <a:srgbClr val="000000"/>
                </a:solidFill>
                <a:latin typeface="Times New Roman" panose="02020603050405020304" pitchFamily="18" charset="0"/>
              </a:rPr>
              <a:t>1.2 </a:t>
            </a:r>
            <a:r>
              <a:rPr lang="en-US" sz="2700" dirty="0">
                <a:solidFill>
                  <a:srgbClr val="000000"/>
                </a:solidFill>
                <a:latin typeface="Times New Roman" panose="02020603050405020304" pitchFamily="18" charset="0"/>
              </a:rPr>
              <a:t>Purpose</a:t>
            </a:r>
            <a:br>
              <a:rPr lang="en-US" sz="2400" dirty="0">
                <a:solidFill>
                  <a:srgbClr val="000000"/>
                </a:solidFill>
                <a:latin typeface="Times New Roman" panose="02020603050405020304" pitchFamily="18" charset="0"/>
              </a:rPr>
            </a:br>
            <a:br>
              <a:rPr lang="en-US" sz="2400" dirty="0">
                <a:solidFill>
                  <a:srgbClr val="000000"/>
                </a:solidFill>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F801B62-F6E9-675A-1D07-A2873D52BA22}"/>
              </a:ext>
            </a:extLst>
          </p:cNvPr>
          <p:cNvSpPr>
            <a:spLocks noGrp="1"/>
          </p:cNvSpPr>
          <p:nvPr>
            <p:ph idx="1"/>
          </p:nvPr>
        </p:nvSpPr>
        <p:spPr>
          <a:xfrm>
            <a:off x="3086396" y="1764632"/>
            <a:ext cx="8915400" cy="3777622"/>
          </a:xfrm>
        </p:spPr>
        <p:txBody>
          <a:bodyPr/>
          <a:lstStyle/>
          <a:p>
            <a:r>
              <a:rPr lang="en-US" sz="2000" dirty="0">
                <a:effectLst/>
                <a:ea typeface="MS Mincho" panose="02020609040205080304" pitchFamily="49" charset="-128"/>
              </a:rPr>
              <a:t>The primary goal of Campus Connect is to simplify and automate the recruitment process for colleges and students while providing companies with an efficient platform to find suitable candidates. </a:t>
            </a:r>
          </a:p>
          <a:p>
            <a:r>
              <a:rPr lang="en-US" sz="2000" dirty="0">
                <a:effectLst/>
                <a:ea typeface="MS Mincho" panose="02020609040205080304" pitchFamily="49" charset="-128"/>
              </a:rPr>
              <a:t>With features like recruitment notifications, student eligibility tracking, and selection management, the system enhances transparency and improves hiring efficiency.</a:t>
            </a:r>
            <a:endParaRPr lang="en-IN" sz="2000" dirty="0">
              <a:effectLst/>
              <a:ea typeface="MS Mincho" panose="02020609040205080304" pitchFamily="49" charset="-128"/>
            </a:endParaRPr>
          </a:p>
          <a:p>
            <a:r>
              <a:rPr lang="en-US" sz="2000" dirty="0"/>
              <a:t>Provide a centralized platform for accessing job opportunities, submitting applications, and tracking recruitment statuses.</a:t>
            </a:r>
            <a:endParaRPr lang="en-US" sz="2000" dirty="0">
              <a:ea typeface="MS Mincho" panose="02020609040205080304" pitchFamily="49" charset="-128"/>
            </a:endParaRPr>
          </a:p>
          <a:p>
            <a:r>
              <a:rPr lang="en-US" sz="2000" dirty="0"/>
              <a:t>Offer an easy way to engage with college students, post job openings, and streamline the selection process.</a:t>
            </a:r>
          </a:p>
          <a:p>
            <a:endParaRPr lang="en-IN" dirty="0"/>
          </a:p>
        </p:txBody>
      </p:sp>
      <p:sp>
        <p:nvSpPr>
          <p:cNvPr id="4" name="Slide Number Placeholder 3">
            <a:extLst>
              <a:ext uri="{FF2B5EF4-FFF2-40B4-BE49-F238E27FC236}">
                <a16:creationId xmlns:a16="http://schemas.microsoft.com/office/drawing/2014/main" id="{485C01AC-5D77-32F8-7053-6ACB1B29D299}"/>
              </a:ext>
            </a:extLst>
          </p:cNvPr>
          <p:cNvSpPr>
            <a:spLocks noGrp="1"/>
          </p:cNvSpPr>
          <p:nvPr>
            <p:ph type="sldNum" sz="quarter" idx="12"/>
          </p:nvPr>
        </p:nvSpPr>
        <p:spPr/>
        <p:txBody>
          <a:bodyPr/>
          <a:lstStyle/>
          <a:p>
            <a:fld id="{A575ECA5-96F4-415B-9B7B-F5BEE4B08E09}" type="slidenum">
              <a:rPr lang="en-IN" smtClean="0"/>
              <a:pPr/>
              <a:t>4</a:t>
            </a:fld>
            <a:endParaRPr lang="en-IN" dirty="0"/>
          </a:p>
        </p:txBody>
      </p:sp>
    </p:spTree>
    <p:extLst>
      <p:ext uri="{BB962C8B-B14F-4D97-AF65-F5344CB8AC3E}">
        <p14:creationId xmlns:p14="http://schemas.microsoft.com/office/powerpoint/2010/main" val="648057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1DBF2-8E9B-B5CB-CD3B-77256299D7E2}"/>
              </a:ext>
            </a:extLst>
          </p:cNvPr>
          <p:cNvSpPr>
            <a:spLocks noGrp="1"/>
          </p:cNvSpPr>
          <p:nvPr>
            <p:ph type="title"/>
          </p:nvPr>
        </p:nvSpPr>
        <p:spPr/>
        <p:txBody>
          <a:bodyPr/>
          <a:lstStyle/>
          <a:p>
            <a:r>
              <a:rPr lang="en-IN" dirty="0"/>
              <a:t>2. Literature Review</a:t>
            </a:r>
          </a:p>
        </p:txBody>
      </p:sp>
      <p:sp>
        <p:nvSpPr>
          <p:cNvPr id="3" name="Content Placeholder 2">
            <a:extLst>
              <a:ext uri="{FF2B5EF4-FFF2-40B4-BE49-F238E27FC236}">
                <a16:creationId xmlns:a16="http://schemas.microsoft.com/office/drawing/2014/main" id="{D609A8C4-4EBE-CD01-32B2-BE69FCAB26EC}"/>
              </a:ext>
            </a:extLst>
          </p:cNvPr>
          <p:cNvSpPr>
            <a:spLocks noGrp="1"/>
          </p:cNvSpPr>
          <p:nvPr>
            <p:ph idx="1"/>
          </p:nvPr>
        </p:nvSpPr>
        <p:spPr>
          <a:xfrm>
            <a:off x="2589212" y="1639957"/>
            <a:ext cx="8915400" cy="4363278"/>
          </a:xfrm>
        </p:spPr>
        <p:txBody>
          <a:bodyPr/>
          <a:lstStyle/>
          <a:p>
            <a:pPr marL="0" indent="0">
              <a:buNone/>
            </a:pPr>
            <a:endParaRPr lang="en-IN" dirty="0"/>
          </a:p>
        </p:txBody>
      </p:sp>
      <p:sp>
        <p:nvSpPr>
          <p:cNvPr id="4" name="Slide Number Placeholder 3">
            <a:extLst>
              <a:ext uri="{FF2B5EF4-FFF2-40B4-BE49-F238E27FC236}">
                <a16:creationId xmlns:a16="http://schemas.microsoft.com/office/drawing/2014/main" id="{2B05DD90-3A03-1E63-4AD6-B6D9524845CA}"/>
              </a:ext>
            </a:extLst>
          </p:cNvPr>
          <p:cNvSpPr>
            <a:spLocks noGrp="1"/>
          </p:cNvSpPr>
          <p:nvPr>
            <p:ph type="sldNum" sz="quarter" idx="12"/>
          </p:nvPr>
        </p:nvSpPr>
        <p:spPr/>
        <p:txBody>
          <a:bodyPr/>
          <a:lstStyle/>
          <a:p>
            <a:fld id="{A575ECA5-96F4-415B-9B7B-F5BEE4B08E09}" type="slidenum">
              <a:rPr lang="en-IN" smtClean="0"/>
              <a:pPr/>
              <a:t>5</a:t>
            </a:fld>
            <a:endParaRPr lang="en-IN" dirty="0"/>
          </a:p>
        </p:txBody>
      </p:sp>
      <p:graphicFrame>
        <p:nvGraphicFramePr>
          <p:cNvPr id="5" name="Table 4">
            <a:extLst>
              <a:ext uri="{FF2B5EF4-FFF2-40B4-BE49-F238E27FC236}">
                <a16:creationId xmlns:a16="http://schemas.microsoft.com/office/drawing/2014/main" id="{4D486EC0-E04D-95E7-B43B-C60E6CC60E85}"/>
              </a:ext>
            </a:extLst>
          </p:cNvPr>
          <p:cNvGraphicFramePr>
            <a:graphicFrameLocks noGrp="1"/>
          </p:cNvGraphicFramePr>
          <p:nvPr>
            <p:extLst>
              <p:ext uri="{D42A27DB-BD31-4B8C-83A1-F6EECF244321}">
                <p14:modId xmlns:p14="http://schemas.microsoft.com/office/powerpoint/2010/main" val="789574216"/>
              </p:ext>
            </p:extLst>
          </p:nvPr>
        </p:nvGraphicFramePr>
        <p:xfrm>
          <a:off x="2589212" y="1639958"/>
          <a:ext cx="8911686" cy="4362516"/>
        </p:xfrm>
        <a:graphic>
          <a:graphicData uri="http://schemas.openxmlformats.org/drawingml/2006/table">
            <a:tbl>
              <a:tblPr firstRow="1" bandRow="1">
                <a:tableStyleId>{5C22544A-7EE6-4342-B048-85BDC9FD1C3A}</a:tableStyleId>
              </a:tblPr>
              <a:tblGrid>
                <a:gridCol w="1019515">
                  <a:extLst>
                    <a:ext uri="{9D8B030D-6E8A-4147-A177-3AD203B41FA5}">
                      <a16:colId xmlns:a16="http://schemas.microsoft.com/office/drawing/2014/main" val="3061002685"/>
                    </a:ext>
                  </a:extLst>
                </a:gridCol>
                <a:gridCol w="3080928">
                  <a:extLst>
                    <a:ext uri="{9D8B030D-6E8A-4147-A177-3AD203B41FA5}">
                      <a16:colId xmlns:a16="http://schemas.microsoft.com/office/drawing/2014/main" val="3308928935"/>
                    </a:ext>
                  </a:extLst>
                </a:gridCol>
                <a:gridCol w="2583322">
                  <a:extLst>
                    <a:ext uri="{9D8B030D-6E8A-4147-A177-3AD203B41FA5}">
                      <a16:colId xmlns:a16="http://schemas.microsoft.com/office/drawing/2014/main" val="3184326738"/>
                    </a:ext>
                  </a:extLst>
                </a:gridCol>
                <a:gridCol w="2227921">
                  <a:extLst>
                    <a:ext uri="{9D8B030D-6E8A-4147-A177-3AD203B41FA5}">
                      <a16:colId xmlns:a16="http://schemas.microsoft.com/office/drawing/2014/main" val="3980447352"/>
                    </a:ext>
                  </a:extLst>
                </a:gridCol>
              </a:tblGrid>
              <a:tr h="566458">
                <a:tc>
                  <a:txBody>
                    <a:bodyPr/>
                    <a:lstStyle/>
                    <a:p>
                      <a:pPr algn="ctr"/>
                      <a:r>
                        <a:rPr lang="en-IN" dirty="0"/>
                        <a:t>Sr. No.</a:t>
                      </a:r>
                    </a:p>
                  </a:txBody>
                  <a:tcPr/>
                </a:tc>
                <a:tc>
                  <a:txBody>
                    <a:bodyPr/>
                    <a:lstStyle/>
                    <a:p>
                      <a:pPr algn="ctr"/>
                      <a:r>
                        <a:rPr lang="en-IN" dirty="0"/>
                        <a:t>Name of Solution/System</a:t>
                      </a:r>
                    </a:p>
                  </a:txBody>
                  <a:tcPr/>
                </a:tc>
                <a:tc>
                  <a:txBody>
                    <a:bodyPr/>
                    <a:lstStyle/>
                    <a:p>
                      <a:pPr algn="ctr"/>
                      <a:r>
                        <a:rPr lang="en-IN" dirty="0"/>
                        <a:t>Features</a:t>
                      </a:r>
                    </a:p>
                  </a:txBody>
                  <a:tcPr/>
                </a:tc>
                <a:tc>
                  <a:txBody>
                    <a:bodyPr/>
                    <a:lstStyle/>
                    <a:p>
                      <a:pPr algn="ctr"/>
                      <a:r>
                        <a:rPr lang="en-IN" dirty="0"/>
                        <a:t>Limitations/</a:t>
                      </a:r>
                    </a:p>
                    <a:p>
                      <a:pPr algn="ctr"/>
                      <a:r>
                        <a:rPr lang="en-IN" dirty="0"/>
                        <a:t>Drawbacks</a:t>
                      </a:r>
                    </a:p>
                  </a:txBody>
                  <a:tcPr/>
                </a:tc>
                <a:extLst>
                  <a:ext uri="{0D108BD9-81ED-4DB2-BD59-A6C34878D82A}">
                    <a16:rowId xmlns:a16="http://schemas.microsoft.com/office/drawing/2014/main" val="4291405766"/>
                  </a:ext>
                </a:extLst>
              </a:tr>
              <a:tr h="809225">
                <a:tc>
                  <a:txBody>
                    <a:bodyPr/>
                    <a:lstStyle/>
                    <a:p>
                      <a:pPr algn="ctr"/>
                      <a:r>
                        <a:rPr lang="en-IN" dirty="0"/>
                        <a:t>1</a:t>
                      </a:r>
                    </a:p>
                  </a:txBody>
                  <a:tcPr/>
                </a:tc>
                <a:tc>
                  <a:txBody>
                    <a:bodyPr/>
                    <a:lstStyle/>
                    <a:p>
                      <a:pPr algn="ctr"/>
                      <a:r>
                        <a:rPr lang="en-US" sz="1400" dirty="0"/>
                        <a:t>Manual Campus Recruitment</a:t>
                      </a:r>
                      <a:endParaRPr lang="en-IN" sz="1400" dirty="0"/>
                    </a:p>
                  </a:txBody>
                  <a:tcPr/>
                </a:tc>
                <a:tc>
                  <a:txBody>
                    <a:bodyPr/>
                    <a:lstStyle/>
                    <a:p>
                      <a:pPr algn="ctr"/>
                      <a:r>
                        <a:rPr lang="en-US" sz="1400" dirty="0"/>
                        <a:t>Email-based, physical meetings, notice boards</a:t>
                      </a:r>
                      <a:endParaRPr lang="en-IN" sz="1400" dirty="0"/>
                    </a:p>
                  </a:txBody>
                  <a:tcPr/>
                </a:tc>
                <a:tc>
                  <a:txBody>
                    <a:bodyPr/>
                    <a:lstStyle/>
                    <a:p>
                      <a:pPr algn="ctr"/>
                      <a:r>
                        <a:rPr lang="en-US" sz="1400" dirty="0"/>
                        <a:t>Time-consuming, inefficient, lack of transparency</a:t>
                      </a:r>
                      <a:endParaRPr lang="en-IN" sz="1400" dirty="0"/>
                    </a:p>
                  </a:txBody>
                  <a:tcPr/>
                </a:tc>
                <a:extLst>
                  <a:ext uri="{0D108BD9-81ED-4DB2-BD59-A6C34878D82A}">
                    <a16:rowId xmlns:a16="http://schemas.microsoft.com/office/drawing/2014/main" val="2750208946"/>
                  </a:ext>
                </a:extLst>
              </a:tr>
              <a:tr h="809225">
                <a:tc>
                  <a:txBody>
                    <a:bodyPr/>
                    <a:lstStyle/>
                    <a:p>
                      <a:pPr algn="ctr"/>
                      <a:r>
                        <a:rPr lang="en-IN" dirty="0"/>
                        <a:t>2</a:t>
                      </a:r>
                    </a:p>
                  </a:txBody>
                  <a:tcPr/>
                </a:tc>
                <a:tc>
                  <a:txBody>
                    <a:bodyPr/>
                    <a:lstStyle/>
                    <a:p>
                      <a:pPr algn="ctr"/>
                      <a:r>
                        <a:rPr lang="en-US" sz="1400" dirty="0"/>
                        <a:t>Naukri.com</a:t>
                      </a:r>
                      <a:endParaRPr lang="en-IN" sz="1400" dirty="0"/>
                    </a:p>
                  </a:txBody>
                  <a:tcPr/>
                </a:tc>
                <a:tc>
                  <a:txBody>
                    <a:bodyPr/>
                    <a:lstStyle/>
                    <a:p>
                      <a:pPr algn="ctr"/>
                      <a:r>
                        <a:rPr lang="en-US" sz="1400" dirty="0"/>
                        <a:t>Job listings and applications</a:t>
                      </a:r>
                      <a:endParaRPr lang="en-IN" sz="1400" dirty="0"/>
                    </a:p>
                  </a:txBody>
                  <a:tcPr/>
                </a:tc>
                <a:tc>
                  <a:txBody>
                    <a:bodyPr/>
                    <a:lstStyle/>
                    <a:p>
                      <a:pPr algn="ctr"/>
                      <a:r>
                        <a:rPr lang="en-US" sz="1400" dirty="0"/>
                        <a:t>Limited access to student data, not campus-specific</a:t>
                      </a:r>
                    </a:p>
                  </a:txBody>
                  <a:tcPr/>
                </a:tc>
                <a:extLst>
                  <a:ext uri="{0D108BD9-81ED-4DB2-BD59-A6C34878D82A}">
                    <a16:rowId xmlns:a16="http://schemas.microsoft.com/office/drawing/2014/main" val="2850866531"/>
                  </a:ext>
                </a:extLst>
              </a:tr>
              <a:tr h="1051993">
                <a:tc>
                  <a:txBody>
                    <a:bodyPr/>
                    <a:lstStyle/>
                    <a:p>
                      <a:pPr algn="ctr"/>
                      <a:r>
                        <a:rPr lang="en-IN" dirty="0"/>
                        <a:t>3</a:t>
                      </a:r>
                    </a:p>
                  </a:txBody>
                  <a:tcPr/>
                </a:tc>
                <a:tc>
                  <a:txBody>
                    <a:bodyPr/>
                    <a:lstStyle/>
                    <a:p>
                      <a:pPr algn="ctr"/>
                      <a:r>
                        <a:rPr lang="en-US" sz="1400" dirty="0"/>
                        <a:t>LinkedIn</a:t>
                      </a:r>
                      <a:endParaRPr lang="en-IN" sz="1400" dirty="0"/>
                    </a:p>
                  </a:txBody>
                  <a:tcPr/>
                </a:tc>
                <a:tc>
                  <a:txBody>
                    <a:bodyPr/>
                    <a:lstStyle/>
                    <a:p>
                      <a:pPr algn="ctr"/>
                      <a:r>
                        <a:rPr lang="en-US" sz="1400" dirty="0"/>
                        <a:t>Networking platform for professionals</a:t>
                      </a:r>
                      <a:endParaRPr lang="en-IN" sz="1400" dirty="0"/>
                    </a:p>
                  </a:txBody>
                  <a:tcPr/>
                </a:tc>
                <a:tc>
                  <a:txBody>
                    <a:bodyPr/>
                    <a:lstStyle/>
                    <a:p>
                      <a:pPr algn="ctr"/>
                      <a:r>
                        <a:rPr lang="en-US" sz="1400" dirty="0"/>
                        <a:t>Not designed for campus recruitment, difficult filtering</a:t>
                      </a:r>
                    </a:p>
                  </a:txBody>
                  <a:tcPr/>
                </a:tc>
                <a:extLst>
                  <a:ext uri="{0D108BD9-81ED-4DB2-BD59-A6C34878D82A}">
                    <a16:rowId xmlns:a16="http://schemas.microsoft.com/office/drawing/2014/main" val="3772484717"/>
                  </a:ext>
                </a:extLst>
              </a:tr>
              <a:tr h="1051993">
                <a:tc>
                  <a:txBody>
                    <a:bodyPr/>
                    <a:lstStyle/>
                    <a:p>
                      <a:pPr algn="ctr"/>
                      <a:r>
                        <a:rPr lang="en-IN" dirty="0"/>
                        <a:t>4</a:t>
                      </a:r>
                    </a:p>
                  </a:txBody>
                  <a:tcPr/>
                </a:tc>
                <a:tc>
                  <a:txBody>
                    <a:bodyPr/>
                    <a:lstStyle/>
                    <a:p>
                      <a:pPr algn="ctr"/>
                      <a:r>
                        <a:rPr lang="en-US" sz="1400" dirty="0"/>
                        <a:t>Campus Connect</a:t>
                      </a:r>
                    </a:p>
                  </a:txBody>
                  <a:tcPr anchor="ctr"/>
                </a:tc>
                <a:tc>
                  <a:txBody>
                    <a:bodyPr/>
                    <a:lstStyle/>
                    <a:p>
                      <a:r>
                        <a:rPr lang="en-US" sz="1400" dirty="0"/>
                        <a:t>Automated recruitment, real-time tracking, centralized communication</a:t>
                      </a:r>
                    </a:p>
                  </a:txBody>
                  <a:tcPr anchor="ctr"/>
                </a:tc>
                <a:tc>
                  <a:txBody>
                    <a:bodyPr/>
                    <a:lstStyle/>
                    <a:p>
                      <a:pPr algn="ctr"/>
                      <a:r>
                        <a:rPr lang="en-US" sz="1400" dirty="0"/>
                        <a:t>Requires internet, initial setup/training needed</a:t>
                      </a:r>
                    </a:p>
                  </a:txBody>
                  <a:tcPr/>
                </a:tc>
                <a:extLst>
                  <a:ext uri="{0D108BD9-81ED-4DB2-BD59-A6C34878D82A}">
                    <a16:rowId xmlns:a16="http://schemas.microsoft.com/office/drawing/2014/main" val="2486107866"/>
                  </a:ext>
                </a:extLst>
              </a:tr>
            </a:tbl>
          </a:graphicData>
        </a:graphic>
      </p:graphicFrame>
    </p:spTree>
    <p:extLst>
      <p:ext uri="{BB962C8B-B14F-4D97-AF65-F5344CB8AC3E}">
        <p14:creationId xmlns:p14="http://schemas.microsoft.com/office/powerpoint/2010/main" val="188561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1DBF2-8E9B-B5CB-CD3B-77256299D7E2}"/>
              </a:ext>
            </a:extLst>
          </p:cNvPr>
          <p:cNvSpPr>
            <a:spLocks noGrp="1"/>
          </p:cNvSpPr>
          <p:nvPr>
            <p:ph type="title"/>
          </p:nvPr>
        </p:nvSpPr>
        <p:spPr/>
        <p:txBody>
          <a:bodyPr/>
          <a:lstStyle/>
          <a:p>
            <a:r>
              <a:rPr lang="en-IN" dirty="0"/>
              <a:t>3. Problem Statement</a:t>
            </a:r>
          </a:p>
        </p:txBody>
      </p:sp>
      <p:sp>
        <p:nvSpPr>
          <p:cNvPr id="3" name="Content Placeholder 2">
            <a:extLst>
              <a:ext uri="{FF2B5EF4-FFF2-40B4-BE49-F238E27FC236}">
                <a16:creationId xmlns:a16="http://schemas.microsoft.com/office/drawing/2014/main" id="{D609A8C4-4EBE-CD01-32B2-BE69FCAB26EC}"/>
              </a:ext>
            </a:extLst>
          </p:cNvPr>
          <p:cNvSpPr>
            <a:spLocks noGrp="1"/>
          </p:cNvSpPr>
          <p:nvPr>
            <p:ph idx="1"/>
          </p:nvPr>
        </p:nvSpPr>
        <p:spPr>
          <a:xfrm>
            <a:off x="2589212" y="1639957"/>
            <a:ext cx="8915400" cy="4363278"/>
          </a:xfrm>
        </p:spPr>
        <p:txBody>
          <a:bodyPr>
            <a:normAutofit fontScale="92500" lnSpcReduction="10000"/>
          </a:bodyPr>
          <a:lstStyle/>
          <a:p>
            <a:r>
              <a:rPr lang="en-IN" sz="2200" dirty="0"/>
              <a:t> </a:t>
            </a:r>
            <a:r>
              <a:rPr lang="en-US" sz="2200" b="1" dirty="0"/>
              <a:t>Manual and Disjointed Processes</a:t>
            </a:r>
            <a:r>
              <a:rPr lang="en-US" sz="2200" dirty="0"/>
              <a:t>: Recruitment drives are organized through physical meetings, emails, and manual paperwork, leading to significant delays and errors in communication.</a:t>
            </a:r>
          </a:p>
          <a:p>
            <a:r>
              <a:rPr lang="en-IN" sz="2200" dirty="0"/>
              <a:t> </a:t>
            </a:r>
            <a:r>
              <a:rPr lang="en-US" sz="2200" b="1" dirty="0"/>
              <a:t>Lack of Transparency</a:t>
            </a:r>
            <a:r>
              <a:rPr lang="en-US" sz="2200" dirty="0"/>
              <a:t>: Students face difficulties in tracking the status of their applications, eligibility criteria, and recruitment results. They are often unaware of important updates or miss out on opportunities due to poor communication.</a:t>
            </a:r>
          </a:p>
          <a:p>
            <a:r>
              <a:rPr lang="en-US" sz="2200" b="1" dirty="0"/>
              <a:t>Administrative Challenges</a:t>
            </a:r>
            <a:r>
              <a:rPr lang="en-US" sz="2200" dirty="0"/>
              <a:t>: College admins struggle to manage multiple recruitment drives, track applications, and maintain up-to-date records of student profiles and recruitment statuses. This results in time-consuming processes and administrative overload.</a:t>
            </a:r>
            <a:endParaRPr lang="en-IN" sz="2200" dirty="0"/>
          </a:p>
          <a:p>
            <a:r>
              <a:rPr lang="en-US" sz="2200" b="1" dirty="0"/>
              <a:t>Limited Reach for Companies</a:t>
            </a:r>
            <a:r>
              <a:rPr lang="en-US" sz="2200" dirty="0"/>
              <a:t>: Companies find it challenging to directly access the right candidates due to limited data visibility on student qualifications, skills, and eligibility. As a result, companies may miss out on qualified candidates.</a:t>
            </a:r>
          </a:p>
          <a:p>
            <a:endParaRPr lang="en-IN" dirty="0"/>
          </a:p>
        </p:txBody>
      </p:sp>
      <p:sp>
        <p:nvSpPr>
          <p:cNvPr id="4" name="Slide Number Placeholder 3">
            <a:extLst>
              <a:ext uri="{FF2B5EF4-FFF2-40B4-BE49-F238E27FC236}">
                <a16:creationId xmlns:a16="http://schemas.microsoft.com/office/drawing/2014/main" id="{2B05DD90-3A03-1E63-4AD6-B6D9524845CA}"/>
              </a:ext>
            </a:extLst>
          </p:cNvPr>
          <p:cNvSpPr>
            <a:spLocks noGrp="1"/>
          </p:cNvSpPr>
          <p:nvPr>
            <p:ph type="sldNum" sz="quarter" idx="12"/>
          </p:nvPr>
        </p:nvSpPr>
        <p:spPr/>
        <p:txBody>
          <a:bodyPr/>
          <a:lstStyle/>
          <a:p>
            <a:fld id="{A575ECA5-96F4-415B-9B7B-F5BEE4B08E09}" type="slidenum">
              <a:rPr lang="en-IN" smtClean="0"/>
              <a:pPr/>
              <a:t>6</a:t>
            </a:fld>
            <a:endParaRPr lang="en-IN" dirty="0"/>
          </a:p>
        </p:txBody>
      </p:sp>
    </p:spTree>
    <p:extLst>
      <p:ext uri="{BB962C8B-B14F-4D97-AF65-F5344CB8AC3E}">
        <p14:creationId xmlns:p14="http://schemas.microsoft.com/office/powerpoint/2010/main" val="2885955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1DBF2-8E9B-B5CB-CD3B-77256299D7E2}"/>
              </a:ext>
            </a:extLst>
          </p:cNvPr>
          <p:cNvSpPr>
            <a:spLocks noGrp="1"/>
          </p:cNvSpPr>
          <p:nvPr>
            <p:ph type="title"/>
          </p:nvPr>
        </p:nvSpPr>
        <p:spPr/>
        <p:txBody>
          <a:bodyPr/>
          <a:lstStyle/>
          <a:p>
            <a:r>
              <a:rPr lang="en-IN" dirty="0"/>
              <a:t>4. Proposed Solution</a:t>
            </a:r>
          </a:p>
        </p:txBody>
      </p:sp>
      <p:sp>
        <p:nvSpPr>
          <p:cNvPr id="3" name="Content Placeholder 2">
            <a:extLst>
              <a:ext uri="{FF2B5EF4-FFF2-40B4-BE49-F238E27FC236}">
                <a16:creationId xmlns:a16="http://schemas.microsoft.com/office/drawing/2014/main" id="{D609A8C4-4EBE-CD01-32B2-BE69FCAB26EC}"/>
              </a:ext>
            </a:extLst>
          </p:cNvPr>
          <p:cNvSpPr>
            <a:spLocks noGrp="1"/>
          </p:cNvSpPr>
          <p:nvPr>
            <p:ph idx="1"/>
          </p:nvPr>
        </p:nvSpPr>
        <p:spPr>
          <a:xfrm>
            <a:off x="2589212" y="1639957"/>
            <a:ext cx="8915400" cy="4363278"/>
          </a:xfrm>
        </p:spPr>
        <p:txBody>
          <a:bodyPr>
            <a:normAutofit/>
          </a:bodyPr>
          <a:lstStyle/>
          <a:p>
            <a:r>
              <a:rPr lang="en-US" sz="2000" b="1" dirty="0"/>
              <a:t>Automated Recruitment Process</a:t>
            </a:r>
            <a:r>
              <a:rPr lang="en-US" sz="2000" dirty="0"/>
              <a:t>: Companies can initiate drives, which are approved by admins. Eligible students are automatically notified, reducing manual effort and delays.</a:t>
            </a:r>
          </a:p>
          <a:p>
            <a:r>
              <a:rPr lang="en-US" sz="2000" b="1" dirty="0"/>
              <a:t>Centralized Communication</a:t>
            </a:r>
            <a:r>
              <a:rPr lang="en-US" sz="2000" dirty="0"/>
              <a:t>: A single platform for students, companies, and colleges to interact, ensuring clear and timely updates on applications and selections</a:t>
            </a:r>
            <a:r>
              <a:rPr lang="en-US" sz="1600" dirty="0"/>
              <a:t>.</a:t>
            </a:r>
          </a:p>
          <a:p>
            <a:r>
              <a:rPr lang="en-US" sz="2000" b="1" dirty="0"/>
              <a:t>Real-Time Tracking</a:t>
            </a:r>
            <a:r>
              <a:rPr lang="en-US" sz="2000" dirty="0"/>
              <a:t>: Students can track their application statuses and receive updates on interviews and selections, while companies can monitor candidate progress.</a:t>
            </a:r>
          </a:p>
          <a:p>
            <a:r>
              <a:rPr lang="en-US" sz="2000" b="1" dirty="0"/>
              <a:t>Transparent Eligibility &amp; Selection</a:t>
            </a:r>
            <a:r>
              <a:rPr lang="en-US" sz="2000" dirty="0"/>
              <a:t>: Students can check eligibility before applying, and companies can access detailed student profiles to ensure a better match for recruitment.</a:t>
            </a:r>
          </a:p>
        </p:txBody>
      </p:sp>
      <p:sp>
        <p:nvSpPr>
          <p:cNvPr id="4" name="Slide Number Placeholder 3">
            <a:extLst>
              <a:ext uri="{FF2B5EF4-FFF2-40B4-BE49-F238E27FC236}">
                <a16:creationId xmlns:a16="http://schemas.microsoft.com/office/drawing/2014/main" id="{2B05DD90-3A03-1E63-4AD6-B6D9524845CA}"/>
              </a:ext>
            </a:extLst>
          </p:cNvPr>
          <p:cNvSpPr>
            <a:spLocks noGrp="1"/>
          </p:cNvSpPr>
          <p:nvPr>
            <p:ph type="sldNum" sz="quarter" idx="12"/>
          </p:nvPr>
        </p:nvSpPr>
        <p:spPr/>
        <p:txBody>
          <a:bodyPr/>
          <a:lstStyle/>
          <a:p>
            <a:fld id="{A575ECA5-96F4-415B-9B7B-F5BEE4B08E09}" type="slidenum">
              <a:rPr lang="en-IN" smtClean="0"/>
              <a:pPr/>
              <a:t>7</a:t>
            </a:fld>
            <a:endParaRPr lang="en-IN" dirty="0"/>
          </a:p>
        </p:txBody>
      </p:sp>
    </p:spTree>
    <p:extLst>
      <p:ext uri="{BB962C8B-B14F-4D97-AF65-F5344CB8AC3E}">
        <p14:creationId xmlns:p14="http://schemas.microsoft.com/office/powerpoint/2010/main" val="2841163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1DBF2-8E9B-B5CB-CD3B-77256299D7E2}"/>
              </a:ext>
            </a:extLst>
          </p:cNvPr>
          <p:cNvSpPr>
            <a:spLocks noGrp="1"/>
          </p:cNvSpPr>
          <p:nvPr>
            <p:ph type="title"/>
          </p:nvPr>
        </p:nvSpPr>
        <p:spPr/>
        <p:txBody>
          <a:bodyPr/>
          <a:lstStyle/>
          <a:p>
            <a:r>
              <a:rPr lang="en-IN" dirty="0"/>
              <a:t>5. Objectives</a:t>
            </a:r>
          </a:p>
        </p:txBody>
      </p:sp>
      <p:sp>
        <p:nvSpPr>
          <p:cNvPr id="3" name="Content Placeholder 2">
            <a:extLst>
              <a:ext uri="{FF2B5EF4-FFF2-40B4-BE49-F238E27FC236}">
                <a16:creationId xmlns:a16="http://schemas.microsoft.com/office/drawing/2014/main" id="{D609A8C4-4EBE-CD01-32B2-BE69FCAB26EC}"/>
              </a:ext>
            </a:extLst>
          </p:cNvPr>
          <p:cNvSpPr>
            <a:spLocks noGrp="1"/>
          </p:cNvSpPr>
          <p:nvPr>
            <p:ph idx="1"/>
          </p:nvPr>
        </p:nvSpPr>
        <p:spPr>
          <a:xfrm>
            <a:off x="2589212" y="1639957"/>
            <a:ext cx="8915400" cy="4363278"/>
          </a:xfrm>
        </p:spPr>
        <p:txBody>
          <a:bodyPr>
            <a:normAutofit lnSpcReduction="10000"/>
          </a:bodyPr>
          <a:lstStyle/>
          <a:p>
            <a:r>
              <a:rPr lang="en-US" sz="2000" b="1" dirty="0"/>
              <a:t>Streamline Recruitment Processes</a:t>
            </a:r>
            <a:r>
              <a:rPr lang="en-US" sz="2000" dirty="0"/>
              <a:t>: Automate and simplify the recruitment process for colleges, students, and companies, reducing manual effort and delays.</a:t>
            </a:r>
          </a:p>
          <a:p>
            <a:r>
              <a:rPr lang="en-US" sz="2000" b="1" dirty="0"/>
              <a:t>Enhance Communication</a:t>
            </a:r>
            <a:r>
              <a:rPr lang="en-US" sz="2000" dirty="0"/>
              <a:t>: Provide a centralized platform for clear, timely communication between students, colleges, and recruiters.</a:t>
            </a:r>
          </a:p>
          <a:p>
            <a:r>
              <a:rPr lang="en-US" sz="2000" b="1" dirty="0"/>
              <a:t>Improve Transparency</a:t>
            </a:r>
            <a:r>
              <a:rPr lang="en-US" sz="2000" dirty="0"/>
              <a:t>: Ensure students are informed of eligibility criteria, application status, and selection results in real-time.</a:t>
            </a:r>
          </a:p>
          <a:p>
            <a:r>
              <a:rPr lang="en-US" sz="2000" b="1" dirty="0"/>
              <a:t>Facilitate Easy Access to Data</a:t>
            </a:r>
            <a:r>
              <a:rPr lang="en-US" sz="2000" dirty="0"/>
              <a:t>: Allow companies to easily access student profiles, track applications, and make better hiring decisions</a:t>
            </a:r>
          </a:p>
          <a:p>
            <a:r>
              <a:rPr lang="en-US" sz="2000" b="1" dirty="0"/>
              <a:t>Enable Efficient Management for Admins</a:t>
            </a:r>
            <a:r>
              <a:rPr lang="en-US" sz="2000" dirty="0"/>
              <a:t>: Simplify the process of managing student records, recruitment drives, and application tracking for college admins..</a:t>
            </a:r>
          </a:p>
          <a:p>
            <a:r>
              <a:rPr lang="en-US" sz="2000" b="1" dirty="0"/>
              <a:t>Increase Recruitment Efficiency</a:t>
            </a:r>
            <a:r>
              <a:rPr lang="en-US" sz="2000" dirty="0"/>
              <a:t>: Help companies reach qualified candidates faster by providing a targeted, transparent, and organized recruitment process.</a:t>
            </a:r>
          </a:p>
          <a:p>
            <a:endParaRPr lang="en-IN" dirty="0"/>
          </a:p>
        </p:txBody>
      </p:sp>
      <p:sp>
        <p:nvSpPr>
          <p:cNvPr id="4" name="Slide Number Placeholder 3">
            <a:extLst>
              <a:ext uri="{FF2B5EF4-FFF2-40B4-BE49-F238E27FC236}">
                <a16:creationId xmlns:a16="http://schemas.microsoft.com/office/drawing/2014/main" id="{2B05DD90-3A03-1E63-4AD6-B6D9524845CA}"/>
              </a:ext>
            </a:extLst>
          </p:cNvPr>
          <p:cNvSpPr>
            <a:spLocks noGrp="1"/>
          </p:cNvSpPr>
          <p:nvPr>
            <p:ph type="sldNum" sz="quarter" idx="12"/>
          </p:nvPr>
        </p:nvSpPr>
        <p:spPr/>
        <p:txBody>
          <a:bodyPr/>
          <a:lstStyle/>
          <a:p>
            <a:fld id="{A575ECA5-96F4-415B-9B7B-F5BEE4B08E09}" type="slidenum">
              <a:rPr lang="en-IN" smtClean="0"/>
              <a:pPr/>
              <a:t>8</a:t>
            </a:fld>
            <a:endParaRPr lang="en-IN" dirty="0"/>
          </a:p>
        </p:txBody>
      </p:sp>
    </p:spTree>
    <p:extLst>
      <p:ext uri="{BB962C8B-B14F-4D97-AF65-F5344CB8AC3E}">
        <p14:creationId xmlns:p14="http://schemas.microsoft.com/office/powerpoint/2010/main" val="870974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1DBF2-8E9B-B5CB-CD3B-77256299D7E2}"/>
              </a:ext>
            </a:extLst>
          </p:cNvPr>
          <p:cNvSpPr>
            <a:spLocks noGrp="1"/>
          </p:cNvSpPr>
          <p:nvPr>
            <p:ph type="title"/>
          </p:nvPr>
        </p:nvSpPr>
        <p:spPr/>
        <p:txBody>
          <a:bodyPr/>
          <a:lstStyle/>
          <a:p>
            <a:r>
              <a:rPr lang="en-IN" dirty="0"/>
              <a:t>6. Theoretical Analysis</a:t>
            </a:r>
          </a:p>
        </p:txBody>
      </p:sp>
      <p:sp>
        <p:nvSpPr>
          <p:cNvPr id="3" name="Content Placeholder 2">
            <a:extLst>
              <a:ext uri="{FF2B5EF4-FFF2-40B4-BE49-F238E27FC236}">
                <a16:creationId xmlns:a16="http://schemas.microsoft.com/office/drawing/2014/main" id="{D609A8C4-4EBE-CD01-32B2-BE69FCAB26EC}"/>
              </a:ext>
            </a:extLst>
          </p:cNvPr>
          <p:cNvSpPr>
            <a:spLocks noGrp="1"/>
          </p:cNvSpPr>
          <p:nvPr>
            <p:ph idx="1"/>
          </p:nvPr>
        </p:nvSpPr>
        <p:spPr>
          <a:xfrm>
            <a:off x="2507226" y="1356852"/>
            <a:ext cx="8997386" cy="4646383"/>
          </a:xfrm>
        </p:spPr>
        <p:txBody>
          <a:bodyPr>
            <a:normAutofit/>
          </a:bodyPr>
          <a:lstStyle/>
          <a:p>
            <a:pPr marL="0" indent="0">
              <a:buNone/>
            </a:pPr>
            <a:r>
              <a:rPr lang="en-IN" sz="2000" dirty="0"/>
              <a:t>6.1</a:t>
            </a:r>
            <a:r>
              <a:rPr lang="en-US" sz="2000" dirty="0"/>
              <a:t>The system architecture includes three main entities: Admin, Students, and Companies. </a:t>
            </a:r>
            <a:endParaRPr lang="en-IN" sz="2000" dirty="0"/>
          </a:p>
        </p:txBody>
      </p:sp>
      <p:sp>
        <p:nvSpPr>
          <p:cNvPr id="4" name="Slide Number Placeholder 3">
            <a:extLst>
              <a:ext uri="{FF2B5EF4-FFF2-40B4-BE49-F238E27FC236}">
                <a16:creationId xmlns:a16="http://schemas.microsoft.com/office/drawing/2014/main" id="{2B05DD90-3A03-1E63-4AD6-B6D9524845CA}"/>
              </a:ext>
            </a:extLst>
          </p:cNvPr>
          <p:cNvSpPr>
            <a:spLocks noGrp="1"/>
          </p:cNvSpPr>
          <p:nvPr>
            <p:ph type="sldNum" sz="quarter" idx="12"/>
          </p:nvPr>
        </p:nvSpPr>
        <p:spPr/>
        <p:txBody>
          <a:bodyPr/>
          <a:lstStyle/>
          <a:p>
            <a:fld id="{A575ECA5-96F4-415B-9B7B-F5BEE4B08E09}" type="slidenum">
              <a:rPr lang="en-IN" smtClean="0"/>
              <a:pPr/>
              <a:t>9</a:t>
            </a:fld>
            <a:endParaRPr lang="en-IN" dirty="0"/>
          </a:p>
        </p:txBody>
      </p:sp>
      <p:pic>
        <p:nvPicPr>
          <p:cNvPr id="6" name="Picture 5">
            <a:extLst>
              <a:ext uri="{FF2B5EF4-FFF2-40B4-BE49-F238E27FC236}">
                <a16:creationId xmlns:a16="http://schemas.microsoft.com/office/drawing/2014/main" id="{69165F9E-A6BF-EB0F-4C99-6E9745ADCD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7659" y="2239920"/>
            <a:ext cx="10572728" cy="3856079"/>
          </a:xfrm>
          <a:prstGeom prst="rect">
            <a:avLst/>
          </a:prstGeom>
        </p:spPr>
      </p:pic>
    </p:spTree>
    <p:extLst>
      <p:ext uri="{BB962C8B-B14F-4D97-AF65-F5344CB8AC3E}">
        <p14:creationId xmlns:p14="http://schemas.microsoft.com/office/powerpoint/2010/main" val="391722520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401</TotalTime>
  <Words>1138</Words>
  <Application>Microsoft Office PowerPoint</Application>
  <PresentationFormat>Widescreen</PresentationFormat>
  <Paragraphs>123</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MS Mincho</vt:lpstr>
      <vt:lpstr>Arial</vt:lpstr>
      <vt:lpstr>Calibri</vt:lpstr>
      <vt:lpstr>Cambria</vt:lpstr>
      <vt:lpstr>Century Gothic</vt:lpstr>
      <vt:lpstr>Times New Roman</vt:lpstr>
      <vt:lpstr>Wingdings 3</vt:lpstr>
      <vt:lpstr>Wisp</vt:lpstr>
      <vt:lpstr>          Synopsis Presentation on  Campus Connect: Bridging Opportunities </vt:lpstr>
      <vt:lpstr>Contents</vt:lpstr>
      <vt:lpstr>1. Introduction</vt:lpstr>
      <vt:lpstr>1.2 Purpose  </vt:lpstr>
      <vt:lpstr>2. Literature Review</vt:lpstr>
      <vt:lpstr>3. Problem Statement</vt:lpstr>
      <vt:lpstr>4. Proposed Solution</vt:lpstr>
      <vt:lpstr>5. Objectives</vt:lpstr>
      <vt:lpstr>6. Theoretical Analysis</vt:lpstr>
      <vt:lpstr>6. Theoretical Analysis</vt:lpstr>
      <vt:lpstr>Applications</vt:lpstr>
      <vt:lpstr>GitHub Link</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Deepak Singh Chouhan</dc:creator>
  <cp:lastModifiedBy>Madhul Dubey</cp:lastModifiedBy>
  <cp:revision>11</cp:revision>
  <dcterms:created xsi:type="dcterms:W3CDTF">2024-09-26T07:25:32Z</dcterms:created>
  <dcterms:modified xsi:type="dcterms:W3CDTF">2025-02-19T18:08:50Z</dcterms:modified>
</cp:coreProperties>
</file>