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92" r:id="rId6"/>
    <p:sldId id="259" r:id="rId7"/>
    <p:sldId id="281" r:id="rId8"/>
    <p:sldId id="260" r:id="rId9"/>
    <p:sldId id="279" r:id="rId10"/>
    <p:sldId id="280" r:id="rId11"/>
    <p:sldId id="262" r:id="rId12"/>
    <p:sldId id="263" r:id="rId13"/>
    <p:sldId id="264" r:id="rId14"/>
    <p:sldId id="265" r:id="rId15"/>
    <p:sldId id="278" r:id="rId16"/>
    <p:sldId id="261" r:id="rId17"/>
    <p:sldId id="267" r:id="rId18"/>
    <p:sldId id="277" r:id="rId19"/>
    <p:sldId id="283" r:id="rId20"/>
    <p:sldId id="282" r:id="rId21"/>
    <p:sldId id="270" r:id="rId22"/>
    <p:sldId id="269" r:id="rId23"/>
    <p:sldId id="268" r:id="rId24"/>
    <p:sldId id="266" r:id="rId25"/>
    <p:sldId id="271" r:id="rId26"/>
    <p:sldId id="274" r:id="rId27"/>
    <p:sldId id="275" r:id="rId28"/>
    <p:sldId id="276" r:id="rId29"/>
    <p:sldId id="284" r:id="rId30"/>
    <p:sldId id="272" r:id="rId31"/>
    <p:sldId id="286" r:id="rId32"/>
    <p:sldId id="287" r:id="rId33"/>
    <p:sldId id="288" r:id="rId34"/>
    <p:sldId id="289" r:id="rId35"/>
    <p:sldId id="290" r:id="rId36"/>
    <p:sldId id="285"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5" y="757536"/>
            <a:ext cx="7315200" cy="3255264"/>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Foundations of Data Science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14" y="4670246"/>
            <a:ext cx="7902317" cy="914400"/>
          </a:xfrm>
        </p:spPr>
        <p:txBody>
          <a:bodyPr>
            <a:noAutofit/>
          </a:bodyPr>
          <a:lstStyle/>
          <a:p>
            <a:pPr>
              <a:spcBef>
                <a:spcPts val="600"/>
              </a:spcBef>
            </a:pPr>
            <a:r>
              <a:rPr lang="en-US" sz="2000" b="1" dirty="0" smtClean="0">
                <a:solidFill>
                  <a:schemeClr val="tx1"/>
                </a:solidFill>
                <a:latin typeface="Times New Roman" panose="02020603050405020304" pitchFamily="18" charset="0"/>
                <a:cs typeface="Times New Roman" panose="02020603050405020304" pitchFamily="18" charset="0"/>
              </a:rPr>
              <a:t>Dr. </a:t>
            </a:r>
            <a:r>
              <a:rPr lang="en-US" sz="2000" b="1" dirty="0" err="1" smtClean="0">
                <a:solidFill>
                  <a:schemeClr val="tx1"/>
                </a:solidFill>
                <a:latin typeface="Times New Roman" panose="02020603050405020304" pitchFamily="18" charset="0"/>
                <a:cs typeface="Times New Roman" panose="02020603050405020304" pitchFamily="18" charset="0"/>
              </a:rPr>
              <a:t>Arpita</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Nath</a:t>
            </a:r>
            <a:r>
              <a:rPr lang="en-US" sz="2000" b="1" dirty="0" smtClean="0">
                <a:solidFill>
                  <a:schemeClr val="tx1"/>
                </a:solidFill>
                <a:latin typeface="Times New Roman" panose="02020603050405020304" pitchFamily="18" charset="0"/>
                <a:cs typeface="Times New Roman" panose="02020603050405020304" pitchFamily="18" charset="0"/>
              </a:rPr>
              <a:t> Boruah</a:t>
            </a:r>
            <a:endParaRPr lang="en-US" sz="2000" b="1" dirty="0" smtClean="0">
              <a:solidFill>
                <a:schemeClr val="tx1"/>
              </a:solidFill>
              <a:latin typeface="Times New Roman" panose="02020603050405020304" pitchFamily="18" charset="0"/>
              <a:cs typeface="Times New Roman" panose="02020603050405020304" pitchFamily="18" charset="0"/>
            </a:endParaRPr>
          </a:p>
          <a:p>
            <a:pPr>
              <a:spcBef>
                <a:spcPts val="600"/>
              </a:spcBef>
            </a:pPr>
            <a:r>
              <a:rPr lang="en-US" sz="2000" b="1" i="1" dirty="0" smtClean="0">
                <a:solidFill>
                  <a:schemeClr val="tx1"/>
                </a:solidFill>
                <a:latin typeface="Times New Roman" panose="02020603050405020304" pitchFamily="18" charset="0"/>
                <a:cs typeface="Times New Roman" panose="02020603050405020304" pitchFamily="18" charset="0"/>
              </a:rPr>
              <a:t>Assistant Professor</a:t>
            </a:r>
            <a:endParaRPr lang="en-US" sz="2000" b="1" i="1" dirty="0" smtClean="0">
              <a:solidFill>
                <a:schemeClr val="tx1"/>
              </a:solidFill>
              <a:latin typeface="Times New Roman" panose="02020603050405020304" pitchFamily="18" charset="0"/>
              <a:cs typeface="Times New Roman" panose="02020603050405020304" pitchFamily="18" charset="0"/>
            </a:endParaRPr>
          </a:p>
          <a:p>
            <a:pPr>
              <a:spcBef>
                <a:spcPts val="0"/>
              </a:spcBef>
            </a:pPr>
            <a:r>
              <a:rPr lang="en-US" sz="2000" b="1" i="1" dirty="0" smtClean="0">
                <a:solidFill>
                  <a:schemeClr val="tx1"/>
                </a:solidFill>
                <a:latin typeface="Times New Roman" panose="02020603050405020304" pitchFamily="18" charset="0"/>
                <a:cs typeface="Times New Roman" panose="02020603050405020304" pitchFamily="18" charset="0"/>
              </a:rPr>
              <a:t>Faculty of Computer Technology (CSE)</a:t>
            </a:r>
            <a:endParaRPr lang="en-IN" sz="2000" b="1"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FF00"/>
                </a:solidFill>
                <a:latin typeface="Times New Roman" panose="02020603050405020304" pitchFamily="18" charset="0"/>
                <a:cs typeface="Times New Roman" panose="02020603050405020304" pitchFamily="18" charset="0"/>
              </a:rPr>
              <a:t>Application of Data Science</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Search Engines, </a:t>
            </a:r>
            <a:endParaRPr lang="en-US" dirty="0"/>
          </a:p>
          <a:p>
            <a:r>
              <a:rPr lang="en-US" dirty="0"/>
              <a:t>Transport, Finance,</a:t>
            </a:r>
            <a:endParaRPr lang="en-US" dirty="0"/>
          </a:p>
          <a:p>
            <a:r>
              <a:rPr lang="en-US" dirty="0"/>
              <a:t> E-Commerce, </a:t>
            </a:r>
            <a:endParaRPr lang="en-US" dirty="0"/>
          </a:p>
          <a:p>
            <a:r>
              <a:rPr lang="en-US" dirty="0"/>
              <a:t>Health Care, </a:t>
            </a:r>
            <a:endParaRPr lang="en-US" dirty="0"/>
          </a:p>
          <a:p>
            <a:r>
              <a:rPr lang="en-US" dirty="0"/>
              <a:t>Image Recognition,</a:t>
            </a:r>
            <a:endParaRPr lang="en-US" dirty="0"/>
          </a:p>
          <a:p>
            <a:r>
              <a:rPr lang="en-US" dirty="0"/>
              <a:t> Targeting recommendations, etc.</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FF00"/>
                </a:solidFill>
              </a:rPr>
              <a:t>Challenges</a:t>
            </a:r>
            <a:endParaRPr lang="en-IN" b="1" u="sng" dirty="0">
              <a:solidFill>
                <a:srgbClr val="FFFF0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Multiple Data Source </a:t>
            </a:r>
            <a:r>
              <a:rPr lang="en-US" dirty="0"/>
              <a:t>– In companies data comes from multiple different sources handling all this data is a very challenging process. Also, data coming from these sources may not be cleaned or not in a structured format</a:t>
            </a:r>
            <a:endParaRPr lang="en-US" dirty="0"/>
          </a:p>
          <a:p>
            <a:pPr algn="just">
              <a:buFont typeface="Wingdings" panose="05000000000000000000" pitchFamily="2" charset="2"/>
              <a:buChar char="Ø"/>
            </a:pPr>
            <a:r>
              <a:rPr lang="en-US" b="1" dirty="0"/>
              <a:t>Irrelevant Data Columns </a:t>
            </a:r>
            <a:r>
              <a:rPr lang="en-US" dirty="0" smtClean="0"/>
              <a:t>–</a:t>
            </a:r>
            <a:r>
              <a:rPr lang="en-US" dirty="0" err="1" smtClean="0"/>
              <a:t>Irrevalent</a:t>
            </a:r>
            <a:r>
              <a:rPr lang="en-US" dirty="0" smtClean="0"/>
              <a:t> </a:t>
            </a:r>
            <a:r>
              <a:rPr lang="en-US" dirty="0"/>
              <a:t>columns can lead us to a bad performance model or they can cause overfitting.</a:t>
            </a:r>
            <a:endParaRPr lang="en-US" dirty="0"/>
          </a:p>
          <a:p>
            <a:pPr algn="just">
              <a:buFont typeface="Wingdings" panose="05000000000000000000" pitchFamily="2" charset="2"/>
              <a:buChar char="Ø"/>
            </a:pPr>
            <a:r>
              <a:rPr lang="en-US" b="1" dirty="0"/>
              <a:t>Computing Resources </a:t>
            </a:r>
            <a:r>
              <a:rPr lang="en-US" dirty="0"/>
              <a:t>– Handling millions of rows and thousands of columns requires a large computing source which may not be available on our local computers.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FFFF00"/>
                </a:solidFill>
              </a:rPr>
              <a:t>Advantages</a:t>
            </a:r>
            <a:endParaRPr lang="en-IN" b="1" u="sng" dirty="0">
              <a:solidFill>
                <a:srgbClr val="FFFF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Improved decision-making</a:t>
            </a:r>
            <a:r>
              <a:rPr lang="en-US" dirty="0"/>
              <a:t>: Data science can help organizations make better decisions by providing insights and predictions based on data analysis.</a:t>
            </a:r>
            <a:endParaRPr lang="en-US" dirty="0"/>
          </a:p>
          <a:p>
            <a:pPr>
              <a:buFont typeface="Wingdings" panose="05000000000000000000" pitchFamily="2" charset="2"/>
              <a:buChar char="Ø"/>
            </a:pPr>
            <a:r>
              <a:rPr lang="en-US" b="1" dirty="0"/>
              <a:t>Cost-effective</a:t>
            </a:r>
            <a:r>
              <a:rPr lang="en-US" dirty="0"/>
              <a:t>: With the right tools and techniques, data science can help organizations reduce costs by identifying areas of inefficiency and optimizing processes.</a:t>
            </a:r>
            <a:endParaRPr lang="en-US" dirty="0"/>
          </a:p>
          <a:p>
            <a:pPr>
              <a:buFont typeface="Wingdings" panose="05000000000000000000" pitchFamily="2" charset="2"/>
              <a:buChar char="Ø"/>
            </a:pPr>
            <a:r>
              <a:rPr lang="en-US" b="1" dirty="0"/>
              <a:t>Innovation</a:t>
            </a:r>
            <a:r>
              <a:rPr lang="en-US" dirty="0"/>
              <a:t>: Data science can be used to identify new opportunities for innovation and to develop new products and services.</a:t>
            </a:r>
            <a:endParaRPr lang="en-US" dirty="0"/>
          </a:p>
          <a:p>
            <a:pPr>
              <a:buFont typeface="Wingdings" panose="05000000000000000000" pitchFamily="2" charset="2"/>
              <a:buChar char="Ø"/>
            </a:pPr>
            <a:r>
              <a:rPr lang="en-US" b="1" dirty="0"/>
              <a:t>Competitive advantage</a:t>
            </a:r>
            <a:r>
              <a:rPr lang="en-US" dirty="0"/>
              <a:t>: Organizations that use data science effectively can gain a competitive advantage by making better decisions, improving efficiency, and identifying new opportunities.</a:t>
            </a:r>
            <a:endParaRPr lang="en-US" dirty="0"/>
          </a:p>
          <a:p>
            <a:pPr>
              <a:buFont typeface="Wingdings" panose="05000000000000000000" pitchFamily="2" charset="2"/>
              <a:buChar char="Ø"/>
            </a:pPr>
            <a:r>
              <a:rPr lang="en-US" b="1" dirty="0"/>
              <a:t>Personalization</a:t>
            </a:r>
            <a:r>
              <a:rPr lang="en-US" dirty="0"/>
              <a:t>: Data science can help organizations personalize their products or services to better meet the needs of individual customers.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0" y="1123836"/>
            <a:ext cx="3116687" cy="4684536"/>
          </a:xfrm>
        </p:spPr>
        <p:txBody>
          <a:bodyPr/>
          <a:lstStyle/>
          <a:p>
            <a:pPr algn="ctr"/>
            <a:r>
              <a:rPr lang="en-US" b="1" u="sng" dirty="0" smtClean="0">
                <a:solidFill>
                  <a:srgbClr val="FFFF00"/>
                </a:solidFill>
              </a:rPr>
              <a:t>Disadvantages</a:t>
            </a:r>
            <a:endParaRPr lang="en-IN" b="1" u="sng" dirty="0">
              <a:solidFill>
                <a:srgbClr val="FFFF0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Data quality: </a:t>
            </a:r>
            <a:r>
              <a:rPr lang="en-US" dirty="0"/>
              <a:t>The accuracy and quality of the data used in data science can have a significant impact on the results obtained.</a:t>
            </a:r>
            <a:endParaRPr lang="en-US" dirty="0"/>
          </a:p>
          <a:p>
            <a:pPr algn="just">
              <a:buFont typeface="Wingdings" panose="05000000000000000000" pitchFamily="2" charset="2"/>
              <a:buChar char="Ø"/>
            </a:pPr>
            <a:r>
              <a:rPr lang="en-US" b="1" dirty="0"/>
              <a:t>Privacy concerns: </a:t>
            </a:r>
            <a:r>
              <a:rPr lang="en-US" dirty="0"/>
              <a:t>The collection and use of data can raise privacy concerns, particularly if the data is personal or sensitive.</a:t>
            </a:r>
            <a:endParaRPr lang="en-US" dirty="0"/>
          </a:p>
          <a:p>
            <a:pPr algn="just">
              <a:buFont typeface="Wingdings" panose="05000000000000000000" pitchFamily="2" charset="2"/>
              <a:buChar char="Ø"/>
            </a:pPr>
            <a:r>
              <a:rPr lang="en-US" b="1" dirty="0"/>
              <a:t>Complexity: </a:t>
            </a:r>
            <a:r>
              <a:rPr lang="en-US" dirty="0"/>
              <a:t>Data science can be a complex and technical field that requires specialized skills and expertise.</a:t>
            </a:r>
            <a:endParaRPr lang="en-US" dirty="0"/>
          </a:p>
          <a:p>
            <a:pPr algn="just">
              <a:buFont typeface="Wingdings" panose="05000000000000000000" pitchFamily="2" charset="2"/>
              <a:buChar char="Ø"/>
            </a:pPr>
            <a:r>
              <a:rPr lang="en-US" b="1" dirty="0"/>
              <a:t>Bias: </a:t>
            </a:r>
            <a:r>
              <a:rPr lang="en-US" dirty="0"/>
              <a:t>Data science algorithms can be biased if the data used to train them is biased, which can lead to inaccurate results.</a:t>
            </a:r>
            <a:endParaRPr lang="en-US" dirty="0"/>
          </a:p>
          <a:p>
            <a:pPr algn="just">
              <a:buFont typeface="Wingdings" panose="05000000000000000000" pitchFamily="2" charset="2"/>
              <a:buChar char="Ø"/>
            </a:pPr>
            <a:r>
              <a:rPr lang="en-US" b="1" dirty="0"/>
              <a:t>Interpretation: </a:t>
            </a:r>
            <a:r>
              <a:rPr lang="en-US" dirty="0"/>
              <a:t>Interpreting data science results can be challenging, particularly for non-technical stakeholders who may not understand the underlying assumptions and methods used.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147104" cy="4601183"/>
          </a:xfrm>
        </p:spPr>
        <p:txBody>
          <a:bodyPr/>
          <a:lstStyle/>
          <a:p>
            <a:pPr algn="ctr"/>
            <a:r>
              <a:rPr lang="en-US" smtClean="0"/>
              <a:t>Components of Data Science</a:t>
            </a:r>
            <a:endParaRPr lang="en-IN"/>
          </a:p>
        </p:txBody>
      </p:sp>
      <p:pic>
        <p:nvPicPr>
          <p:cNvPr id="8194" name="Picture 2" descr="Data Science Compon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9689" y="759855"/>
            <a:ext cx="8208569" cy="53318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2992557" cy="4601183"/>
          </a:xfrm>
        </p:spPr>
        <p:txBody>
          <a:bodyPr/>
          <a:lstStyle/>
          <a:p>
            <a:pPr algn="ctr"/>
            <a:r>
              <a:rPr lang="en-IN" b="1" dirty="0">
                <a:solidFill>
                  <a:srgbClr val="FFFF00"/>
                </a:solidFill>
                <a:latin typeface="Times New Roman" panose="02020603050405020304" pitchFamily="18" charset="0"/>
                <a:cs typeface="Times New Roman" panose="02020603050405020304" pitchFamily="18" charset="0"/>
              </a:rPr>
              <a:t>Data Science Life Cycle</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84879" y="863496"/>
            <a:ext cx="7250805" cy="5292605"/>
          </a:xfrm>
        </p:spPr>
        <p:txBody>
          <a:bodyPr/>
          <a:lstStyle/>
          <a:p>
            <a:pPr>
              <a:buClr>
                <a:schemeClr val="tx1"/>
              </a:buClr>
              <a:buFont typeface="Wingdings" panose="05000000000000000000" pitchFamily="2" charset="2"/>
              <a:buChar char="v"/>
            </a:pPr>
            <a:r>
              <a:rPr lang="en-US" dirty="0"/>
              <a:t>Business </a:t>
            </a:r>
            <a:r>
              <a:rPr lang="en-US" dirty="0" smtClean="0"/>
              <a:t>Understanding / Problem Statement</a:t>
            </a:r>
            <a:endParaRPr lang="en-US" dirty="0"/>
          </a:p>
          <a:p>
            <a:pPr>
              <a:buClr>
                <a:schemeClr val="tx1"/>
              </a:buClr>
              <a:buFont typeface="Wingdings" panose="05000000000000000000" pitchFamily="2" charset="2"/>
              <a:buChar char="v"/>
            </a:pPr>
            <a:r>
              <a:rPr lang="en-US" dirty="0"/>
              <a:t>Data Understanding</a:t>
            </a:r>
            <a:endParaRPr lang="en-US" dirty="0"/>
          </a:p>
          <a:p>
            <a:pPr>
              <a:buClr>
                <a:schemeClr val="tx1"/>
              </a:buClr>
              <a:buFont typeface="Wingdings" panose="05000000000000000000" pitchFamily="2" charset="2"/>
              <a:buChar char="v"/>
            </a:pPr>
            <a:r>
              <a:rPr lang="en-US" dirty="0"/>
              <a:t>Preparation of </a:t>
            </a:r>
            <a:r>
              <a:rPr lang="en-US" dirty="0" smtClean="0"/>
              <a:t>Data / data cleaning</a:t>
            </a:r>
            <a:endParaRPr lang="en-US" dirty="0"/>
          </a:p>
          <a:p>
            <a:pPr>
              <a:buClr>
                <a:schemeClr val="tx1"/>
              </a:buClr>
              <a:buFont typeface="Wingdings" panose="05000000000000000000" pitchFamily="2" charset="2"/>
              <a:buChar char="v"/>
            </a:pPr>
            <a:r>
              <a:rPr lang="en-US" dirty="0"/>
              <a:t>Exploratory Data </a:t>
            </a:r>
            <a:r>
              <a:rPr lang="en-US" dirty="0" smtClean="0"/>
              <a:t>Analysis </a:t>
            </a:r>
            <a:r>
              <a:rPr lang="en-US" dirty="0"/>
              <a:t>/ Data Analysis and Exploration</a:t>
            </a:r>
            <a:endParaRPr lang="en-US" dirty="0"/>
          </a:p>
          <a:p>
            <a:pPr>
              <a:buClr>
                <a:schemeClr val="tx1"/>
              </a:buClr>
              <a:buFont typeface="Wingdings" panose="05000000000000000000" pitchFamily="2" charset="2"/>
              <a:buChar char="v"/>
            </a:pPr>
            <a:r>
              <a:rPr lang="en-US" dirty="0"/>
              <a:t>Data Modeling</a:t>
            </a:r>
            <a:endParaRPr lang="en-US" dirty="0"/>
          </a:p>
          <a:p>
            <a:pPr>
              <a:buClr>
                <a:schemeClr val="tx1"/>
              </a:buClr>
              <a:buFont typeface="Wingdings" panose="05000000000000000000" pitchFamily="2" charset="2"/>
              <a:buChar char="v"/>
            </a:pPr>
            <a:r>
              <a:rPr lang="en-US" dirty="0"/>
              <a:t>Model Evaluation</a:t>
            </a:r>
            <a:endParaRPr lang="en-US" dirty="0"/>
          </a:p>
          <a:p>
            <a:pPr>
              <a:buClr>
                <a:schemeClr val="tx1"/>
              </a:buClr>
              <a:buFont typeface="Wingdings" panose="05000000000000000000" pitchFamily="2" charset="2"/>
              <a:buChar char="v"/>
            </a:pPr>
            <a:r>
              <a:rPr lang="en-US" dirty="0"/>
              <a:t>Model Deployment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567872" y="1942763"/>
            <a:ext cx="8306450" cy="317014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ightbox"/>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464417" y="772732"/>
            <a:ext cx="8319752" cy="5322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CONTENTS</a:t>
            </a:r>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3503052" y="773448"/>
          <a:ext cx="8178085" cy="5582920"/>
        </p:xfrm>
        <a:graphic>
          <a:graphicData uri="http://schemas.openxmlformats.org/drawingml/2006/table">
            <a:tbl>
              <a:tblPr firstRow="1" bandRow="1">
                <a:tableStyleId>{F5AB1C69-6EDB-4FF4-983F-18BD219EF322}</a:tableStyleId>
              </a:tblPr>
              <a:tblGrid>
                <a:gridCol w="1189362"/>
                <a:gridCol w="6988723"/>
              </a:tblGrid>
              <a:tr h="370840">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Module</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Content</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0" dirty="0" smtClean="0">
                          <a:latin typeface="Times New Roman" panose="02020603050405020304" pitchFamily="18" charset="0"/>
                          <a:cs typeface="Times New Roman" panose="02020603050405020304" pitchFamily="18" charset="0"/>
                        </a:rPr>
                        <a:t>1</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sng" dirty="0" smtClean="0">
                          <a:latin typeface="Times New Roman" panose="02020603050405020304" pitchFamily="18" charset="0"/>
                          <a:cs typeface="Times New Roman" panose="02020603050405020304" pitchFamily="18" charset="0"/>
                        </a:rPr>
                        <a:t>Introduction</a:t>
                      </a:r>
                      <a:endParaRPr lang="en-US" b="1" u="sng" dirty="0" smtClean="0">
                        <a:latin typeface="Times New Roman" panose="02020603050405020304" pitchFamily="18" charset="0"/>
                        <a:cs typeface="Times New Roman" panose="02020603050405020304" pitchFamily="18" charset="0"/>
                      </a:endParaRPr>
                    </a:p>
                    <a:p>
                      <a:pPr algn="ctr"/>
                      <a:r>
                        <a:rPr lang="en-US" b="0" dirty="0" smtClean="0">
                          <a:latin typeface="Times New Roman" panose="02020603050405020304" pitchFamily="18" charset="0"/>
                          <a:cs typeface="Times New Roman" panose="02020603050405020304" pitchFamily="18" charset="0"/>
                        </a:rPr>
                        <a:t>Need for Data Science – What is Data Science - Data Science</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Process – Business</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Intelligence and Data Science – Prerequisites for a Data</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Scientist – Tools and Skills required.</a:t>
                      </a:r>
                      <a:endParaRPr lang="en-US" b="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0" dirty="0" smtClean="0">
                          <a:latin typeface="Times New Roman" panose="02020603050405020304" pitchFamily="18" charset="0"/>
                          <a:cs typeface="Times New Roman" panose="02020603050405020304" pitchFamily="18" charset="0"/>
                        </a:rPr>
                        <a:t>2</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u="sng" dirty="0" smtClean="0">
                          <a:latin typeface="Times New Roman" panose="02020603050405020304" pitchFamily="18" charset="0"/>
                          <a:cs typeface="Times New Roman" panose="02020603050405020304" pitchFamily="18" charset="0"/>
                        </a:rPr>
                        <a:t>Exploratory Data Analysis (EDA) and Basic Statistical Interface:</a:t>
                      </a:r>
                      <a:endParaRPr lang="en-US" b="1" u="sng" dirty="0" smtClean="0">
                        <a:latin typeface="Times New Roman" panose="02020603050405020304" pitchFamily="18" charset="0"/>
                        <a:cs typeface="Times New Roman" panose="02020603050405020304" pitchFamily="18" charset="0"/>
                      </a:endParaRPr>
                    </a:p>
                    <a:p>
                      <a:pPr algn="ctr"/>
                      <a:r>
                        <a:rPr lang="en-US" b="0" dirty="0" smtClean="0">
                          <a:latin typeface="Times New Roman" panose="02020603050405020304" pitchFamily="18" charset="0"/>
                          <a:cs typeface="Times New Roman" panose="02020603050405020304" pitchFamily="18" charset="0"/>
                        </a:rPr>
                        <a:t>Exploratory Data Analysis (EDA), statistical measures, Basic tools (plots,</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graphs and summary statistics) of EDA, Data Analytics Lifecycle, Discovery, Developing Initial Hypotheses, Identifying Potential Data Sources, EDA case study,</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testing hypotheses on means, proportions and variances, Error metrics</a:t>
                      </a:r>
                      <a:endParaRPr lang="en-US" b="0" dirty="0" smtClean="0">
                        <a:latin typeface="Times New Roman" panose="02020603050405020304" pitchFamily="18" charset="0"/>
                        <a:cs typeface="Times New Roman" panose="02020603050405020304" pitchFamily="18" charset="0"/>
                      </a:endParaRPr>
                    </a:p>
                    <a:p>
                      <a:pPr algn="ct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0" dirty="0" smtClean="0">
                          <a:latin typeface="Times New Roman" panose="02020603050405020304" pitchFamily="18" charset="0"/>
                          <a:cs typeface="Times New Roman" panose="02020603050405020304" pitchFamily="18" charset="0"/>
                        </a:rPr>
                        <a:t>3</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u="sng" dirty="0" smtClean="0">
                          <a:latin typeface="Times New Roman" panose="02020603050405020304" pitchFamily="18" charset="0"/>
                          <a:cs typeface="Times New Roman" panose="02020603050405020304" pitchFamily="18" charset="0"/>
                        </a:rPr>
                        <a:t>Data Science Methodology:</a:t>
                      </a:r>
                      <a:endParaRPr lang="en-IN" b="1" u="sng" dirty="0" smtClean="0">
                        <a:latin typeface="Times New Roman" panose="02020603050405020304" pitchFamily="18" charset="0"/>
                        <a:cs typeface="Times New Roman" panose="02020603050405020304" pitchFamily="18" charset="0"/>
                      </a:endParaRPr>
                    </a:p>
                    <a:p>
                      <a:pPr algn="ctr"/>
                      <a:r>
                        <a:rPr lang="en-IN" b="0" dirty="0" smtClean="0">
                          <a:latin typeface="Times New Roman" panose="02020603050405020304" pitchFamily="18" charset="0"/>
                          <a:cs typeface="Times New Roman" panose="02020603050405020304" pitchFamily="18" charset="0"/>
                        </a:rPr>
                        <a:t>Analytics for Data Science – Examples of Data Analytics, Data</a:t>
                      </a:r>
                      <a:r>
                        <a:rPr lang="en-IN" b="0" baseline="0" dirty="0" smtClean="0">
                          <a:latin typeface="Times New Roman" panose="02020603050405020304" pitchFamily="18" charset="0"/>
                          <a:cs typeface="Times New Roman" panose="02020603050405020304" pitchFamily="18" charset="0"/>
                        </a:rPr>
                        <a:t> </a:t>
                      </a:r>
                      <a:r>
                        <a:rPr lang="en-IN" b="0" dirty="0" smtClean="0">
                          <a:latin typeface="Times New Roman" panose="02020603050405020304" pitchFamily="18" charset="0"/>
                          <a:cs typeface="Times New Roman" panose="02020603050405020304" pitchFamily="18" charset="0"/>
                        </a:rPr>
                        <a:t>Discovery, Data Preparation, Model Planning, Model Building, Communicate Results,  Data cleaning - Data integration - Data Reduction - Data Transformation and Data</a:t>
                      </a:r>
                      <a:r>
                        <a:rPr lang="en-IN" b="0" baseline="0" dirty="0" smtClean="0">
                          <a:latin typeface="Times New Roman" panose="02020603050405020304" pitchFamily="18" charset="0"/>
                          <a:cs typeface="Times New Roman" panose="02020603050405020304" pitchFamily="18" charset="0"/>
                        </a:rPr>
                        <a:t> </a:t>
                      </a:r>
                      <a:r>
                        <a:rPr lang="en-IN" b="0" dirty="0" smtClean="0">
                          <a:latin typeface="Times New Roman" panose="02020603050405020304" pitchFamily="18" charset="0"/>
                          <a:cs typeface="Times New Roman" panose="02020603050405020304" pitchFamily="18" charset="0"/>
                        </a:rPr>
                        <a:t>Discretization, Feature Generation and Feature Selection, Feature Selection</a:t>
                      </a:r>
                      <a:r>
                        <a:rPr lang="en-IN" b="0" baseline="0" dirty="0" smtClean="0">
                          <a:latin typeface="Times New Roman" panose="02020603050405020304" pitchFamily="18" charset="0"/>
                          <a:cs typeface="Times New Roman" panose="02020603050405020304" pitchFamily="18" charset="0"/>
                        </a:rPr>
                        <a:t> </a:t>
                      </a:r>
                      <a:r>
                        <a:rPr lang="en-IN" b="0" dirty="0" smtClean="0">
                          <a:latin typeface="Times New Roman" panose="02020603050405020304" pitchFamily="18" charset="0"/>
                          <a:cs typeface="Times New Roman" panose="02020603050405020304" pitchFamily="18" charset="0"/>
                        </a:rPr>
                        <a:t>algorithms: Filters- Wrappers</a:t>
                      </a:r>
                      <a:endParaRPr lang="en-IN" b="0" dirty="0" smtClean="0">
                        <a:latin typeface="Times New Roman" panose="02020603050405020304" pitchFamily="18" charset="0"/>
                        <a:cs typeface="Times New Roman" panose="02020603050405020304" pitchFamily="18" charset="0"/>
                      </a:endParaRPr>
                    </a:p>
                    <a:p>
                      <a:pPr algn="ct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What is business intelligence</a:t>
            </a:r>
            <a:r>
              <a:rPr lang="en-IN" dirty="0"/>
              <a:t>?</a:t>
            </a:r>
            <a:endParaRPr lang="en-IN" dirty="0"/>
          </a:p>
        </p:txBody>
      </p:sp>
      <p:sp>
        <p:nvSpPr>
          <p:cNvPr id="3" name="Content Placeholder 2"/>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Business Intelligence (BI) </a:t>
            </a:r>
            <a:r>
              <a:rPr lang="en-US" dirty="0">
                <a:latin typeface="Times New Roman" panose="02020603050405020304" pitchFamily="18" charset="0"/>
                <a:cs typeface="Times New Roman" panose="02020603050405020304" pitchFamily="18" charset="0"/>
              </a:rPr>
              <a:t>is a means of performing descriptive analysis of data using technology and skills to make informed business decisions.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set of tools used for BI collects, governs, and transforms data.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conversion of raw data into meaningful information which is thus used for business decision-making and profitable actions.</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facilitates decision-making by enabling the sharing of data between internal and external stakeholders.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most impactful enabler of BI in recent years has </a:t>
            </a:r>
            <a:r>
              <a:rPr lang="en-US" b="1" dirty="0">
                <a:latin typeface="Times New Roman" panose="02020603050405020304" pitchFamily="18" charset="0"/>
                <a:cs typeface="Times New Roman" panose="02020603050405020304" pitchFamily="18" charset="0"/>
              </a:rPr>
              <a:t>been cloud computing</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goal of BI is to derive actionable intelligence from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Gaining a better understanding of the market</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Uncovering new revenue opportunities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Improving business processes</a:t>
            </a:r>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Staying ahead of competitors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rPr>
              <a:t>What do data analysts do?</a:t>
            </a:r>
            <a:br>
              <a:rPr lang="en-IN" dirty="0"/>
            </a:b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mtClean="0"/>
              <a:t>Data </a:t>
            </a:r>
            <a:r>
              <a:rPr lang="en-US" dirty="0"/>
              <a:t>analysts gather, clean, analyze, visualize, </a:t>
            </a:r>
            <a:r>
              <a:rPr lang="en-US"/>
              <a:t>and </a:t>
            </a:r>
            <a:r>
              <a:rPr lang="en-US" smtClean="0"/>
              <a:t>present existing </a:t>
            </a:r>
            <a:r>
              <a:rPr lang="en-US" dirty="0"/>
              <a:t>data to help inform business decisions</a:t>
            </a:r>
            <a:r>
              <a:rPr lang="en-US"/>
              <a:t>. </a:t>
            </a:r>
            <a:endParaRPr lang="en-US" smtClean="0"/>
          </a:p>
          <a:p>
            <a:pPr algn="just">
              <a:buFont typeface="Wingdings" panose="05000000000000000000" pitchFamily="2" charset="2"/>
              <a:buChar char="Ø"/>
            </a:pPr>
            <a:r>
              <a:rPr lang="en-US" dirty="0" smtClean="0"/>
              <a:t>An </a:t>
            </a:r>
            <a:r>
              <a:rPr lang="en-US" dirty="0"/>
              <a:t>effective data analyst uses data to answer a question and empower decision makers to plot the best course of </a:t>
            </a:r>
            <a:r>
              <a:rPr lang="en-US" dirty="0" smtClean="0"/>
              <a:t>action.</a:t>
            </a:r>
            <a:endParaRPr lang="en-US" dirty="0" smtClean="0"/>
          </a:p>
          <a:p>
            <a:pPr algn="just">
              <a:buFont typeface="Wingdings" panose="05000000000000000000" pitchFamily="2" charset="2"/>
              <a:buChar char="Ø"/>
            </a:pPr>
            <a:r>
              <a:rPr lang="en-US" dirty="0" smtClean="0"/>
              <a:t>Common </a:t>
            </a:r>
            <a:r>
              <a:rPr lang="en-US" dirty="0"/>
              <a:t>tasks for a data analyst might include:</a:t>
            </a:r>
            <a:endParaRPr lang="en-US" dirty="0"/>
          </a:p>
          <a:p>
            <a:pPr lvl="1" algn="just"/>
            <a:r>
              <a:rPr lang="en-US" sz="2000" dirty="0"/>
              <a:t>Working with business leaders and stakeholders to define a problem or business need</a:t>
            </a:r>
            <a:endParaRPr lang="en-US" sz="2000" dirty="0"/>
          </a:p>
          <a:p>
            <a:pPr lvl="1" algn="just"/>
            <a:r>
              <a:rPr lang="en-US" sz="2000" dirty="0"/>
              <a:t>Identifying and sourcing data </a:t>
            </a:r>
            <a:endParaRPr lang="en-US" sz="2000" dirty="0"/>
          </a:p>
          <a:p>
            <a:pPr lvl="1" algn="just"/>
            <a:r>
              <a:rPr lang="en-US" sz="2000" dirty="0"/>
              <a:t>Cleaning and preparing data for analysis</a:t>
            </a:r>
            <a:endParaRPr lang="en-US" sz="2000" dirty="0"/>
          </a:p>
          <a:p>
            <a:pPr lvl="1" algn="just"/>
            <a:r>
              <a:rPr lang="en-US" sz="2000" dirty="0"/>
              <a:t>Analyzing data for patterns and trends</a:t>
            </a:r>
            <a:endParaRPr lang="en-US" sz="2000" dirty="0"/>
          </a:p>
          <a:p>
            <a:pPr lvl="1" algn="just"/>
            <a:r>
              <a:rPr lang="en-US" sz="2000" dirty="0"/>
              <a:t>Visualizing data to make it easier to understand</a:t>
            </a:r>
            <a:endParaRPr lang="en-US" sz="2000" dirty="0"/>
          </a:p>
          <a:p>
            <a:pPr lvl="1" algn="just"/>
            <a:r>
              <a:rPr lang="en-US" sz="2000" dirty="0"/>
              <a:t>Presenting data in such a way that it tells a compelling story</a:t>
            </a:r>
            <a:endParaRPr lang="en-US" sz="2000" dirty="0"/>
          </a:p>
          <a:p>
            <a:pPr lvl="1" algn="just"/>
            <a:endParaRPr lang="en-IN"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348507" cy="4601183"/>
          </a:xfrm>
        </p:spPr>
        <p:txBody>
          <a:bodyPr/>
          <a:lstStyle/>
          <a:p>
            <a:pPr algn="ctr"/>
            <a:r>
              <a:rPr lang="en-US"/>
              <a:t>What do business analysts do?</a:t>
            </a:r>
            <a:br>
              <a:rPr lang="en-US"/>
            </a:br>
            <a:endParaRPr lang="en-IN"/>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mtClean="0"/>
              <a:t>Business </a:t>
            </a:r>
            <a:r>
              <a:rPr lang="en-US" dirty="0"/>
              <a:t>analysts help identify problems, opportunities, and solutions for their organizations</a:t>
            </a:r>
            <a:r>
              <a:rPr lang="en-US"/>
              <a:t>. </a:t>
            </a:r>
            <a:endParaRPr lang="en-US" dirty="0"/>
          </a:p>
          <a:p>
            <a:pPr lvl="1" algn="just"/>
            <a:r>
              <a:rPr lang="en-US" sz="2000" dirty="0"/>
              <a:t>Evaluating a company’s current functions and IT structures</a:t>
            </a:r>
            <a:endParaRPr lang="en-US" sz="2000" dirty="0"/>
          </a:p>
          <a:p>
            <a:pPr lvl="1" algn="just"/>
            <a:r>
              <a:rPr lang="en-US" sz="2000" dirty="0"/>
              <a:t>Reviewing processes and interviewing team members to identify areas for improvement</a:t>
            </a:r>
            <a:endParaRPr lang="en-US" sz="2000" dirty="0"/>
          </a:p>
          <a:p>
            <a:pPr lvl="1" algn="just"/>
            <a:r>
              <a:rPr lang="en-US" sz="2000" dirty="0"/>
              <a:t>Presenting findings and recommendations to management and other key stakeholders</a:t>
            </a:r>
            <a:endParaRPr lang="en-US" sz="2000" dirty="0"/>
          </a:p>
          <a:p>
            <a:pPr lvl="1" algn="just"/>
            <a:r>
              <a:rPr lang="en-US" sz="2000" dirty="0"/>
              <a:t>Creating visuals and financial models to support business decisions</a:t>
            </a:r>
            <a:endParaRPr lang="en-US" sz="2000" dirty="0"/>
          </a:p>
          <a:p>
            <a:pPr lvl="1" algn="just"/>
            <a:r>
              <a:rPr lang="en-US" sz="2000" dirty="0"/>
              <a:t>Training and coaching staff in new systems</a:t>
            </a:r>
            <a:endParaRPr lang="en-US" sz="2000" dirty="0"/>
          </a:p>
          <a:p>
            <a:pPr algn="just"/>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Skills: </a:t>
            </a:r>
            <a:br>
              <a:rPr lang="en-US" smtClean="0"/>
            </a:br>
            <a:r>
              <a:rPr lang="en-US" smtClean="0"/>
              <a:t>Business </a:t>
            </a:r>
            <a:br>
              <a:rPr lang="en-US" smtClean="0"/>
            </a:br>
            <a:r>
              <a:rPr lang="en-US" smtClean="0"/>
              <a:t>vs</a:t>
            </a:r>
            <a:r>
              <a:rPr lang="en-US"/>
              <a:t>. </a:t>
            </a:r>
            <a:br>
              <a:rPr lang="en-US" smtClean="0"/>
            </a:br>
            <a:r>
              <a:rPr lang="en-US" dirty="0" smtClean="0"/>
              <a:t>data </a:t>
            </a:r>
            <a:r>
              <a:rPr lang="en-US" dirty="0"/>
              <a:t>analyst</a:t>
            </a:r>
            <a:endParaRPr lang="en-IN"/>
          </a:p>
        </p:txBody>
      </p:sp>
      <p:graphicFrame>
        <p:nvGraphicFramePr>
          <p:cNvPr id="10" name="Content Placeholder 9"/>
          <p:cNvGraphicFramePr>
            <a:graphicFrameLocks noGrp="1"/>
          </p:cNvGraphicFramePr>
          <p:nvPr>
            <p:ph idx="1"/>
          </p:nvPr>
        </p:nvGraphicFramePr>
        <p:xfrm>
          <a:off x="3954463" y="2092642"/>
          <a:ext cx="7143750" cy="2663190"/>
        </p:xfrm>
        <a:graphic>
          <a:graphicData uri="http://schemas.openxmlformats.org/drawingml/2006/table">
            <a:tbl>
              <a:tblPr/>
              <a:tblGrid>
                <a:gridCol w="3571875"/>
                <a:gridCol w="3571875"/>
              </a:tblGrid>
              <a:tr h="504825">
                <a:tc>
                  <a:txBody>
                    <a:bodyPr/>
                    <a:lstStyle/>
                    <a:p>
                      <a:pPr algn="ctr"/>
                      <a:r>
                        <a:rPr lang="en-IN" b="1" dirty="0">
                          <a:effectLst/>
                          <a:latin typeface="Times New Roman" panose="02020603050405020304" pitchFamily="18" charset="0"/>
                          <a:cs typeface="Times New Roman" panose="02020603050405020304" pitchFamily="18" charset="0"/>
                        </a:rPr>
                        <a:t>Data analyst</a:t>
                      </a:r>
                      <a:endParaRPr lang="en-IN" dirty="0">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EF6"/>
                    </a:solidFill>
                  </a:tcPr>
                </a:tc>
                <a:tc>
                  <a:txBody>
                    <a:bodyPr/>
                    <a:lstStyle/>
                    <a:p>
                      <a:pPr algn="ctr"/>
                      <a:r>
                        <a:rPr lang="en-IN" b="1">
                          <a:effectLst/>
                          <a:latin typeface="Times New Roman" panose="02020603050405020304" pitchFamily="18" charset="0"/>
                          <a:cs typeface="Times New Roman" panose="02020603050405020304" pitchFamily="18" charset="0"/>
                        </a:rPr>
                        <a:t>Business analyst</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CEEF6"/>
                    </a:solidFill>
                  </a:tcPr>
                </a:tc>
              </a:tr>
              <a:tr h="504825">
                <a:tc>
                  <a:txBody>
                    <a:bodyPr/>
                    <a:lstStyle/>
                    <a:p>
                      <a:pPr algn="ctr"/>
                      <a:r>
                        <a:rPr lang="en-IN">
                          <a:effectLst/>
                          <a:latin typeface="Times New Roman" panose="02020603050405020304" pitchFamily="18" charset="0"/>
                          <a:cs typeface="Times New Roman" panose="02020603050405020304" pitchFamily="18" charset="0"/>
                        </a:rPr>
                        <a:t>Data analysis</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a:effectLst/>
                          <a:latin typeface="Times New Roman" panose="02020603050405020304" pitchFamily="18" charset="0"/>
                          <a:cs typeface="Times New Roman" panose="02020603050405020304" pitchFamily="18" charset="0"/>
                        </a:rPr>
                        <a:t>Needs analysis</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04825">
                <a:tc>
                  <a:txBody>
                    <a:bodyPr/>
                    <a:lstStyle/>
                    <a:p>
                      <a:pPr algn="ctr"/>
                      <a:r>
                        <a:rPr lang="en-IN">
                          <a:effectLst/>
                          <a:latin typeface="Times New Roman" panose="02020603050405020304" pitchFamily="18" charset="0"/>
                          <a:cs typeface="Times New Roman" panose="02020603050405020304" pitchFamily="18" charset="0"/>
                        </a:rPr>
                        <a:t>Statistics</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en-IN">
                          <a:effectLst/>
                          <a:latin typeface="Times New Roman" panose="02020603050405020304" pitchFamily="18" charset="0"/>
                          <a:cs typeface="Times New Roman" panose="02020603050405020304" pitchFamily="18" charset="0"/>
                        </a:rPr>
                        <a:t>Prototyping</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r h="504825">
                <a:tc>
                  <a:txBody>
                    <a:bodyPr/>
                    <a:lstStyle/>
                    <a:p>
                      <a:pPr algn="ctr"/>
                      <a:r>
                        <a:rPr lang="en-IN">
                          <a:effectLst/>
                          <a:latin typeface="Times New Roman" panose="02020603050405020304" pitchFamily="18" charset="0"/>
                          <a:cs typeface="Times New Roman" panose="02020603050405020304" pitchFamily="18" charset="0"/>
                        </a:rPr>
                        <a:t>Knowledge of data structures</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IN">
                          <a:effectLst/>
                          <a:latin typeface="Times New Roman" panose="02020603050405020304" pitchFamily="18" charset="0"/>
                          <a:cs typeface="Times New Roman" panose="02020603050405020304" pitchFamily="18" charset="0"/>
                        </a:rPr>
                        <a:t>Knowledge of business structures</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04825">
                <a:tc>
                  <a:txBody>
                    <a:bodyPr/>
                    <a:lstStyle/>
                    <a:p>
                      <a:pPr algn="ctr"/>
                      <a:r>
                        <a:rPr lang="en-IN">
                          <a:effectLst/>
                          <a:latin typeface="Times New Roman" panose="02020603050405020304" pitchFamily="18" charset="0"/>
                          <a:cs typeface="Times New Roman" panose="02020603050405020304" pitchFamily="18" charset="0"/>
                        </a:rPr>
                        <a:t>SQL and statistical programming</a:t>
                      </a:r>
                      <a:endParaRPr lang="en-IN">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a:r>
                        <a:rPr lang="en-US" dirty="0">
                          <a:effectLst/>
                          <a:latin typeface="Times New Roman" panose="02020603050405020304" pitchFamily="18" charset="0"/>
                          <a:cs typeface="Times New Roman" panose="02020603050405020304" pitchFamily="18" charset="0"/>
                        </a:rPr>
                        <a:t>Microsoft Visio and software design tools</a:t>
                      </a:r>
                      <a:endParaRPr lang="en-US" dirty="0">
                        <a:effectLst/>
                        <a:latin typeface="Times New Roman" panose="02020603050405020304" pitchFamily="18" charset="0"/>
                        <a:cs typeface="Times New Roman" panose="02020603050405020304" pitchFamily="18" charset="0"/>
                      </a:endParaRPr>
                    </a:p>
                  </a:txBody>
                  <a:tcPr marL="190500" marR="19050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a:t>Business intelligence is backward-looking </a:t>
            </a:r>
            <a:r>
              <a:rPr lang="en-US" sz="2400" smtClean="0"/>
              <a:t>that discovers </a:t>
            </a:r>
            <a:r>
              <a:rPr lang="en-US" sz="2400"/>
              <a:t>the previous and current trends, while data science is forward-looking and forecasts future trends</a:t>
            </a:r>
            <a:r>
              <a:rPr lang="en-US" sz="2400" smtClean="0"/>
              <a:t>.</a:t>
            </a:r>
            <a:endParaRPr lang="en-US" sz="2400" smtClean="0"/>
          </a:p>
          <a:p>
            <a:pPr algn="just">
              <a:buFont typeface="Wingdings" panose="05000000000000000000" pitchFamily="2" charset="2"/>
              <a:buChar char="Ø"/>
            </a:pPr>
            <a:r>
              <a:rPr lang="en-US" sz="2400" dirty="0"/>
              <a:t>Compared to business intelligence, data science is able to manage more dynamic and less organized data. Yet, it also requires more technical skills and resources.</a:t>
            </a:r>
            <a:endParaRPr lang="en-IN"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477294" y="772734"/>
          <a:ext cx="8268238" cy="5639465"/>
        </p:xfrm>
        <a:graphic>
          <a:graphicData uri="http://schemas.openxmlformats.org/drawingml/2006/table">
            <a:tbl>
              <a:tblPr/>
              <a:tblGrid>
                <a:gridCol w="386367"/>
                <a:gridCol w="1197736"/>
                <a:gridCol w="3219719"/>
                <a:gridCol w="3464416"/>
              </a:tblGrid>
              <a:tr h="592426">
                <a:tc>
                  <a:txBody>
                    <a:bodyPr/>
                    <a:lstStyle/>
                    <a:p>
                      <a:pPr algn="ctr" fontAlgn="base"/>
                      <a:r>
                        <a:rPr lang="en-IN" sz="1800" b="1" dirty="0">
                          <a:effectLst/>
                          <a:latin typeface="Times New Roman" panose="02020603050405020304" pitchFamily="18" charset="0"/>
                          <a:cs typeface="Times New Roman" panose="02020603050405020304" pitchFamily="18" charset="0"/>
                        </a:rPr>
                        <a:t>S. </a:t>
                      </a:r>
                      <a:r>
                        <a:rPr lang="en-IN" sz="1800" b="1" dirty="0" smtClean="0">
                          <a:effectLst/>
                          <a:latin typeface="Times New Roman" panose="02020603050405020304" pitchFamily="18" charset="0"/>
                          <a:cs typeface="Times New Roman" panose="02020603050405020304" pitchFamily="18" charset="0"/>
                        </a:rPr>
                        <a:t>No</a:t>
                      </a:r>
                      <a:endParaRPr lang="en-IN" sz="1800" b="1" dirty="0">
                        <a:effectLst/>
                        <a:latin typeface="Times New Roman" panose="02020603050405020304" pitchFamily="18" charset="0"/>
                        <a:cs typeface="Times New Roman" panose="02020603050405020304" pitchFamily="18" charset="0"/>
                      </a:endParaRP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latin typeface="Times New Roman" panose="02020603050405020304" pitchFamily="18" charset="0"/>
                          <a:cs typeface="Times New Roman" panose="02020603050405020304" pitchFamily="18" charset="0"/>
                        </a:rPr>
                        <a:t>Factor</a:t>
                      </a:r>
                      <a:endParaRPr lang="en-IN" sz="1800" b="1" dirty="0">
                        <a:effectLst/>
                        <a:latin typeface="Times New Roman" panose="02020603050405020304" pitchFamily="18" charset="0"/>
                        <a:cs typeface="Times New Roman" panose="02020603050405020304" pitchFamily="18"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a:effectLst/>
                          <a:latin typeface="Times New Roman" panose="02020603050405020304" pitchFamily="18" charset="0"/>
                          <a:cs typeface="Times New Roman" panose="02020603050405020304" pitchFamily="18" charset="0"/>
                        </a:rPr>
                        <a:t>Data Science</a:t>
                      </a:r>
                      <a:endParaRPr lang="en-IN" sz="1800" b="1">
                        <a:effectLst/>
                        <a:latin typeface="Times New Roman" panose="02020603050405020304" pitchFamily="18" charset="0"/>
                        <a:cs typeface="Times New Roman" panose="02020603050405020304" pitchFamily="18"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a:effectLst/>
                          <a:latin typeface="Times New Roman" panose="02020603050405020304" pitchFamily="18" charset="0"/>
                          <a:cs typeface="Times New Roman" panose="02020603050405020304" pitchFamily="18" charset="0"/>
                        </a:rPr>
                        <a:t>Business Intelligence</a:t>
                      </a:r>
                      <a:endParaRPr lang="en-IN" sz="1800" b="1">
                        <a:effectLst/>
                        <a:latin typeface="Times New Roman" panose="02020603050405020304" pitchFamily="18" charset="0"/>
                        <a:cs typeface="Times New Roman" panose="02020603050405020304" pitchFamily="18"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244205">
                <a:tc>
                  <a:txBody>
                    <a:bodyPr/>
                    <a:lstStyle/>
                    <a:p>
                      <a:pPr algn="l" fontAlgn="ctr"/>
                      <a:r>
                        <a:rPr lang="en-IN" sz="1800" b="0" dirty="0">
                          <a:effectLst/>
                          <a:latin typeface="Times New Roman" panose="02020603050405020304" pitchFamily="18" charset="0"/>
                          <a:cs typeface="Times New Roman" panose="02020603050405020304" pitchFamily="18" charset="0"/>
                        </a:rPr>
                        <a:t>1.</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800" b="0" dirty="0">
                          <a:effectLst/>
                          <a:latin typeface="Times New Roman" panose="02020603050405020304" pitchFamily="18" charset="0"/>
                          <a:cs typeface="Times New Roman" panose="02020603050405020304" pitchFamily="18" charset="0"/>
                        </a:rPr>
                        <a:t>Concept</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is a field that uses mathematics, statistics and various other tools to discover the hidden patterns in the data.</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It is basically a set of technologies, applications and processes that are used by the enterprises for business data analysis.</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8259">
                <a:tc>
                  <a:txBody>
                    <a:bodyPr/>
                    <a:lstStyle/>
                    <a:p>
                      <a:pPr algn="l" fontAlgn="ctr"/>
                      <a:r>
                        <a:rPr lang="en-IN" sz="1800" b="0">
                          <a:effectLst/>
                          <a:latin typeface="Times New Roman" panose="02020603050405020304" pitchFamily="18" charset="0"/>
                          <a:cs typeface="Times New Roman" panose="02020603050405020304" pitchFamily="18" charset="0"/>
                        </a:rPr>
                        <a:t>2.</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800" b="0">
                          <a:effectLst/>
                          <a:latin typeface="Times New Roman" panose="02020603050405020304" pitchFamily="18" charset="0"/>
                          <a:cs typeface="Times New Roman" panose="02020603050405020304" pitchFamily="18" charset="0"/>
                        </a:rPr>
                        <a:t>Focus</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It focuses on the future.</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It focuses on the past and present.</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78608">
                <a:tc>
                  <a:txBody>
                    <a:bodyPr/>
                    <a:lstStyle/>
                    <a:p>
                      <a:pPr algn="l" fontAlgn="ctr"/>
                      <a:r>
                        <a:rPr lang="en-IN" sz="1800" b="0">
                          <a:effectLst/>
                          <a:latin typeface="Times New Roman" panose="02020603050405020304" pitchFamily="18" charset="0"/>
                          <a:cs typeface="Times New Roman" panose="02020603050405020304" pitchFamily="18" charset="0"/>
                        </a:rPr>
                        <a:t>3.</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800" b="0">
                          <a:effectLst/>
                          <a:latin typeface="Times New Roman" panose="02020603050405020304" pitchFamily="18" charset="0"/>
                          <a:cs typeface="Times New Roman" panose="02020603050405020304" pitchFamily="18" charset="0"/>
                        </a:rPr>
                        <a:t>Data</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deals with both structured as well as unstructured data.</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mainly deals only with structured data.</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04420">
                <a:tc>
                  <a:txBody>
                    <a:bodyPr/>
                    <a:lstStyle/>
                    <a:p>
                      <a:pPr algn="l" fontAlgn="ctr"/>
                      <a:r>
                        <a:rPr lang="en-IN" sz="1800" b="0">
                          <a:effectLst/>
                          <a:latin typeface="Times New Roman" panose="02020603050405020304" pitchFamily="18" charset="0"/>
                          <a:cs typeface="Times New Roman" panose="02020603050405020304" pitchFamily="18" charset="0"/>
                        </a:rPr>
                        <a:t>4.</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800" b="0" dirty="0">
                          <a:effectLst/>
                          <a:latin typeface="Times New Roman" panose="02020603050405020304" pitchFamily="18" charset="0"/>
                          <a:cs typeface="Times New Roman" panose="02020603050405020304" pitchFamily="18" charset="0"/>
                        </a:rPr>
                        <a:t>Flexibility</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a:effectLst/>
                          <a:latin typeface="Times New Roman" panose="02020603050405020304" pitchFamily="18" charset="0"/>
                          <a:cs typeface="Times New Roman" panose="02020603050405020304" pitchFamily="18" charset="0"/>
                        </a:rPr>
                        <a:t>Data science is much more flexible as data sources can be added as per requirement.</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It is less flexible as in case of business intelligence data sources need to be</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5565">
                <a:tc>
                  <a:txBody>
                    <a:bodyPr/>
                    <a:lstStyle/>
                    <a:p>
                      <a:pPr algn="ctr" fontAlgn="ctr"/>
                      <a:r>
                        <a:rPr lang="en-IN" sz="1800" b="0" dirty="0">
                          <a:effectLst/>
                          <a:latin typeface="Times New Roman" panose="02020603050405020304" pitchFamily="18" charset="0"/>
                          <a:cs typeface="Times New Roman" panose="02020603050405020304" pitchFamily="18" charset="0"/>
                        </a:rPr>
                        <a:t>5.</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Method</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It makes use of the scientific method.</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 makes use of the analytic method.</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pic>
        <p:nvPicPr>
          <p:cNvPr id="4100" name="Picture 4"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606" y="2651075"/>
            <a:ext cx="2896718" cy="1444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606" y="2651075"/>
            <a:ext cx="2896718" cy="1444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ontent Placeholder 2"/>
          <p:cNvGraphicFramePr>
            <a:graphicFrameLocks noGrp="1"/>
          </p:cNvGraphicFramePr>
          <p:nvPr>
            <p:ph idx="1"/>
          </p:nvPr>
        </p:nvGraphicFramePr>
        <p:xfrm>
          <a:off x="3464414" y="754285"/>
          <a:ext cx="8203844" cy="4909417"/>
        </p:xfrm>
        <a:graphic>
          <a:graphicData uri="http://schemas.openxmlformats.org/drawingml/2006/table">
            <a:tbl>
              <a:tblPr/>
              <a:tblGrid>
                <a:gridCol w="437884"/>
                <a:gridCol w="1275009"/>
                <a:gridCol w="3168203"/>
                <a:gridCol w="3322748"/>
              </a:tblGrid>
              <a:tr h="0">
                <a:tc>
                  <a:txBody>
                    <a:bodyPr/>
                    <a:lstStyle/>
                    <a:p>
                      <a:pPr algn="ctr" fontAlgn="ctr"/>
                      <a:r>
                        <a:rPr lang="en-IN" sz="1800" b="0" dirty="0">
                          <a:effectLst/>
                          <a:latin typeface="Times New Roman" panose="02020603050405020304" pitchFamily="18" charset="0"/>
                          <a:cs typeface="Times New Roman" panose="02020603050405020304" pitchFamily="18" charset="0"/>
                        </a:rPr>
                        <a:t>6.</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Complexity</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It has a higher complexity in comparison to business intelligence.</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It is much simpler when compared to data science.</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28799">
                <a:tc>
                  <a:txBody>
                    <a:bodyPr/>
                    <a:lstStyle/>
                    <a:p>
                      <a:pPr algn="ctr" fontAlgn="ctr"/>
                      <a:r>
                        <a:rPr lang="en-IN" sz="1800" b="0">
                          <a:effectLst/>
                          <a:latin typeface="Times New Roman" panose="02020603050405020304" pitchFamily="18" charset="0"/>
                          <a:cs typeface="Times New Roman" panose="02020603050405020304" pitchFamily="18" charset="0"/>
                        </a:rPr>
                        <a:t>7.</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Expertise</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It’s expertise is data scientist.</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It’s expertise is the business user.</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1800" b="0">
                          <a:effectLst/>
                          <a:latin typeface="Times New Roman" panose="02020603050405020304" pitchFamily="18" charset="0"/>
                          <a:cs typeface="Times New Roman" panose="02020603050405020304" pitchFamily="18" charset="0"/>
                        </a:rPr>
                        <a:t>8.</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a:effectLst/>
                          <a:latin typeface="Times New Roman" panose="02020603050405020304" pitchFamily="18" charset="0"/>
                          <a:cs typeface="Times New Roman" panose="02020603050405020304" pitchFamily="18" charset="0"/>
                        </a:rPr>
                        <a:t>Questions</a:t>
                      </a:r>
                      <a:endParaRPr lang="en-IN"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 deals with the questions of what will happen and what if.</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 deals with the question of what happened.</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ctr" fontAlgn="ctr"/>
                      <a:r>
                        <a:rPr lang="en-IN" sz="1800" b="0" dirty="0">
                          <a:effectLst/>
                          <a:latin typeface="Times New Roman" panose="02020603050405020304" pitchFamily="18" charset="0"/>
                          <a:cs typeface="Times New Roman" panose="02020603050405020304" pitchFamily="18" charset="0"/>
                        </a:rPr>
                        <a:t>9.</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Storage</a:t>
                      </a:r>
                      <a:endParaRPr lang="en-IN"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The data to be used is disseminated in real-time clusters.</a:t>
                      </a:r>
                      <a:endParaRPr lang="en-US" sz="1800" b="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Data warehouse is utilized to hold data.</a:t>
                      </a:r>
                      <a:endParaRPr lang="en-US" sz="1800" b="0" dirty="0">
                        <a:effectLst/>
                        <a:latin typeface="Times New Roman" panose="02020603050405020304" pitchFamily="18" charset="0"/>
                        <a:cs typeface="Times New Roman" panose="02020603050405020304" pitchFamily="18" charset="0"/>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ctr"/>
                      <a:r>
                        <a:rPr lang="en-IN" sz="1800" b="0" dirty="0">
                          <a:effectLst/>
                          <a:latin typeface="Times New Roman" panose="02020603050405020304" pitchFamily="18" charset="0"/>
                          <a:cs typeface="Times New Roman" panose="02020603050405020304" pitchFamily="18" charset="0"/>
                        </a:rPr>
                        <a:t>10.</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800" b="0" dirty="0">
                          <a:effectLst/>
                          <a:latin typeface="Times New Roman" panose="02020603050405020304" pitchFamily="18" charset="0"/>
                          <a:cs typeface="Times New Roman" panose="02020603050405020304" pitchFamily="18" charset="0"/>
                        </a:rPr>
                        <a:t>Integration of data</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The ELT (Extract-Load-Transform) process is generally used for the integration of data for data science applications.</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800" b="0" dirty="0">
                          <a:effectLst/>
                          <a:latin typeface="Times New Roman" panose="02020603050405020304" pitchFamily="18" charset="0"/>
                          <a:cs typeface="Times New Roman" panose="02020603050405020304" pitchFamily="18" charset="0"/>
                        </a:rPr>
                        <a:t>The ETL (Extract-Transform-Load) process is generally used for the integration of data for business intelligence applications.</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606" y="2651075"/>
            <a:ext cx="2896718" cy="14444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idx="1"/>
          </p:nvPr>
        </p:nvGraphicFramePr>
        <p:xfrm>
          <a:off x="3451539" y="779556"/>
          <a:ext cx="8358388" cy="5418152"/>
        </p:xfrm>
        <a:graphic>
          <a:graphicData uri="http://schemas.openxmlformats.org/drawingml/2006/table">
            <a:tbl>
              <a:tblPr/>
              <a:tblGrid>
                <a:gridCol w="553790"/>
                <a:gridCol w="1159099"/>
                <a:gridCol w="3271234"/>
                <a:gridCol w="3374265"/>
              </a:tblGrid>
              <a:tr h="946214">
                <a:tc>
                  <a:txBody>
                    <a:bodyPr/>
                    <a:lstStyle/>
                    <a:p>
                      <a:pPr algn="ctr" fontAlgn="ctr"/>
                      <a:r>
                        <a:rPr lang="en-IN" sz="1800" b="0" dirty="0">
                          <a:effectLst/>
                          <a:latin typeface="Times New Roman" panose="02020603050405020304" pitchFamily="18" charset="0"/>
                          <a:cs typeface="Times New Roman" panose="02020603050405020304" pitchFamily="18" charset="0"/>
                        </a:rPr>
                        <a:t>11.</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Tools</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It’s tools are SAS, </a:t>
                      </a:r>
                      <a:r>
                        <a:rPr lang="en-US" sz="1800" b="0" dirty="0" err="1">
                          <a:effectLst/>
                          <a:latin typeface="Times New Roman" panose="02020603050405020304" pitchFamily="18" charset="0"/>
                          <a:cs typeface="Times New Roman" panose="02020603050405020304" pitchFamily="18" charset="0"/>
                        </a:rPr>
                        <a:t>BigML</a:t>
                      </a:r>
                      <a:r>
                        <a:rPr lang="en-US" sz="1800" b="0" dirty="0">
                          <a:effectLst/>
                          <a:latin typeface="Times New Roman" panose="02020603050405020304" pitchFamily="18" charset="0"/>
                          <a:cs typeface="Times New Roman" panose="02020603050405020304" pitchFamily="18" charset="0"/>
                        </a:rPr>
                        <a:t>, MATLAB, Excel, etc.</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It’s tools are </a:t>
                      </a:r>
                      <a:r>
                        <a:rPr lang="en-US" sz="1800" b="0" dirty="0" err="1">
                          <a:effectLst/>
                          <a:latin typeface="Times New Roman" panose="02020603050405020304" pitchFamily="18" charset="0"/>
                          <a:cs typeface="Times New Roman" panose="02020603050405020304" pitchFamily="18" charset="0"/>
                        </a:rPr>
                        <a:t>InsightSquared</a:t>
                      </a:r>
                      <a:r>
                        <a:rPr lang="en-US" sz="1800" b="0" dirty="0">
                          <a:effectLst/>
                          <a:latin typeface="Times New Roman" panose="02020603050405020304" pitchFamily="18" charset="0"/>
                          <a:cs typeface="Times New Roman" panose="02020603050405020304" pitchFamily="18" charset="0"/>
                        </a:rPr>
                        <a:t> Sales Analytics, </a:t>
                      </a:r>
                      <a:r>
                        <a:rPr lang="en-US" sz="1800" b="0" dirty="0" err="1">
                          <a:effectLst/>
                          <a:latin typeface="Times New Roman" panose="02020603050405020304" pitchFamily="18" charset="0"/>
                          <a:cs typeface="Times New Roman" panose="02020603050405020304" pitchFamily="18" charset="0"/>
                        </a:rPr>
                        <a:t>Klipfolio</a:t>
                      </a:r>
                      <a:r>
                        <a:rPr lang="en-US" sz="1800" b="0" dirty="0">
                          <a:effectLst/>
                          <a:latin typeface="Times New Roman" panose="02020603050405020304" pitchFamily="18" charset="0"/>
                          <a:cs typeface="Times New Roman" panose="02020603050405020304" pitchFamily="18" charset="0"/>
                        </a:rPr>
                        <a:t>, </a:t>
                      </a:r>
                      <a:r>
                        <a:rPr lang="en-US" sz="1800" b="0" dirty="0" err="1">
                          <a:effectLst/>
                          <a:latin typeface="Times New Roman" panose="02020603050405020304" pitchFamily="18" charset="0"/>
                          <a:cs typeface="Times New Roman" panose="02020603050405020304" pitchFamily="18" charset="0"/>
                        </a:rPr>
                        <a:t>ThoughtSpot</a:t>
                      </a:r>
                      <a:r>
                        <a:rPr lang="en-US" sz="1800" b="0" dirty="0">
                          <a:effectLst/>
                          <a:latin typeface="Times New Roman" panose="02020603050405020304" pitchFamily="18" charset="0"/>
                          <a:cs typeface="Times New Roman" panose="02020603050405020304" pitchFamily="18" charset="0"/>
                        </a:rPr>
                        <a:t>, </a:t>
                      </a:r>
                      <a:r>
                        <a:rPr lang="en-US" sz="1800" b="0" dirty="0" err="1">
                          <a:effectLst/>
                          <a:latin typeface="Times New Roman" panose="02020603050405020304" pitchFamily="18" charset="0"/>
                          <a:cs typeface="Times New Roman" panose="02020603050405020304" pitchFamily="18" charset="0"/>
                        </a:rPr>
                        <a:t>Cyfe</a:t>
                      </a:r>
                      <a:r>
                        <a:rPr lang="en-US" sz="1800" b="0" dirty="0">
                          <a:effectLst/>
                          <a:latin typeface="Times New Roman" panose="02020603050405020304" pitchFamily="18" charset="0"/>
                          <a:cs typeface="Times New Roman" panose="02020603050405020304" pitchFamily="18" charset="0"/>
                        </a:rPr>
                        <a:t>, TIBCO </a:t>
                      </a:r>
                      <a:r>
                        <a:rPr lang="en-US" sz="1800" b="0" dirty="0" err="1">
                          <a:effectLst/>
                          <a:latin typeface="Times New Roman" panose="02020603050405020304" pitchFamily="18" charset="0"/>
                          <a:cs typeface="Times New Roman" panose="02020603050405020304" pitchFamily="18" charset="0"/>
                        </a:rPr>
                        <a:t>Spotfire</a:t>
                      </a:r>
                      <a:r>
                        <a:rPr lang="en-US" sz="1800" b="0" dirty="0">
                          <a:effectLst/>
                          <a:latin typeface="Times New Roman" panose="02020603050405020304" pitchFamily="18" charset="0"/>
                          <a:cs typeface="Times New Roman" panose="02020603050405020304" pitchFamily="18" charset="0"/>
                        </a:rPr>
                        <a:t>, etc.</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32071">
                <a:tc>
                  <a:txBody>
                    <a:bodyPr/>
                    <a:lstStyle/>
                    <a:p>
                      <a:pPr algn="ctr" fontAlgn="ctr"/>
                      <a:r>
                        <a:rPr lang="en-IN" sz="1800" b="0" dirty="0">
                          <a:effectLst/>
                          <a:latin typeface="Times New Roman" panose="02020603050405020304" pitchFamily="18" charset="0"/>
                          <a:cs typeface="Times New Roman" panose="02020603050405020304" pitchFamily="18" charset="0"/>
                        </a:rPr>
                        <a:t>12.</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dirty="0">
                          <a:effectLst/>
                          <a:latin typeface="Times New Roman" panose="02020603050405020304" pitchFamily="18" charset="0"/>
                          <a:cs typeface="Times New Roman" panose="02020603050405020304" pitchFamily="18" charset="0"/>
                        </a:rPr>
                        <a:t>Usage</a:t>
                      </a:r>
                      <a:endParaRPr lang="en-IN"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Companies can harness their potential by anticipating the future scenario using data science in order to reduce risk and increase income. </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Business Intelligence helps in performing root cause analysis on a failure or to understand the current status.</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32071">
                <a:tc>
                  <a:txBody>
                    <a:bodyPr/>
                    <a:lstStyle/>
                    <a:p>
                      <a:pPr algn="ctr" fontAlgn="ctr"/>
                      <a:r>
                        <a:rPr lang="en-IN" sz="1800" b="0">
                          <a:effectLst/>
                          <a:latin typeface="Times New Roman" panose="02020603050405020304" pitchFamily="18" charset="0"/>
                          <a:cs typeface="Times New Roman" panose="02020603050405020304" pitchFamily="18" charset="0"/>
                        </a:rPr>
                        <a:t>13.</a:t>
                      </a:r>
                      <a:endParaRPr lang="en-IN"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a:effectLst/>
                          <a:latin typeface="Times New Roman" panose="02020603050405020304" pitchFamily="18" charset="0"/>
                          <a:cs typeface="Times New Roman" panose="02020603050405020304" pitchFamily="18" charset="0"/>
                        </a:rPr>
                        <a:t>Business Value</a:t>
                      </a:r>
                      <a:endParaRPr lang="en-IN"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Greater business value is achieved with data science in comparison to business intelligence as it anticipates future events.</a:t>
                      </a:r>
                      <a:endParaRPr lang="en-US"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Business Intelligence has lesser business value as the extraction process of business value carries out statically by plotting charts and KPIs (Key Performance Indicator).</a:t>
                      </a:r>
                      <a:endParaRPr lang="en-US"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97301">
                <a:tc>
                  <a:txBody>
                    <a:bodyPr/>
                    <a:lstStyle/>
                    <a:p>
                      <a:pPr algn="ctr" fontAlgn="ctr"/>
                      <a:r>
                        <a:rPr lang="en-IN" sz="1800" b="0">
                          <a:effectLst/>
                          <a:latin typeface="Times New Roman" panose="02020603050405020304" pitchFamily="18" charset="0"/>
                          <a:cs typeface="Times New Roman" panose="02020603050405020304" pitchFamily="18" charset="0"/>
                        </a:rPr>
                        <a:t>14.</a:t>
                      </a:r>
                      <a:endParaRPr lang="en-IN"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800" b="0">
                          <a:effectLst/>
                          <a:latin typeface="Times New Roman" panose="02020603050405020304" pitchFamily="18" charset="0"/>
                          <a:cs typeface="Times New Roman" panose="02020603050405020304" pitchFamily="18" charset="0"/>
                        </a:rPr>
                        <a:t>Handling data sets</a:t>
                      </a:r>
                      <a:endParaRPr lang="en-IN"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Times New Roman" panose="02020603050405020304" pitchFamily="18" charset="0"/>
                          <a:cs typeface="Times New Roman" panose="02020603050405020304" pitchFamily="18" charset="0"/>
                        </a:rPr>
                        <a:t>The technologies such as Hadoop are available and others are evolving for handling understandingItsItsarge data sets.</a:t>
                      </a:r>
                      <a:endParaRPr lang="en-US" sz="1800" b="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Times New Roman" panose="02020603050405020304" pitchFamily="18" charset="0"/>
                          <a:cs typeface="Times New Roman" panose="02020603050405020304" pitchFamily="18" charset="0"/>
                        </a:rPr>
                        <a:t>The sufficient tools and technologies are not available for handling large data sets.</a:t>
                      </a:r>
                      <a:endParaRPr lang="en-US" sz="1800" b="0" dirty="0">
                        <a:effectLst/>
                        <a:latin typeface="Times New Roman" panose="02020603050405020304" pitchFamily="18" charset="0"/>
                        <a:cs typeface="Times New Roman" panose="02020603050405020304" pitchFamily="18" charset="0"/>
                      </a:endParaRPr>
                    </a:p>
                  </a:txBody>
                  <a:tcPr marL="67385" marR="67385" marT="94339" marB="94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Science Prerequisit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2700" y="1835239"/>
            <a:ext cx="9633397" cy="36125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361385" cy="4601183"/>
          </a:xfrm>
        </p:spPr>
        <p:txBody>
          <a:bodyPr/>
          <a:lstStyle/>
          <a:p>
            <a:pPr algn="ctr"/>
            <a:r>
              <a:rPr lang="pt-BR" dirty="0"/>
              <a:t>Prerequisites for a Data Scientist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Technical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Non-Technical: </a:t>
            </a:r>
            <a:endParaRPr lang="en-US" sz="24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Management Principles </a:t>
            </a:r>
            <a:endParaRPr lang="en-IN" sz="20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Communication </a:t>
            </a:r>
            <a:endParaRPr lang="en-IN" sz="20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Intuition </a:t>
            </a:r>
            <a:endParaRPr lang="en-IN" sz="20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Intellectual curiosity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CONTENTS</a:t>
            </a:r>
            <a:endParaRPr lang="en-I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3515931" y="863600"/>
          <a:ext cx="8178085" cy="3296920"/>
        </p:xfrm>
        <a:graphic>
          <a:graphicData uri="http://schemas.openxmlformats.org/drawingml/2006/table">
            <a:tbl>
              <a:tblPr firstRow="1" bandRow="1">
                <a:tableStyleId>{F5AB1C69-6EDB-4FF4-983F-18BD219EF322}</a:tableStyleId>
              </a:tblPr>
              <a:tblGrid>
                <a:gridCol w="1189362"/>
                <a:gridCol w="6988723"/>
              </a:tblGrid>
              <a:tr h="370840">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Module</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Content</a:t>
                      </a:r>
                      <a:endParaRPr lang="en-IN" b="1" dirty="0">
                        <a:solidFill>
                          <a:schemeClr val="tx1"/>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b="0" dirty="0" smtClean="0">
                          <a:latin typeface="Times New Roman" panose="02020603050405020304" pitchFamily="18" charset="0"/>
                          <a:cs typeface="Times New Roman" panose="02020603050405020304" pitchFamily="18" charset="0"/>
                        </a:rPr>
                        <a:t>4</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b="1" u="sng" dirty="0" smtClean="0">
                          <a:latin typeface="Times New Roman" panose="02020603050405020304" pitchFamily="18" charset="0"/>
                          <a:cs typeface="Times New Roman" panose="02020603050405020304" pitchFamily="18" charset="0"/>
                        </a:rPr>
                        <a:t>Basic Machine Learning Algorithms:</a:t>
                      </a:r>
                      <a:endParaRPr lang="en-US" b="1" u="sng"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Classifiers - Decision tree - Naive Bayes - k-Nearest Neighbors (k-NN),</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k-means – SVM, Association Rule mining – Ensemble methods</a:t>
                      </a:r>
                      <a:endParaRPr lang="en-US" dirty="0" smtClean="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b="0" dirty="0" smtClean="0">
                          <a:latin typeface="Times New Roman" panose="02020603050405020304" pitchFamily="18" charset="0"/>
                          <a:cs typeface="Times New Roman" panose="02020603050405020304" pitchFamily="18" charset="0"/>
                        </a:rPr>
                        <a:t>5</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IN" b="1" u="sng" dirty="0" smtClean="0">
                          <a:latin typeface="Times New Roman" panose="02020603050405020304" pitchFamily="18" charset="0"/>
                          <a:cs typeface="Times New Roman" panose="02020603050405020304" pitchFamily="18" charset="0"/>
                        </a:rPr>
                        <a:t>Platform for Data Science </a:t>
                      </a:r>
                      <a:endParaRPr lang="en-IN" b="1" u="sng"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Python for Data Science –Python Libraries – Data Frame Manipulation with </a:t>
                      </a:r>
                      <a:r>
                        <a:rPr lang="en-IN"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and pandas – Exploration Data Analysis – Time Series Dataset – Clustering with Python – Dimensionality Reduction. Python integrated Development Environments (IDE) for Data Science.</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is Data</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is Big Data?</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3054" y="2355546"/>
            <a:ext cx="7315200" cy="512064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data which is to the point, factual, and highly organized is referred to as structured data. It is quantitative in nature, i.e., it is related to quantities that means it contains measurable numerical values like numbers, dates, and times.</a:t>
            </a:r>
            <a:endParaRPr lang="en-IN" sz="1800" b="1" u="sng" dirty="0">
              <a:latin typeface="Times New Roman" panose="02020603050405020304" pitchFamily="18" charset="0"/>
              <a:cs typeface="Times New Roman" panose="02020603050405020304" pitchFamily="18" charset="0"/>
            </a:endParaRPr>
          </a:p>
        </p:txBody>
      </p:sp>
      <p:pic>
        <p:nvPicPr>
          <p:cNvPr id="4098" name="Picture 2" descr="Structured data vs Unstructured dat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2729" y="450546"/>
            <a:ext cx="3019425"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856389" y="864108"/>
            <a:ext cx="7315200" cy="5120640"/>
          </a:xfrm>
        </p:spPr>
        <p:txBody>
          <a:bodyPr>
            <a:no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lacks </a:t>
            </a:r>
            <a:r>
              <a:rPr lang="en-US" dirty="0">
                <a:latin typeface="Times New Roman" panose="02020603050405020304" pitchFamily="18" charset="0"/>
                <a:cs typeface="Times New Roman" panose="02020603050405020304" pitchFamily="18" charset="0"/>
              </a:rPr>
              <a:t>any predefined model or format.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requires </a:t>
            </a:r>
            <a:r>
              <a:rPr lang="en-US" dirty="0">
                <a:latin typeface="Times New Roman" panose="02020603050405020304" pitchFamily="18" charset="0"/>
                <a:cs typeface="Times New Roman" panose="02020603050405020304" pitchFamily="18" charset="0"/>
              </a:rPr>
              <a:t>a lot of storage space, and it is hard to maintain security in it</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cannot </a:t>
            </a:r>
            <a:r>
              <a:rPr lang="en-US" dirty="0">
                <a:latin typeface="Times New Roman" panose="02020603050405020304" pitchFamily="18" charset="0"/>
                <a:cs typeface="Times New Roman" panose="02020603050405020304" pitchFamily="18" charset="0"/>
              </a:rPr>
              <a:t>be presented in a data model or schema.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resides </a:t>
            </a:r>
            <a:r>
              <a:rPr lang="en-US" dirty="0">
                <a:latin typeface="Times New Roman" panose="02020603050405020304" pitchFamily="18" charset="0"/>
                <a:cs typeface="Times New Roman" panose="02020603050405020304" pitchFamily="18" charset="0"/>
              </a:rPr>
              <a:t>in various different formats like text, images, audio and video files, etc</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qualitative in nature</a:t>
            </a:r>
            <a:endParaRPr lang="en-IN" dirty="0">
              <a:latin typeface="Times New Roman" panose="02020603050405020304" pitchFamily="18" charset="0"/>
              <a:cs typeface="Times New Roman" panose="02020603050405020304" pitchFamily="18" charset="0"/>
            </a:endParaRPr>
          </a:p>
        </p:txBody>
      </p:sp>
      <p:pic>
        <p:nvPicPr>
          <p:cNvPr id="5122" name="Picture 2" descr="Structured data vs Unstructured dat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22279" y="103031"/>
            <a:ext cx="3019425"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44700" y="540913"/>
          <a:ext cx="11552348" cy="5704431"/>
        </p:xfrm>
        <a:graphic>
          <a:graphicData uri="http://schemas.openxmlformats.org/drawingml/2006/table">
            <a:tbl>
              <a:tblPr/>
              <a:tblGrid>
                <a:gridCol w="1878142"/>
                <a:gridCol w="4741597"/>
                <a:gridCol w="4932609"/>
              </a:tblGrid>
              <a:tr h="299917">
                <a:tc>
                  <a:txBody>
                    <a:bodyPr/>
                    <a:lstStyle/>
                    <a:p>
                      <a:pPr algn="ctr" fontAlgn="t"/>
                      <a:r>
                        <a:rPr lang="en-IN" sz="1800" dirty="0">
                          <a:solidFill>
                            <a:srgbClr val="000000"/>
                          </a:solidFill>
                          <a:effectLst/>
                          <a:latin typeface="Times New Roman" panose="02020603050405020304" pitchFamily="18" charset="0"/>
                          <a:cs typeface="Times New Roman" panose="02020603050405020304" pitchFamily="18" charset="0"/>
                        </a:rPr>
                        <a:t>On the basis of</a:t>
                      </a:r>
                      <a:endParaRPr lang="en-IN" sz="1800" dirty="0">
                        <a:solidFill>
                          <a:srgbClr val="000000"/>
                        </a:solidFill>
                        <a:effectLst/>
                        <a:latin typeface="Times New Roman" panose="02020603050405020304" pitchFamily="18" charset="0"/>
                        <a:cs typeface="Times New Roman" panose="02020603050405020304" pitchFamily="18" charset="0"/>
                      </a:endParaRPr>
                    </a:p>
                  </a:txBody>
                  <a:tcPr marL="64123" marR="64123" marT="64123" marB="64123" anchor="ctr">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cs typeface="Times New Roman" panose="02020603050405020304" pitchFamily="18" charset="0"/>
                        </a:rPr>
                        <a:t>Structured data</a:t>
                      </a:r>
                      <a:endParaRPr lang="en-IN" sz="1800">
                        <a:solidFill>
                          <a:srgbClr val="000000"/>
                        </a:solidFill>
                        <a:effectLst/>
                        <a:latin typeface="Times New Roman" panose="02020603050405020304" pitchFamily="18" charset="0"/>
                        <a:cs typeface="Times New Roman" panose="02020603050405020304" pitchFamily="18" charset="0"/>
                      </a:endParaRPr>
                    </a:p>
                  </a:txBody>
                  <a:tcPr marL="64123" marR="64123" marT="64123" marB="64123" anchor="ctr">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panose="02020603050405020304" pitchFamily="18" charset="0"/>
                          <a:cs typeface="Times New Roman" panose="02020603050405020304" pitchFamily="18" charset="0"/>
                        </a:rPr>
                        <a:t>Unstructured data</a:t>
                      </a:r>
                      <a:endParaRPr lang="en-IN" sz="1800">
                        <a:solidFill>
                          <a:srgbClr val="000000"/>
                        </a:solidFill>
                        <a:effectLst/>
                        <a:latin typeface="Times New Roman" panose="02020603050405020304" pitchFamily="18" charset="0"/>
                        <a:cs typeface="Times New Roman" panose="02020603050405020304" pitchFamily="18" charset="0"/>
                      </a:endParaRPr>
                    </a:p>
                  </a:txBody>
                  <a:tcPr marL="64123" marR="64123" marT="64123" marB="64123" anchor="ctr">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581658">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Technology</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It is based on a relational database.</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It is based on character and binary data.</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1658">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Flexibility</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Structured data is less flexible and schema-dependent.</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There is an absence of schema, so it is more flexible.</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068">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Scalability</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It is hard to scale database schema.</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It is more scalable.</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54476">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Robustness</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dirty="0">
                          <a:solidFill>
                            <a:srgbClr val="333333"/>
                          </a:solidFill>
                          <a:effectLst/>
                          <a:latin typeface="Times New Roman" panose="02020603050405020304" pitchFamily="18" charset="0"/>
                          <a:cs typeface="Times New Roman" panose="02020603050405020304" pitchFamily="18" charset="0"/>
                        </a:rPr>
                        <a:t>It is very robust.</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1800">
                          <a:solidFill>
                            <a:srgbClr val="333333"/>
                          </a:solidFill>
                          <a:effectLst/>
                          <a:latin typeface="Times New Roman" panose="02020603050405020304" pitchFamily="18" charset="0"/>
                          <a:cs typeface="Times New Roman" panose="02020603050405020304" pitchFamily="18" charset="0"/>
                        </a:rPr>
                        <a:t>It is less robust.</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72433">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Performance</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Here, we can perform a structured query that allows complex joining, so the performance is higher.</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While in unstructured data, textual queries are possible, the performance is lower than semi-structured and structured data.</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08842">
                <a:tc>
                  <a:txBody>
                    <a:bodyPr/>
                    <a:lstStyle/>
                    <a:p>
                      <a:pPr algn="ctr" fontAlgn="t"/>
                      <a:r>
                        <a:rPr lang="en-IN" sz="1800" b="1" dirty="0">
                          <a:solidFill>
                            <a:srgbClr val="333333"/>
                          </a:solidFill>
                          <a:effectLst/>
                          <a:latin typeface="Times New Roman" panose="02020603050405020304" pitchFamily="18" charset="0"/>
                          <a:cs typeface="Times New Roman" panose="02020603050405020304" pitchFamily="18" charset="0"/>
                        </a:rPr>
                        <a:t>Nature</a:t>
                      </a:r>
                      <a:endParaRPr lang="en-IN"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Structured data is quantitative, i.e., it consists of hard numbers or things that can be counted.</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It is qualitative, as it cannot be processed and analyzed using conventional tools.</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45250">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Format</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It has a predefined format.</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It has a variety of formats, i.e., it comes in a variety of shapes and sizes.</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1658">
                <a:tc>
                  <a:txBody>
                    <a:bodyPr/>
                    <a:lstStyle/>
                    <a:p>
                      <a:pPr algn="ctr" fontAlgn="t"/>
                      <a:r>
                        <a:rPr lang="en-IN" sz="1800" b="1">
                          <a:solidFill>
                            <a:srgbClr val="333333"/>
                          </a:solidFill>
                          <a:effectLst/>
                          <a:latin typeface="Times New Roman" panose="02020603050405020304" pitchFamily="18" charset="0"/>
                          <a:cs typeface="Times New Roman" panose="02020603050405020304" pitchFamily="18" charset="0"/>
                        </a:rPr>
                        <a:t>Analysis</a:t>
                      </a:r>
                      <a:endParaRPr lang="en-IN"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Times New Roman" panose="02020603050405020304" pitchFamily="18" charset="0"/>
                          <a:cs typeface="Times New Roman" panose="02020603050405020304" pitchFamily="18" charset="0"/>
                        </a:rPr>
                        <a:t>It is easy to search.</a:t>
                      </a:r>
                      <a:endParaRPr lang="en-US" sz="180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Times New Roman" panose="02020603050405020304" pitchFamily="18" charset="0"/>
                          <a:cs typeface="Times New Roman" panose="02020603050405020304" pitchFamily="18" charset="0"/>
                        </a:rPr>
                        <a:t>Searching for unstructured data is more difficult.</a:t>
                      </a:r>
                      <a:endParaRPr lang="en-US" sz="1800" dirty="0">
                        <a:solidFill>
                          <a:srgbClr val="333333"/>
                        </a:solidFill>
                        <a:effectLst/>
                        <a:latin typeface="Times New Roman" panose="02020603050405020304" pitchFamily="18" charset="0"/>
                        <a:cs typeface="Times New Roman" panose="02020603050405020304" pitchFamily="18" charset="0"/>
                      </a:endParaRPr>
                    </a:p>
                  </a:txBody>
                  <a:tcPr marL="42749" marR="42749" marT="42749" marB="42749"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work</a:t>
            </a:r>
            <a:endParaRPr lang="en-IN"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Prepare a worksheet to practice collecting, organizing, and working with data.  generate a data collection question, collect the data, and then work with it including mean, median, mode.</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Prepare question set of collection data of your own domain interest </a:t>
            </a:r>
            <a:endParaRPr lang="en-US"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Consider your own assumption for number of rows and columns</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Give justification</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Analysis the data</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Do data preprocessing (manipulation)</a:t>
            </a:r>
            <a:endParaRPr lang="en-US" sz="2000" dirty="0" smtClean="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work</a:t>
            </a:r>
            <a:endParaRPr lang="en-IN"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Prepare data set for student</a:t>
            </a:r>
            <a:endParaRPr lang="en-US"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Consider your own assumption for number of rows and columns</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Give justification</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Analysis the data</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Do data preprocessing (manipulation)</a:t>
            </a:r>
            <a:endParaRPr lang="en-US" sz="2000" dirty="0" smtClean="0">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837904" y="1622523"/>
            <a:ext cx="5486400" cy="43891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smtClean="0">
                <a:latin typeface="Times New Roman" panose="02020603050405020304" pitchFamily="18" charset="0"/>
                <a:cs typeface="Times New Roman" panose="02020603050405020304" pitchFamily="18" charset="0"/>
              </a:rPr>
              <a:t>UNIT 1</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FF00"/>
                </a:solidFill>
                <a:latin typeface="Times New Roman" panose="02020603050405020304" pitchFamily="18" charset="0"/>
                <a:cs typeface="Times New Roman" panose="02020603050405020304" pitchFamily="18" charset="0"/>
              </a:rPr>
              <a:t>Introduction</a:t>
            </a:r>
            <a:endParaRPr lang="en-IN" b="1" u="sng"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Data Science </a:t>
            </a:r>
            <a:r>
              <a:rPr lang="en-US" dirty="0"/>
              <a:t>is an interdisciplinary field that focuses on extracting knowledge from data sets which are typically huge in amount. </a:t>
            </a:r>
            <a:endParaRPr lang="en-US" dirty="0" smtClean="0"/>
          </a:p>
          <a:p>
            <a:pPr algn="just">
              <a:buFont typeface="Wingdings" panose="05000000000000000000" pitchFamily="2" charset="2"/>
              <a:buChar char="Ø"/>
            </a:pPr>
            <a:r>
              <a:rPr lang="en-US" dirty="0" smtClean="0"/>
              <a:t>It considers analysis</a:t>
            </a:r>
            <a:r>
              <a:rPr lang="en-US" dirty="0"/>
              <a:t>, preparing data for analysis, and presenting findings to inform high-level decisions in an organization. </a:t>
            </a:r>
            <a:endParaRPr lang="en-US" dirty="0" smtClean="0"/>
          </a:p>
          <a:p>
            <a:pPr algn="just">
              <a:buFont typeface="Wingdings" panose="05000000000000000000" pitchFamily="2" charset="2"/>
              <a:buChar char="Ø"/>
            </a:pPr>
            <a:r>
              <a:rPr lang="en-US" dirty="0" smtClean="0"/>
              <a:t>It incorporates </a:t>
            </a:r>
            <a:r>
              <a:rPr lang="en-US" dirty="0"/>
              <a:t>skills from computer science, mathematics, statistics, information visualization, graphic, and business.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ata Science tutorial"/>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825025" y="561384"/>
            <a:ext cx="6967471" cy="5667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38659" cy="4601183"/>
          </a:xfrm>
        </p:spPr>
        <p:txBody>
          <a:bodyPr/>
          <a:lstStyle/>
          <a:p>
            <a:pPr algn="ctr"/>
            <a:r>
              <a:rPr lang="en-IN" b="1" dirty="0">
                <a:solidFill>
                  <a:srgbClr val="FFFF00"/>
                </a:solidFill>
                <a:latin typeface="Times New Roman" panose="02020603050405020304" pitchFamily="18" charset="0"/>
                <a:cs typeface="Times New Roman" panose="02020603050405020304" pitchFamily="18" charset="0"/>
              </a:rPr>
              <a:t>Why </a:t>
            </a:r>
            <a:r>
              <a:rPr lang="en-IN" b="1" dirty="0" smtClean="0">
                <a:solidFill>
                  <a:srgbClr val="FFFF00"/>
                </a:solidFill>
                <a:latin typeface="Times New Roman" panose="02020603050405020304" pitchFamily="18" charset="0"/>
                <a:cs typeface="Times New Roman" panose="02020603050405020304" pitchFamily="18" charset="0"/>
              </a:rPr>
              <a:t>Data Science</a:t>
            </a:r>
            <a:r>
              <a:rPr lang="en-IN" b="1" dirty="0">
                <a:solidFill>
                  <a:srgbClr val="FFFF00"/>
                </a:solidFill>
                <a:latin typeface="Times New Roman" panose="02020603050405020304" pitchFamily="18" charset="0"/>
                <a:cs typeface="Times New Roman" panose="02020603050405020304" pitchFamily="18" charset="0"/>
              </a:rPr>
              <a:t>?</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a:t>
            </a:r>
            <a:r>
              <a:rPr lang="en-US" dirty="0" smtClean="0"/>
              <a:t>science plays </a:t>
            </a:r>
            <a:r>
              <a:rPr lang="en-US" dirty="0"/>
              <a:t>an important role by helping us to discover useful information from the data, answer questions, and even predict the future or the unknown. </a:t>
            </a:r>
            <a:endParaRPr lang="en-US" dirty="0" smtClean="0"/>
          </a:p>
          <a:p>
            <a:pPr>
              <a:buFont typeface="Wingdings" panose="05000000000000000000" pitchFamily="2" charset="2"/>
              <a:buChar char="Ø"/>
            </a:pPr>
            <a:r>
              <a:rPr lang="en-US" dirty="0"/>
              <a:t>It encompasses a wide range of tasks, including data cleaning and preparation, data visualization, statistical modeling, machine learning, and more</a:t>
            </a:r>
            <a:r>
              <a:rPr lang="en-US" dirty="0" smtClean="0"/>
              <a:t>.</a:t>
            </a:r>
            <a:endParaRPr lang="en-US" dirty="0" smtClean="0"/>
          </a:p>
          <a:p>
            <a:pPr>
              <a:buFont typeface="Wingdings" panose="05000000000000000000" pitchFamily="2" charset="2"/>
              <a:buChar char="Ø"/>
            </a:pPr>
            <a:r>
              <a:rPr lang="en-US" dirty="0" smtClean="0"/>
              <a:t>With </a:t>
            </a:r>
            <a:r>
              <a:rPr lang="en-US" dirty="0"/>
              <a:t>the help of data science, companies use Data Mining and sorting techniques to understand the area of interest of their users</a:t>
            </a:r>
            <a:r>
              <a:rPr lang="en-US" dirty="0" smtClean="0"/>
              <a:t>.</a:t>
            </a:r>
            <a:endParaRPr lang="en-US" dirty="0" smtClean="0"/>
          </a:p>
          <a:p>
            <a:pPr>
              <a:buFont typeface="Wingdings" panose="05000000000000000000" pitchFamily="2" charset="2"/>
              <a:buChar char="Ø"/>
            </a:pPr>
            <a:r>
              <a:rPr lang="en-US" dirty="0"/>
              <a:t>data science is being actively used to trim unstructured and unorganized data that also consumes less time</a:t>
            </a:r>
            <a:r>
              <a:rPr lang="en-US" dirty="0" smtClean="0"/>
              <a:t>.</a:t>
            </a:r>
            <a:endParaRPr lang="en-US" dirty="0" smtClean="0"/>
          </a:p>
          <a:p>
            <a:pPr>
              <a:buFont typeface="Wingdings" panose="05000000000000000000" pitchFamily="2" charset="2"/>
              <a:buChar char="Ø"/>
            </a:pPr>
            <a:r>
              <a:rPr lang="en-US" dirty="0"/>
              <a:t>It helps in identifying the objective of a business and helps in reaching the goal</a:t>
            </a:r>
            <a:endParaRPr lang="en-US" dirty="0"/>
          </a:p>
          <a:p>
            <a:pPr>
              <a:buFont typeface="Wingdings" panose="05000000000000000000" pitchFamily="2" charset="2"/>
              <a:buChar char="Ø"/>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ata Science tutorial"/>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536014" y="1700011"/>
            <a:ext cx="8091240" cy="3953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ata Science tutorial"/>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477296" y="824248"/>
            <a:ext cx="8128276" cy="5241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11825</Words>
  <Application>WPS Presentation</Application>
  <PresentationFormat>Widescreen</PresentationFormat>
  <Paragraphs>390</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Wingdings 2</vt:lpstr>
      <vt:lpstr>Times New Roman</vt:lpstr>
      <vt:lpstr>Microsoft YaHei</vt:lpstr>
      <vt:lpstr>Arial Unicode MS</vt:lpstr>
      <vt:lpstr>Corbel</vt:lpstr>
      <vt:lpstr>Calibri</vt:lpstr>
      <vt:lpstr>Frame</vt:lpstr>
      <vt:lpstr>Foundations of Data Science</vt:lpstr>
      <vt:lpstr>CONTENTS</vt:lpstr>
      <vt:lpstr>CONTENTS</vt:lpstr>
      <vt:lpstr>PowerPoint 演示文稿</vt:lpstr>
      <vt:lpstr>Introduction</vt:lpstr>
      <vt:lpstr>PowerPoint 演示文稿</vt:lpstr>
      <vt:lpstr>Why Data Science?</vt:lpstr>
      <vt:lpstr>PowerPoint 演示文稿</vt:lpstr>
      <vt:lpstr>PowerPoint 演示文稿</vt:lpstr>
      <vt:lpstr>Application of Data Science</vt:lpstr>
      <vt:lpstr>Challenges</vt:lpstr>
      <vt:lpstr>Advantages</vt:lpstr>
      <vt:lpstr>Disadvantages</vt:lpstr>
      <vt:lpstr>Components of Data Science</vt:lpstr>
      <vt:lpstr>Data Science Life Cycle</vt:lpstr>
      <vt:lpstr>PowerPoint 演示文稿</vt:lpstr>
      <vt:lpstr>PowerPoint 演示文稿</vt:lpstr>
      <vt:lpstr>PowerPoint 演示文稿</vt:lpstr>
      <vt:lpstr>PowerPoint 演示文稿</vt:lpstr>
      <vt:lpstr>What is business intelligence?</vt:lpstr>
      <vt:lpstr>What do data analysts do? </vt:lpstr>
      <vt:lpstr>What do business analysts do? </vt:lpstr>
      <vt:lpstr>Skills:  Business  vs.  data analyst</vt:lpstr>
      <vt:lpstr>PowerPoint 演示文稿</vt:lpstr>
      <vt:lpstr>PowerPoint 演示文稿</vt:lpstr>
      <vt:lpstr>PowerPoint 演示文稿</vt:lpstr>
      <vt:lpstr>PowerPoint 演示文稿</vt:lpstr>
      <vt:lpstr>PowerPoint 演示文稿</vt:lpstr>
      <vt:lpstr>Prerequisites for a Data Scientist </vt:lpstr>
      <vt:lpstr>PowerPoint 演示文稿</vt:lpstr>
      <vt:lpstr>PowerPoint 演示文稿</vt:lpstr>
      <vt:lpstr>PowerPoint 演示文稿</vt:lpstr>
      <vt:lpstr>PowerPoint 演示文稿</vt:lpstr>
      <vt:lpstr>Class work</vt:lpstr>
      <vt:lpstr>Class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dc:title>
  <dc:creator>Microsoft account</dc:creator>
  <cp:lastModifiedBy>Lenovo</cp:lastModifiedBy>
  <cp:revision>38</cp:revision>
  <dcterms:created xsi:type="dcterms:W3CDTF">2023-08-01T05:36:00Z</dcterms:created>
  <dcterms:modified xsi:type="dcterms:W3CDTF">2024-09-16T05:10:41Z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F7346A928ACE4A94A027D50FEBB9CB04_12</vt:lpwstr>
  </property>
  <property fmtid="{D5CDD505-2E9C-101B-9397-08002B2CF9AE}" pid="3" name="KSOProductBuildVer">
    <vt:lpwstr>1033-12.2.0.18283</vt:lpwstr>
  </property>
</Properties>
</file>