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14600" y="3155211"/>
            <a:ext cx="3800475" cy="460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7615" y="-21336"/>
            <a:ext cx="214566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4" y="1949767"/>
            <a:ext cx="8992870" cy="285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Lakshmi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Narain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College of </a:t>
            </a:r>
            <a:r>
              <a:rPr lang="en-IN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Technology,Excellence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(BHOPAL)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60960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   DEPARTMENT OF MECHANICALENGINEERING 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33528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Major Project On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2590800" y="3810000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spc="-20" dirty="0">
                <a:cs typeface="Calibri"/>
              </a:rPr>
              <a:t>Regenerative </a:t>
            </a:r>
            <a:r>
              <a:rPr lang="en-IN" sz="2400" spc="-10" dirty="0">
                <a:cs typeface="Calibri"/>
              </a:rPr>
              <a:t>Braking</a:t>
            </a:r>
            <a:r>
              <a:rPr lang="en-IN" sz="2400" spc="60" dirty="0">
                <a:cs typeface="Calibri"/>
              </a:rPr>
              <a:t> </a:t>
            </a:r>
            <a:r>
              <a:rPr lang="en-IN" sz="2400" dirty="0">
                <a:cs typeface="Calibri"/>
              </a:rPr>
              <a:t>System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4648200"/>
            <a:ext cx="5562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Submitted By</a:t>
            </a:r>
          </a:p>
          <a:p>
            <a:r>
              <a:rPr lang="en-IN" dirty="0" err="1" smtClean="0"/>
              <a:t>Ankit</a:t>
            </a:r>
            <a:r>
              <a:rPr lang="en-IN" dirty="0" smtClean="0"/>
              <a:t> </a:t>
            </a:r>
            <a:r>
              <a:rPr lang="en-IN" dirty="0" err="1" smtClean="0"/>
              <a:t>Barange</a:t>
            </a:r>
            <a:r>
              <a:rPr lang="en-IN" dirty="0" smtClean="0"/>
              <a:t>  (0176ME161007) 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err="1" smtClean="0"/>
              <a:t>Kuldeep</a:t>
            </a:r>
            <a:r>
              <a:rPr lang="en-IN" dirty="0" smtClean="0"/>
              <a:t> </a:t>
            </a:r>
            <a:r>
              <a:rPr lang="en-IN" dirty="0" err="1" smtClean="0"/>
              <a:t>Lodha</a:t>
            </a:r>
            <a:r>
              <a:rPr lang="en-IN" dirty="0" smtClean="0"/>
              <a:t>  (0176ME161017) </a:t>
            </a:r>
            <a:endParaRPr lang="en-IN" dirty="0"/>
          </a:p>
          <a:p>
            <a:r>
              <a:rPr lang="en-IN" dirty="0" err="1" smtClean="0"/>
              <a:t>Rambabu</a:t>
            </a:r>
            <a:r>
              <a:rPr lang="en-IN" dirty="0" smtClean="0"/>
              <a:t> </a:t>
            </a:r>
            <a:r>
              <a:rPr lang="en-IN" dirty="0" err="1" smtClean="0"/>
              <a:t>Dangi</a:t>
            </a:r>
            <a:r>
              <a:rPr lang="en-IN" dirty="0" smtClean="0"/>
              <a:t> (0176ME161033)</a:t>
            </a:r>
          </a:p>
          <a:p>
            <a:r>
              <a:rPr lang="en-IN" dirty="0" err="1" smtClean="0"/>
              <a:t>RanJeet</a:t>
            </a:r>
            <a:r>
              <a:rPr lang="en-IN" dirty="0" smtClean="0"/>
              <a:t> </a:t>
            </a:r>
            <a:r>
              <a:rPr lang="en-IN" dirty="0" err="1" smtClean="0"/>
              <a:t>Jaiswal</a:t>
            </a:r>
            <a:r>
              <a:rPr lang="en-IN" dirty="0" smtClean="0"/>
              <a:t>   </a:t>
            </a:r>
            <a:r>
              <a:rPr lang="en-IN" dirty="0"/>
              <a:t>(</a:t>
            </a:r>
            <a:r>
              <a:rPr lang="en-IN" dirty="0" smtClean="0"/>
              <a:t>0176ME161034)</a:t>
            </a:r>
          </a:p>
          <a:p>
            <a:endParaRPr lang="en-IN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621166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Guided by: </a:t>
            </a:r>
          </a:p>
          <a:p>
            <a:r>
              <a:rPr lang="en-IN" dirty="0" smtClean="0"/>
              <a:t>Prof. </a:t>
            </a:r>
            <a:r>
              <a:rPr lang="en-IN" dirty="0" err="1" smtClean="0"/>
              <a:t>Sachin</a:t>
            </a:r>
            <a:r>
              <a:rPr lang="en-IN" dirty="0" smtClean="0"/>
              <a:t> </a:t>
            </a:r>
            <a:r>
              <a:rPr lang="en-IN" dirty="0" err="1" smtClean="0"/>
              <a:t>khare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4800600"/>
            <a:ext cx="3669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Submitted To :-</a:t>
            </a:r>
          </a:p>
          <a:p>
            <a:r>
              <a:rPr lang="en-IN" dirty="0" smtClean="0"/>
              <a:t>Dr. Shankar Kumar</a:t>
            </a:r>
          </a:p>
          <a:p>
            <a:r>
              <a:rPr lang="en-IN" dirty="0" smtClean="0"/>
              <a:t>(HOD Mechanical Department LNCTE</a:t>
            </a:r>
          </a:p>
          <a:p>
            <a:r>
              <a:rPr lang="en-IN" dirty="0" smtClean="0"/>
              <a:t>BHOPAL)</a:t>
            </a:r>
            <a:endParaRPr lang="en-IN" dirty="0"/>
          </a:p>
        </p:txBody>
      </p:sp>
      <p:pic>
        <p:nvPicPr>
          <p:cNvPr id="11" name="Picture 10" descr="images (5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1143000"/>
            <a:ext cx="2133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17903"/>
            <a:ext cx="9144000" cy="5120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45485" y="6498590"/>
            <a:ext cx="21469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Times New Roman"/>
                <a:cs typeface="Times New Roman"/>
              </a:rPr>
              <a:t>Fig.-1 </a:t>
            </a:r>
            <a:r>
              <a:rPr sz="1200" spc="-40" dirty="0">
                <a:solidFill>
                  <a:srgbClr val="878787"/>
                </a:solidFill>
                <a:latin typeface="Times New Roman"/>
                <a:cs typeface="Times New Roman"/>
              </a:rPr>
              <a:t>Regenerative </a:t>
            </a:r>
            <a:r>
              <a:rPr sz="1200" spc="-45" dirty="0">
                <a:solidFill>
                  <a:srgbClr val="878787"/>
                </a:solidFill>
                <a:latin typeface="Times New Roman"/>
                <a:cs typeface="Times New Roman"/>
              </a:rPr>
              <a:t>Braking</a:t>
            </a:r>
            <a:r>
              <a:rPr sz="1200" spc="20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878787"/>
                </a:solidFill>
                <a:latin typeface="Times New Roman"/>
                <a:cs typeface="Times New Roman"/>
              </a:rPr>
              <a:t>circuit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475" y="359785"/>
            <a:ext cx="323850" cy="320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142875"/>
            <a:ext cx="8229600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4175" y="638175"/>
            <a:ext cx="3257550" cy="895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0087" y="207644"/>
            <a:ext cx="7543165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0534" marR="5080" indent="-470534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b="1" spc="10" dirty="0">
                <a:latin typeface="Calibri"/>
                <a:cs typeface="Calibri"/>
              </a:rPr>
              <a:t>COMPONENT OF </a:t>
            </a:r>
            <a:r>
              <a:rPr sz="3200" b="1" spc="-40" dirty="0">
                <a:latin typeface="Calibri"/>
                <a:cs typeface="Calibri"/>
              </a:rPr>
              <a:t>REGENERATIVE</a:t>
            </a:r>
            <a:r>
              <a:rPr sz="3200" b="1" spc="-50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  </a:t>
            </a:r>
            <a:r>
              <a:rPr sz="3200" b="1" spc="-30" dirty="0">
                <a:latin typeface="Calibri"/>
                <a:cs typeface="Calibri"/>
              </a:rPr>
              <a:t>SYSTEM </a:t>
            </a:r>
            <a:r>
              <a:rPr sz="3200" b="1" spc="-10" dirty="0">
                <a:latin typeface="Calibri"/>
                <a:cs typeface="Calibri"/>
              </a:rPr>
              <a:t>IN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20" dirty="0">
                <a:latin typeface="Calibri"/>
                <a:cs typeface="Calibri"/>
              </a:rPr>
              <a:t>EV’S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139432"/>
            <a:ext cx="323850" cy="316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3425" y="0"/>
            <a:ext cx="8277225" cy="81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57575" y="409575"/>
            <a:ext cx="210502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564" y="0"/>
            <a:ext cx="8994775" cy="256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18844" marR="666750" indent="-918844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918844" algn="l"/>
              </a:tabLst>
            </a:pPr>
            <a:r>
              <a:rPr sz="3200" b="1" spc="-35" dirty="0">
                <a:latin typeface="Calibri"/>
                <a:cs typeface="Calibri"/>
              </a:rPr>
              <a:t>REGENERATIVE </a:t>
            </a:r>
            <a:r>
              <a:rPr sz="3200" b="1" spc="5" dirty="0">
                <a:latin typeface="Calibri"/>
                <a:cs typeface="Calibri"/>
              </a:rPr>
              <a:t>BRAKING </a:t>
            </a:r>
            <a:r>
              <a:rPr sz="3200" b="1" spc="-30" dirty="0">
                <a:latin typeface="Calibri"/>
                <a:cs typeface="Calibri"/>
              </a:rPr>
              <a:t>SYSTEM </a:t>
            </a:r>
            <a:r>
              <a:rPr sz="3200" b="1" spc="-10" dirty="0">
                <a:latin typeface="Calibri"/>
                <a:cs typeface="Calibri"/>
              </a:rPr>
              <a:t>IN</a:t>
            </a:r>
            <a:r>
              <a:rPr sz="3200" b="1" spc="-39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HYBRID  </a:t>
            </a:r>
            <a:r>
              <a:rPr sz="3200" b="1" dirty="0">
                <a:latin typeface="Calibri"/>
                <a:cs typeface="Calibri"/>
              </a:rPr>
              <a:t>VEHICLES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278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  <a:tab pos="356235" algn="l"/>
                <a:tab pos="746760" algn="l"/>
                <a:tab pos="1871345" algn="l"/>
                <a:tab pos="2853690" algn="l"/>
                <a:tab pos="4121785" algn="l"/>
                <a:tab pos="4789170" algn="l"/>
                <a:tab pos="5570855" algn="l"/>
                <a:tab pos="6734175" algn="l"/>
                <a:tab pos="7172959" algn="l"/>
                <a:tab pos="8765540" algn="l"/>
              </a:tabLst>
            </a:pPr>
            <a:r>
              <a:rPr sz="2600" spc="20" dirty="0">
                <a:latin typeface="Times New Roman"/>
                <a:cs typeface="Times New Roman"/>
              </a:rPr>
              <a:t>A	</a:t>
            </a:r>
            <a:r>
              <a:rPr sz="2600" spc="-100" dirty="0">
                <a:latin typeface="Times New Roman"/>
                <a:cs typeface="Times New Roman"/>
              </a:rPr>
              <a:t>v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45" dirty="0">
                <a:latin typeface="Times New Roman"/>
                <a:cs typeface="Times New Roman"/>
              </a:rPr>
              <a:t>h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Times New Roman"/>
                <a:cs typeface="Times New Roman"/>
              </a:rPr>
              <a:t>w</a:t>
            </a:r>
            <a:r>
              <a:rPr sz="2600" spc="50" dirty="0">
                <a:latin typeface="Times New Roman"/>
                <a:cs typeface="Times New Roman"/>
              </a:rPr>
              <a:t>h</a:t>
            </a:r>
            <a:r>
              <a:rPr sz="2600" spc="-55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15" dirty="0">
                <a:latin typeface="Times New Roman"/>
                <a:cs typeface="Times New Roman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o</a:t>
            </a:r>
            <a:r>
              <a:rPr sz="2600" spc="50" dirty="0">
                <a:latin typeface="Times New Roman"/>
                <a:cs typeface="Times New Roman"/>
              </a:rPr>
              <a:t>n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45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w</a:t>
            </a:r>
            <a:r>
              <a:rPr sz="2600" spc="1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35" dirty="0">
                <a:latin typeface="Times New Roman"/>
                <a:cs typeface="Times New Roman"/>
              </a:rPr>
              <a:t>s</a:t>
            </a:r>
            <a:r>
              <a:rPr sz="2600" spc="45" dirty="0">
                <a:latin typeface="Times New Roman"/>
                <a:cs typeface="Times New Roman"/>
              </a:rPr>
              <a:t>u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15" dirty="0">
                <a:latin typeface="Times New Roman"/>
                <a:cs typeface="Times New Roman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35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o</a:t>
            </a:r>
            <a:r>
              <a:rPr sz="2600" spc="45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c</a:t>
            </a:r>
            <a:r>
              <a:rPr sz="2600" spc="-35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o</a:t>
            </a:r>
            <a:r>
              <a:rPr sz="2600" spc="10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45" dirty="0">
                <a:latin typeface="Times New Roman"/>
                <a:cs typeface="Times New Roman"/>
              </a:rPr>
              <a:t>p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20" dirty="0">
                <a:latin typeface="Times New Roman"/>
                <a:cs typeface="Times New Roman"/>
              </a:rPr>
              <a:t>o</a:t>
            </a:r>
            <a:r>
              <a:rPr sz="2600" spc="50" dirty="0">
                <a:latin typeface="Times New Roman"/>
                <a:cs typeface="Times New Roman"/>
              </a:rPr>
              <a:t>pu</a:t>
            </a:r>
            <a:r>
              <a:rPr sz="2600" spc="-55" dirty="0">
                <a:latin typeface="Times New Roman"/>
                <a:cs typeface="Times New Roman"/>
              </a:rPr>
              <a:t>l</a:t>
            </a:r>
            <a:r>
              <a:rPr sz="2600" spc="35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i</a:t>
            </a:r>
            <a:r>
              <a:rPr sz="2600" spc="-25" dirty="0">
                <a:latin typeface="Times New Roman"/>
                <a:cs typeface="Times New Roman"/>
              </a:rPr>
              <a:t>o</a:t>
            </a:r>
            <a:r>
              <a:rPr sz="2600" spc="1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5" dirty="0">
                <a:latin typeface="Times New Roman"/>
                <a:cs typeface="Times New Roman"/>
              </a:rPr>
              <a:t>s  </a:t>
            </a:r>
            <a:r>
              <a:rPr sz="2600" spc="15" dirty="0">
                <a:latin typeface="Times New Roman"/>
                <a:cs typeface="Times New Roman"/>
              </a:rPr>
              <a:t>known </a:t>
            </a:r>
            <a:r>
              <a:rPr sz="2600" spc="25" dirty="0">
                <a:latin typeface="Times New Roman"/>
                <a:cs typeface="Times New Roman"/>
              </a:rPr>
              <a:t>as </a:t>
            </a:r>
            <a:r>
              <a:rPr sz="2600" spc="5" dirty="0">
                <a:latin typeface="Times New Roman"/>
                <a:cs typeface="Times New Roman"/>
              </a:rPr>
              <a:t>hybrid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355600" marR="62230" indent="-343535">
              <a:lnSpc>
                <a:spcPts val="3010"/>
              </a:lnSpc>
              <a:spcBef>
                <a:spcPts val="340"/>
              </a:spcBef>
              <a:buFont typeface="Arial"/>
              <a:buChar char="•"/>
              <a:tabLst>
                <a:tab pos="355600" algn="l"/>
                <a:tab pos="356235" algn="l"/>
                <a:tab pos="1003935" algn="l"/>
                <a:tab pos="2701290" algn="l"/>
              </a:tabLst>
            </a:pPr>
            <a:r>
              <a:rPr sz="2600" spc="20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hybrid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vehicle	</a:t>
            </a:r>
            <a:r>
              <a:rPr sz="2600" dirty="0">
                <a:latin typeface="Times New Roman"/>
                <a:cs typeface="Times New Roman"/>
              </a:rPr>
              <a:t>consist </a:t>
            </a:r>
            <a:r>
              <a:rPr sz="2600" spc="1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series </a:t>
            </a:r>
            <a:r>
              <a:rPr sz="2600" spc="30" dirty="0">
                <a:latin typeface="Times New Roman"/>
                <a:cs typeface="Times New Roman"/>
              </a:rPr>
              <a:t>and </a:t>
            </a:r>
            <a:r>
              <a:rPr sz="2600" spc="10" dirty="0">
                <a:latin typeface="Times New Roman"/>
                <a:cs typeface="Times New Roman"/>
              </a:rPr>
              <a:t>a </a:t>
            </a:r>
            <a:r>
              <a:rPr sz="2600" dirty="0">
                <a:latin typeface="Times New Roman"/>
                <a:cs typeface="Times New Roman"/>
              </a:rPr>
              <a:t>parallel </a:t>
            </a:r>
            <a:r>
              <a:rPr sz="2600" spc="-10" dirty="0">
                <a:latin typeface="Times New Roman"/>
                <a:cs typeface="Times New Roman"/>
              </a:rPr>
              <a:t>circuit of </a:t>
            </a:r>
            <a:r>
              <a:rPr sz="2600" spc="-5" dirty="0">
                <a:latin typeface="Times New Roman"/>
                <a:cs typeface="Times New Roman"/>
              </a:rPr>
              <a:t>motor  </a:t>
            </a:r>
            <a:r>
              <a:rPr sz="2600" spc="30" dirty="0">
                <a:latin typeface="Times New Roman"/>
                <a:cs typeface="Times New Roman"/>
              </a:rPr>
              <a:t>and	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ICE.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590799"/>
            <a:ext cx="9144000" cy="426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28800"/>
            <a:ext cx="91440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10891" y="6498590"/>
            <a:ext cx="30607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Times New Roman"/>
                <a:cs typeface="Times New Roman"/>
              </a:rPr>
              <a:t>Fig.-2 </a:t>
            </a:r>
            <a:r>
              <a:rPr sz="1200" spc="-45" dirty="0">
                <a:solidFill>
                  <a:srgbClr val="878787"/>
                </a:solidFill>
                <a:latin typeface="Times New Roman"/>
                <a:cs typeface="Times New Roman"/>
              </a:rPr>
              <a:t>Circuit </a:t>
            </a:r>
            <a:r>
              <a:rPr sz="1200" spc="-60" dirty="0">
                <a:solidFill>
                  <a:srgbClr val="878787"/>
                </a:solidFill>
                <a:latin typeface="Times New Roman"/>
                <a:cs typeface="Times New Roman"/>
              </a:rPr>
              <a:t>Dig. </a:t>
            </a: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of </a:t>
            </a:r>
            <a:r>
              <a:rPr sz="1200" spc="-40" dirty="0">
                <a:solidFill>
                  <a:srgbClr val="878787"/>
                </a:solidFill>
                <a:latin typeface="Times New Roman"/>
                <a:cs typeface="Times New Roman"/>
              </a:rPr>
              <a:t>Reg. </a:t>
            </a:r>
            <a:r>
              <a:rPr sz="1200" spc="-45" dirty="0">
                <a:solidFill>
                  <a:srgbClr val="878787"/>
                </a:solidFill>
                <a:latin typeface="Times New Roman"/>
                <a:cs typeface="Times New Roman"/>
              </a:rPr>
              <a:t>Braking </a:t>
            </a:r>
            <a:r>
              <a:rPr sz="1200" spc="-55" dirty="0">
                <a:solidFill>
                  <a:srgbClr val="878787"/>
                </a:solidFill>
                <a:latin typeface="Times New Roman"/>
                <a:cs typeface="Times New Roman"/>
              </a:rPr>
              <a:t>in </a:t>
            </a:r>
            <a:r>
              <a:rPr sz="1200" spc="-45" dirty="0">
                <a:solidFill>
                  <a:srgbClr val="878787"/>
                </a:solidFill>
                <a:latin typeface="Times New Roman"/>
                <a:cs typeface="Times New Roman"/>
              </a:rPr>
              <a:t>Hybrid</a:t>
            </a:r>
            <a:r>
              <a:rPr sz="1200" spc="90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878787"/>
                </a:solidFill>
                <a:latin typeface="Times New Roman"/>
                <a:cs typeface="Times New Roman"/>
              </a:rPr>
              <a:t>Car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359785"/>
            <a:ext cx="323850" cy="320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150" y="142875"/>
            <a:ext cx="7620000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05025" y="638175"/>
            <a:ext cx="4591050" cy="895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1027" y="207644"/>
            <a:ext cx="7428865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0534" marR="5080" indent="-470534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b="1" dirty="0">
                <a:latin typeface="Calibri"/>
                <a:cs typeface="Calibri"/>
              </a:rPr>
              <a:t>CIRCUIT </a:t>
            </a:r>
            <a:r>
              <a:rPr sz="3200" b="1" spc="-10" dirty="0">
                <a:latin typeface="Calibri"/>
                <a:cs typeface="Calibri"/>
              </a:rPr>
              <a:t>DIG. </a:t>
            </a:r>
            <a:r>
              <a:rPr sz="3200" b="1" spc="10" dirty="0">
                <a:latin typeface="Calibri"/>
                <a:cs typeface="Calibri"/>
              </a:rPr>
              <a:t>OF </a:t>
            </a:r>
            <a:r>
              <a:rPr sz="3200" b="1" spc="-35" dirty="0">
                <a:latin typeface="Calibri"/>
                <a:cs typeface="Calibri"/>
              </a:rPr>
              <a:t>REGENERATIVE</a:t>
            </a:r>
            <a:r>
              <a:rPr sz="3200" b="1" spc="-47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  </a:t>
            </a:r>
            <a:r>
              <a:rPr sz="3200" b="1" spc="-30" dirty="0">
                <a:latin typeface="Calibri"/>
                <a:cs typeface="Calibri"/>
              </a:rPr>
              <a:t>SYSTEM </a:t>
            </a:r>
            <a:r>
              <a:rPr sz="3200" b="1" spc="-5" dirty="0">
                <a:latin typeface="Calibri"/>
                <a:cs typeface="Calibri"/>
              </a:rPr>
              <a:t>IN </a:t>
            </a:r>
            <a:r>
              <a:rPr sz="3200" b="1" dirty="0">
                <a:latin typeface="Calibri"/>
                <a:cs typeface="Calibri"/>
              </a:rPr>
              <a:t>HYBRID</a:t>
            </a:r>
            <a:r>
              <a:rPr sz="3200" b="1" spc="-130" dirty="0">
                <a:latin typeface="Calibri"/>
                <a:cs typeface="Calibri"/>
              </a:rPr>
              <a:t> </a:t>
            </a:r>
            <a:r>
              <a:rPr sz="3200" b="1" spc="20" dirty="0">
                <a:latin typeface="Calibri"/>
                <a:cs typeface="Calibri"/>
              </a:rPr>
              <a:t>CAR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59785"/>
            <a:ext cx="323850" cy="32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" y="142875"/>
            <a:ext cx="718185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95475" y="638175"/>
            <a:ext cx="492442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564" y="207644"/>
            <a:ext cx="9005570" cy="6324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66495" marR="1323975" indent="-1166495">
              <a:lnSpc>
                <a:spcPct val="100000"/>
              </a:lnSpc>
              <a:spcBef>
                <a:spcPts val="130"/>
              </a:spcBef>
              <a:buSzPct val="95312"/>
              <a:buFont typeface="Wingdings"/>
              <a:buChar char=""/>
              <a:tabLst>
                <a:tab pos="1166495" algn="l"/>
              </a:tabLst>
            </a:pPr>
            <a:r>
              <a:rPr sz="3200" b="1" spc="-5" dirty="0">
                <a:latin typeface="Calibri"/>
                <a:cs typeface="Calibri"/>
              </a:rPr>
              <a:t>WORKING </a:t>
            </a:r>
            <a:r>
              <a:rPr sz="3200" b="1" spc="10" dirty="0">
                <a:latin typeface="Calibri"/>
                <a:cs typeface="Calibri"/>
              </a:rPr>
              <a:t>OF </a:t>
            </a:r>
            <a:r>
              <a:rPr sz="3200" b="1" spc="-35" dirty="0">
                <a:latin typeface="Calibri"/>
                <a:cs typeface="Calibri"/>
              </a:rPr>
              <a:t>REGENERATIVE</a:t>
            </a:r>
            <a:r>
              <a:rPr sz="3200" b="1" spc="-50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  </a:t>
            </a:r>
            <a:r>
              <a:rPr sz="3200" b="1" spc="-30" dirty="0">
                <a:latin typeface="Calibri"/>
                <a:cs typeface="Calibri"/>
              </a:rPr>
              <a:t>SYSTEM </a:t>
            </a:r>
            <a:r>
              <a:rPr sz="3200" b="1" spc="-10" dirty="0">
                <a:latin typeface="Calibri"/>
                <a:cs typeface="Calibri"/>
              </a:rPr>
              <a:t>IN </a:t>
            </a:r>
            <a:r>
              <a:rPr sz="3200" b="1" spc="-5" dirty="0">
                <a:latin typeface="Calibri"/>
                <a:cs typeface="Calibri"/>
              </a:rPr>
              <a:t>HYBRID </a:t>
            </a:r>
            <a:r>
              <a:rPr sz="3200" b="1" spc="20" dirty="0">
                <a:latin typeface="Calibri"/>
                <a:cs typeface="Calibri"/>
              </a:rPr>
              <a:t>&amp;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spc="20" dirty="0">
                <a:latin typeface="Calibri"/>
                <a:cs typeface="Calibri"/>
              </a:rPr>
              <a:t>EV’S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2400"/>
              </a:lnSpc>
              <a:spcBef>
                <a:spcPts val="245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10" dirty="0">
                <a:latin typeface="Times New Roman"/>
                <a:cs typeface="Times New Roman"/>
              </a:rPr>
              <a:t>Regenerative </a:t>
            </a:r>
            <a:r>
              <a:rPr sz="2750" dirty="0">
                <a:latin typeface="Times New Roman"/>
                <a:cs typeface="Times New Roman"/>
              </a:rPr>
              <a:t>braking </a:t>
            </a:r>
            <a:r>
              <a:rPr sz="2750" spc="-45" dirty="0">
                <a:latin typeface="Times New Roman"/>
                <a:cs typeface="Times New Roman"/>
              </a:rPr>
              <a:t>is </a:t>
            </a:r>
            <a:r>
              <a:rPr sz="2750" spc="20" dirty="0">
                <a:latin typeface="Times New Roman"/>
                <a:cs typeface="Times New Roman"/>
              </a:rPr>
              <a:t>used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dirty="0">
                <a:latin typeface="Times New Roman"/>
                <a:cs typeface="Times New Roman"/>
              </a:rPr>
              <a:t>vehicles </a:t>
            </a:r>
            <a:r>
              <a:rPr sz="2750" spc="5" dirty="0">
                <a:latin typeface="Times New Roman"/>
                <a:cs typeface="Times New Roman"/>
              </a:rPr>
              <a:t>that </a:t>
            </a:r>
            <a:r>
              <a:rPr sz="2750" spc="30" dirty="0">
                <a:latin typeface="Times New Roman"/>
                <a:cs typeface="Times New Roman"/>
              </a:rPr>
              <a:t>make </a:t>
            </a:r>
            <a:r>
              <a:rPr sz="2750" spc="10" dirty="0">
                <a:latin typeface="Times New Roman"/>
                <a:cs typeface="Times New Roman"/>
              </a:rPr>
              <a:t>use </a:t>
            </a:r>
            <a:r>
              <a:rPr sz="2750" spc="45" dirty="0">
                <a:latin typeface="Times New Roman"/>
                <a:cs typeface="Times New Roman"/>
              </a:rPr>
              <a:t>of  </a:t>
            </a:r>
            <a:r>
              <a:rPr sz="2750" spc="5" dirty="0">
                <a:latin typeface="Times New Roman"/>
                <a:cs typeface="Times New Roman"/>
              </a:rPr>
              <a:t>electric </a:t>
            </a:r>
            <a:r>
              <a:rPr sz="2750" spc="20" dirty="0">
                <a:latin typeface="Times New Roman"/>
                <a:cs typeface="Times New Roman"/>
              </a:rPr>
              <a:t>motors, </a:t>
            </a:r>
            <a:r>
              <a:rPr sz="2750" spc="15" dirty="0">
                <a:latin typeface="Times New Roman"/>
                <a:cs typeface="Times New Roman"/>
              </a:rPr>
              <a:t>primarily fully electric </a:t>
            </a:r>
            <a:r>
              <a:rPr sz="2750" spc="10" dirty="0">
                <a:latin typeface="Times New Roman"/>
                <a:cs typeface="Times New Roman"/>
              </a:rPr>
              <a:t>vehicles and </a:t>
            </a:r>
            <a:r>
              <a:rPr sz="2750" spc="30" dirty="0">
                <a:latin typeface="Times New Roman"/>
                <a:cs typeface="Times New Roman"/>
              </a:rPr>
              <a:t>hybrid  </a:t>
            </a:r>
            <a:r>
              <a:rPr sz="2750" spc="-35" dirty="0">
                <a:latin typeface="Times New Roman"/>
                <a:cs typeface="Times New Roman"/>
              </a:rPr>
              <a:t>electric</a:t>
            </a:r>
            <a:r>
              <a:rPr sz="2750" spc="310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vehicles.</a:t>
            </a:r>
            <a:endParaRPr sz="2750">
              <a:latin typeface="Times New Roman"/>
              <a:cs typeface="Times New Roman"/>
            </a:endParaRPr>
          </a:p>
          <a:p>
            <a:pPr marL="355600" marR="26670" indent="-343535" algn="just">
              <a:lnSpc>
                <a:spcPct val="102299"/>
              </a:lnSpc>
              <a:spcBef>
                <a:spcPts val="680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-55" dirty="0">
                <a:latin typeface="Times New Roman"/>
                <a:cs typeface="Times New Roman"/>
              </a:rPr>
              <a:t>It's </a:t>
            </a:r>
            <a:r>
              <a:rPr sz="2750" spc="15" dirty="0">
                <a:latin typeface="Times New Roman"/>
                <a:cs typeface="Times New Roman"/>
              </a:rPr>
              <a:t>run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5" dirty="0">
                <a:latin typeface="Times New Roman"/>
                <a:cs typeface="Times New Roman"/>
              </a:rPr>
              <a:t>one </a:t>
            </a:r>
            <a:r>
              <a:rPr sz="2750" spc="-25" dirty="0">
                <a:latin typeface="Times New Roman"/>
                <a:cs typeface="Times New Roman"/>
              </a:rPr>
              <a:t>direction, </a:t>
            </a:r>
            <a:r>
              <a:rPr sz="2750" spc="-45" dirty="0">
                <a:latin typeface="Times New Roman"/>
                <a:cs typeface="Times New Roman"/>
              </a:rPr>
              <a:t>it </a:t>
            </a:r>
            <a:r>
              <a:rPr sz="2750" spc="-10" dirty="0">
                <a:latin typeface="Times New Roman"/>
                <a:cs typeface="Times New Roman"/>
              </a:rPr>
              <a:t>converts </a:t>
            </a:r>
            <a:r>
              <a:rPr sz="2750" spc="-25" dirty="0">
                <a:latin typeface="Times New Roman"/>
                <a:cs typeface="Times New Roman"/>
              </a:rPr>
              <a:t>electrical </a:t>
            </a:r>
            <a:r>
              <a:rPr sz="2750" spc="-30" dirty="0">
                <a:latin typeface="Times New Roman"/>
                <a:cs typeface="Times New Roman"/>
              </a:rPr>
              <a:t>energy </a:t>
            </a:r>
            <a:r>
              <a:rPr sz="2750" spc="-15" dirty="0">
                <a:latin typeface="Times New Roman"/>
                <a:cs typeface="Times New Roman"/>
              </a:rPr>
              <a:t>into  </a:t>
            </a:r>
            <a:r>
              <a:rPr sz="2750" spc="-10" dirty="0">
                <a:latin typeface="Times New Roman"/>
                <a:cs typeface="Times New Roman"/>
              </a:rPr>
              <a:t>mechanical</a:t>
            </a:r>
            <a:r>
              <a:rPr sz="2750" spc="18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energy.</a:t>
            </a:r>
            <a:endParaRPr sz="2750">
              <a:latin typeface="Times New Roman"/>
              <a:cs typeface="Times New Roman"/>
            </a:endParaRPr>
          </a:p>
          <a:p>
            <a:pPr marL="355600" marR="9525" indent="-343535" algn="just">
              <a:lnSpc>
                <a:spcPct val="1012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-5" dirty="0">
                <a:latin typeface="Times New Roman"/>
                <a:cs typeface="Times New Roman"/>
              </a:rPr>
              <a:t>When </a:t>
            </a:r>
            <a:r>
              <a:rPr sz="2750" spc="35" dirty="0">
                <a:latin typeface="Times New Roman"/>
                <a:cs typeface="Times New Roman"/>
              </a:rPr>
              <a:t>the </a:t>
            </a:r>
            <a:r>
              <a:rPr sz="2750" spc="25" dirty="0">
                <a:latin typeface="Times New Roman"/>
                <a:cs typeface="Times New Roman"/>
              </a:rPr>
              <a:t>motor </a:t>
            </a:r>
            <a:r>
              <a:rPr sz="2750" spc="-5" dirty="0">
                <a:latin typeface="Times New Roman"/>
                <a:cs typeface="Times New Roman"/>
              </a:rPr>
              <a:t>is </a:t>
            </a:r>
            <a:r>
              <a:rPr sz="2750" spc="10" dirty="0">
                <a:latin typeface="Times New Roman"/>
                <a:cs typeface="Times New Roman"/>
              </a:rPr>
              <a:t>run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15" dirty="0">
                <a:latin typeface="Times New Roman"/>
                <a:cs typeface="Times New Roman"/>
              </a:rPr>
              <a:t>opposite </a:t>
            </a:r>
            <a:r>
              <a:rPr sz="2750" dirty="0">
                <a:latin typeface="Times New Roman"/>
                <a:cs typeface="Times New Roman"/>
              </a:rPr>
              <a:t>direction,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15" dirty="0">
                <a:latin typeface="Times New Roman"/>
                <a:cs typeface="Times New Roman"/>
              </a:rPr>
              <a:t>properly  </a:t>
            </a:r>
            <a:r>
              <a:rPr sz="2750" spc="10" dirty="0">
                <a:latin typeface="Times New Roman"/>
                <a:cs typeface="Times New Roman"/>
              </a:rPr>
              <a:t>designed motor becomes </a:t>
            </a:r>
            <a:r>
              <a:rPr sz="2750" spc="-5" dirty="0">
                <a:latin typeface="Times New Roman"/>
                <a:cs typeface="Times New Roman"/>
              </a:rPr>
              <a:t>an </a:t>
            </a:r>
            <a:r>
              <a:rPr sz="2750" spc="10" dirty="0">
                <a:latin typeface="Times New Roman"/>
                <a:cs typeface="Times New Roman"/>
              </a:rPr>
              <a:t>electric </a:t>
            </a:r>
            <a:r>
              <a:rPr sz="2750" spc="-15" dirty="0">
                <a:latin typeface="Times New Roman"/>
                <a:cs typeface="Times New Roman"/>
              </a:rPr>
              <a:t>generator, </a:t>
            </a:r>
            <a:r>
              <a:rPr sz="2750" spc="15" dirty="0">
                <a:latin typeface="Times New Roman"/>
                <a:cs typeface="Times New Roman"/>
              </a:rPr>
              <a:t>converting  </a:t>
            </a:r>
            <a:r>
              <a:rPr sz="2750" spc="-10" dirty="0">
                <a:latin typeface="Times New Roman"/>
                <a:cs typeface="Times New Roman"/>
              </a:rPr>
              <a:t>mechanical </a:t>
            </a:r>
            <a:r>
              <a:rPr sz="2750" spc="-20" dirty="0">
                <a:latin typeface="Times New Roman"/>
                <a:cs typeface="Times New Roman"/>
              </a:rPr>
              <a:t>energy </a:t>
            </a:r>
            <a:r>
              <a:rPr sz="2750" spc="-10" dirty="0">
                <a:latin typeface="Times New Roman"/>
                <a:cs typeface="Times New Roman"/>
              </a:rPr>
              <a:t>into </a:t>
            </a:r>
            <a:r>
              <a:rPr sz="2750" spc="-15" dirty="0">
                <a:latin typeface="Times New Roman"/>
                <a:cs typeface="Times New Roman"/>
              </a:rPr>
              <a:t>electrical</a:t>
            </a:r>
            <a:r>
              <a:rPr sz="2750" spc="59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energy.</a:t>
            </a:r>
            <a:endParaRPr sz="2750">
              <a:latin typeface="Times New Roman"/>
              <a:cs typeface="Times New Roman"/>
            </a:endParaRPr>
          </a:p>
          <a:p>
            <a:pPr marL="355600" marR="14604" indent="-343535" algn="just">
              <a:lnSpc>
                <a:spcPct val="102299"/>
              </a:lnSpc>
              <a:spcBef>
                <a:spcPts val="680"/>
              </a:spcBef>
              <a:buFont typeface="Arial"/>
              <a:buChar char="•"/>
              <a:tabLst>
                <a:tab pos="356235" algn="l"/>
              </a:tabLst>
            </a:pPr>
            <a:r>
              <a:rPr sz="2750" dirty="0">
                <a:latin typeface="Times New Roman"/>
                <a:cs typeface="Times New Roman"/>
              </a:rPr>
              <a:t>This </a:t>
            </a:r>
            <a:r>
              <a:rPr sz="2750" spc="10" dirty="0">
                <a:latin typeface="Times New Roman"/>
                <a:cs typeface="Times New Roman"/>
              </a:rPr>
              <a:t>electrical </a:t>
            </a:r>
            <a:r>
              <a:rPr sz="2750" spc="5" dirty="0">
                <a:latin typeface="Times New Roman"/>
                <a:cs typeface="Times New Roman"/>
              </a:rPr>
              <a:t>energy </a:t>
            </a:r>
            <a:r>
              <a:rPr sz="2750" spc="-15" dirty="0">
                <a:latin typeface="Times New Roman"/>
                <a:cs typeface="Times New Roman"/>
              </a:rPr>
              <a:t>can </a:t>
            </a:r>
            <a:r>
              <a:rPr sz="2750" dirty="0">
                <a:latin typeface="Times New Roman"/>
                <a:cs typeface="Times New Roman"/>
              </a:rPr>
              <a:t>then </a:t>
            </a:r>
            <a:r>
              <a:rPr sz="2750" spc="30" dirty="0">
                <a:latin typeface="Times New Roman"/>
                <a:cs typeface="Times New Roman"/>
              </a:rPr>
              <a:t>be </a:t>
            </a:r>
            <a:r>
              <a:rPr sz="2750" spc="15" dirty="0">
                <a:latin typeface="Times New Roman"/>
                <a:cs typeface="Times New Roman"/>
              </a:rPr>
              <a:t>fed </a:t>
            </a:r>
            <a:r>
              <a:rPr sz="2750" spc="5" dirty="0">
                <a:latin typeface="Times New Roman"/>
                <a:cs typeface="Times New Roman"/>
              </a:rPr>
              <a:t>into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dirty="0">
                <a:latin typeface="Times New Roman"/>
                <a:cs typeface="Times New Roman"/>
              </a:rPr>
              <a:t>charging </a:t>
            </a:r>
            <a:r>
              <a:rPr sz="2750" spc="10" dirty="0">
                <a:latin typeface="Times New Roman"/>
                <a:cs typeface="Times New Roman"/>
              </a:rPr>
              <a:t>system  </a:t>
            </a:r>
            <a:r>
              <a:rPr sz="2750" spc="-10" dirty="0">
                <a:latin typeface="Times New Roman"/>
                <a:cs typeface="Times New Roman"/>
              </a:rPr>
              <a:t>for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35" dirty="0">
                <a:latin typeface="Times New Roman"/>
                <a:cs typeface="Times New Roman"/>
              </a:rPr>
              <a:t>car's</a:t>
            </a:r>
            <a:r>
              <a:rPr sz="2750" spc="310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batteries.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59785"/>
            <a:ext cx="323850" cy="32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9650" y="142875"/>
            <a:ext cx="723900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638175"/>
            <a:ext cx="195262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564" y="207644"/>
            <a:ext cx="7772400" cy="1994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85545" marR="5080" indent="-1185545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1185545" algn="l"/>
              </a:tabLst>
            </a:pPr>
            <a:r>
              <a:rPr sz="3200" b="1" spc="10" dirty="0">
                <a:latin typeface="Calibri"/>
                <a:cs typeface="Calibri"/>
              </a:rPr>
              <a:t>ELEMENTS OF </a:t>
            </a:r>
            <a:r>
              <a:rPr sz="3200" b="1" spc="-35" dirty="0">
                <a:latin typeface="Calibri"/>
                <a:cs typeface="Calibri"/>
              </a:rPr>
              <a:t>REGENERATIVE</a:t>
            </a:r>
            <a:r>
              <a:rPr sz="3200" b="1" spc="-51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 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622935" indent="-610235">
              <a:lnSpc>
                <a:spcPct val="100000"/>
              </a:lnSpc>
              <a:spcBef>
                <a:spcPts val="955"/>
              </a:spcBef>
              <a:buFont typeface="Wingdings"/>
              <a:buChar char=""/>
              <a:tabLst>
                <a:tab pos="622300" algn="l"/>
                <a:tab pos="622935" algn="l"/>
              </a:tabLst>
            </a:pPr>
            <a:r>
              <a:rPr sz="2750" spc="-10" dirty="0">
                <a:latin typeface="Times New Roman"/>
                <a:cs typeface="Times New Roman"/>
              </a:rPr>
              <a:t>Energy </a:t>
            </a:r>
            <a:r>
              <a:rPr sz="2750" spc="-20" dirty="0">
                <a:latin typeface="Times New Roman"/>
                <a:cs typeface="Times New Roman"/>
              </a:rPr>
              <a:t>Storage </a:t>
            </a:r>
            <a:r>
              <a:rPr sz="2750" spc="-5" dirty="0">
                <a:latin typeface="Times New Roman"/>
                <a:cs typeface="Times New Roman"/>
              </a:rPr>
              <a:t>Unit </a:t>
            </a:r>
            <a:r>
              <a:rPr sz="2750" spc="5" dirty="0">
                <a:latin typeface="Times New Roman"/>
                <a:cs typeface="Times New Roman"/>
              </a:rPr>
              <a:t>(ESU)</a:t>
            </a:r>
            <a:r>
              <a:rPr sz="2750" spc="-11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:</a:t>
            </a:r>
            <a:endParaRPr sz="2750">
              <a:latin typeface="Times New Roman"/>
              <a:cs typeface="Times New Roman"/>
            </a:endParaRPr>
          </a:p>
          <a:p>
            <a:pPr marL="1328420" lvl="1" indent="-515620">
              <a:lnSpc>
                <a:spcPct val="100000"/>
              </a:lnSpc>
              <a:spcBef>
                <a:spcPts val="655"/>
              </a:spcBef>
              <a:buFont typeface="Wingdings"/>
              <a:buChar char=""/>
              <a:tabLst>
                <a:tab pos="1328420" algn="l"/>
                <a:tab pos="1329055" algn="l"/>
              </a:tabLst>
            </a:pPr>
            <a:r>
              <a:rPr sz="2400" spc="-45" dirty="0">
                <a:latin typeface="Times New Roman"/>
                <a:cs typeface="Times New Roman"/>
              </a:rPr>
              <a:t>The </a:t>
            </a:r>
            <a:r>
              <a:rPr sz="2400" spc="10" dirty="0">
                <a:latin typeface="Times New Roman"/>
                <a:cs typeface="Times New Roman"/>
              </a:rPr>
              <a:t>ESU </a:t>
            </a:r>
            <a:r>
              <a:rPr sz="2400" spc="-20" dirty="0">
                <a:latin typeface="Times New Roman"/>
                <a:cs typeface="Times New Roman"/>
              </a:rPr>
              <a:t>performs </a:t>
            </a:r>
            <a:r>
              <a:rPr sz="2400" dirty="0">
                <a:latin typeface="Times New Roman"/>
                <a:cs typeface="Times New Roman"/>
              </a:rPr>
              <a:t>two </a:t>
            </a:r>
            <a:r>
              <a:rPr sz="2400" spc="-15" dirty="0">
                <a:latin typeface="Times New Roman"/>
                <a:cs typeface="Times New Roman"/>
              </a:rPr>
              <a:t>primary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Functions: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2716" y="2690431"/>
            <a:ext cx="5492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lo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617" y="2178113"/>
            <a:ext cx="7404734" cy="2052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985519" indent="-51625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985519" algn="l"/>
                <a:tab pos="986155" algn="l"/>
              </a:tabLst>
            </a:pPr>
            <a:r>
              <a:rPr sz="2400" spc="-13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Recover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5" dirty="0">
                <a:latin typeface="Times New Roman"/>
                <a:cs typeface="Times New Roman"/>
              </a:rPr>
              <a:t>Store </a:t>
            </a:r>
            <a:r>
              <a:rPr sz="2400" spc="-15" dirty="0">
                <a:latin typeface="Times New Roman"/>
                <a:cs typeface="Times New Roman"/>
              </a:rPr>
              <a:t>Braking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Energy.</a:t>
            </a:r>
            <a:endParaRPr sz="2400">
              <a:latin typeface="Times New Roman"/>
              <a:cs typeface="Times New Roman"/>
            </a:endParaRPr>
          </a:p>
          <a:p>
            <a:pPr marL="984885" marR="5080" indent="-514984">
              <a:lnSpc>
                <a:spcPct val="100299"/>
              </a:lnSpc>
              <a:spcBef>
                <a:spcPts val="565"/>
              </a:spcBef>
              <a:buFont typeface="Wingdings"/>
              <a:buChar char=""/>
              <a:tabLst>
                <a:tab pos="985519" algn="l"/>
                <a:tab pos="986155" algn="l"/>
                <a:tab pos="1557655" algn="l"/>
                <a:tab pos="2625090" algn="l"/>
                <a:tab pos="3674110" algn="l"/>
                <a:tab pos="4732655" algn="l"/>
                <a:tab pos="5810250" algn="l"/>
                <a:tab pos="6849109" algn="l"/>
              </a:tabLst>
            </a:pPr>
            <a:r>
              <a:rPr sz="2400" spc="-34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14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b	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x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ng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spc="-125" dirty="0">
                <a:latin typeface="Times New Roman"/>
                <a:cs typeface="Times New Roman"/>
              </a:rPr>
              <a:t>r</a:t>
            </a:r>
            <a:r>
              <a:rPr sz="2400" spc="-8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y	d</a:t>
            </a:r>
            <a:r>
              <a:rPr sz="2400" spc="-80" dirty="0">
                <a:latin typeface="Times New Roman"/>
                <a:cs typeface="Times New Roman"/>
              </a:rPr>
              <a:t>u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7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g	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spc="-80" dirty="0">
                <a:latin typeface="Times New Roman"/>
                <a:cs typeface="Times New Roman"/>
              </a:rPr>
              <a:t>gh</a:t>
            </a:r>
            <a:r>
              <a:rPr sz="2400" dirty="0">
                <a:latin typeface="Times New Roman"/>
                <a:cs typeface="Times New Roman"/>
              </a:rPr>
              <a:t>t  </a:t>
            </a:r>
            <a:r>
              <a:rPr sz="2400" spc="-10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584200" indent="-572135">
              <a:lnSpc>
                <a:spcPts val="2865"/>
              </a:lnSpc>
              <a:spcBef>
                <a:spcPts val="425"/>
              </a:spcBef>
              <a:buFont typeface="Wingdings"/>
              <a:buChar char=""/>
              <a:tabLst>
                <a:tab pos="584200" algn="l"/>
                <a:tab pos="584835" algn="l"/>
              </a:tabLst>
            </a:pP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Criteria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effective</a:t>
            </a:r>
            <a:r>
              <a:rPr sz="2400" spc="-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energy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Storage</a:t>
            </a:r>
            <a:endParaRPr sz="2400">
              <a:latin typeface="Calibri"/>
              <a:cs typeface="Calibri"/>
            </a:endParaRPr>
          </a:p>
          <a:p>
            <a:pPr marL="5842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includes.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617" y="4214177"/>
            <a:ext cx="7971155" cy="25247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118870" indent="-64960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1118870" algn="l"/>
                <a:tab pos="1119505" algn="l"/>
              </a:tabLst>
            </a:pPr>
            <a:r>
              <a:rPr sz="2400" spc="-10" dirty="0">
                <a:latin typeface="Calibri"/>
                <a:cs typeface="Calibri"/>
              </a:rPr>
              <a:t>High </a:t>
            </a:r>
            <a:r>
              <a:rPr sz="2400" dirty="0">
                <a:latin typeface="Calibri"/>
                <a:cs typeface="Calibri"/>
              </a:rPr>
              <a:t>specific energy </a:t>
            </a:r>
            <a:r>
              <a:rPr sz="2400" spc="-10" dirty="0">
                <a:latin typeface="Calibri"/>
                <a:cs typeface="Calibri"/>
              </a:rPr>
              <a:t>storage</a:t>
            </a:r>
            <a:r>
              <a:rPr sz="2400" spc="-4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density.</a:t>
            </a:r>
            <a:endParaRPr sz="2400">
              <a:latin typeface="Calibri"/>
              <a:cs typeface="Calibri"/>
            </a:endParaRPr>
          </a:p>
          <a:p>
            <a:pPr marL="1118870" indent="-64960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1118870" algn="l"/>
                <a:tab pos="1119505" algn="l"/>
              </a:tabLst>
            </a:pPr>
            <a:r>
              <a:rPr sz="2400" spc="-10" dirty="0">
                <a:latin typeface="Calibri"/>
                <a:cs typeface="Calibri"/>
              </a:rPr>
              <a:t>High </a:t>
            </a:r>
            <a:r>
              <a:rPr sz="2400" dirty="0">
                <a:latin typeface="Calibri"/>
                <a:cs typeface="Calibri"/>
              </a:rPr>
              <a:t>energy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spc="-3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rate.</a:t>
            </a:r>
            <a:endParaRPr sz="2400">
              <a:latin typeface="Calibri"/>
              <a:cs typeface="Calibri"/>
            </a:endParaRPr>
          </a:p>
          <a:p>
            <a:pPr marL="1118870" indent="-64960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1118870" algn="l"/>
                <a:tab pos="1119505" algn="l"/>
              </a:tabLst>
            </a:pPr>
            <a:r>
              <a:rPr sz="2400" spc="-5" dirty="0">
                <a:latin typeface="Calibri"/>
                <a:cs typeface="Calibri"/>
              </a:rPr>
              <a:t>Small </a:t>
            </a:r>
            <a:r>
              <a:rPr sz="2400" spc="5" dirty="0">
                <a:latin typeface="Calibri"/>
                <a:cs typeface="Calibri"/>
              </a:rPr>
              <a:t>space</a:t>
            </a:r>
            <a:r>
              <a:rPr sz="2400" spc="-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requirement.</a:t>
            </a:r>
            <a:endParaRPr sz="2400">
              <a:latin typeface="Calibri"/>
              <a:cs typeface="Calibri"/>
            </a:endParaRPr>
          </a:p>
          <a:p>
            <a:pPr marL="584200" marR="5080" indent="-572135">
              <a:lnSpc>
                <a:spcPct val="100400"/>
              </a:lnSpc>
              <a:spcBef>
                <a:spcPts val="560"/>
              </a:spcBef>
              <a:buFont typeface="Wingdings"/>
              <a:buChar char=""/>
              <a:tabLst>
                <a:tab pos="584200" algn="l"/>
                <a:tab pos="584835" algn="l"/>
              </a:tabLst>
            </a:pP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Energy </a:t>
            </a:r>
            <a:r>
              <a:rPr sz="2400" dirty="0">
                <a:latin typeface="Calibri"/>
                <a:cs typeface="Calibri"/>
              </a:rPr>
              <a:t>recaptured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regenerative braking </a:t>
            </a:r>
            <a:r>
              <a:rPr sz="2400" dirty="0">
                <a:latin typeface="Calibri"/>
                <a:cs typeface="Calibri"/>
              </a:rPr>
              <a:t>might </a:t>
            </a:r>
            <a:r>
              <a:rPr sz="2400" spc="5" dirty="0">
                <a:latin typeface="Calibri"/>
                <a:cs typeface="Calibri"/>
              </a:rPr>
              <a:t>be  stored</a:t>
            </a:r>
            <a:r>
              <a:rPr sz="2400" spc="-2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Electrochemical</a:t>
            </a:r>
            <a:r>
              <a:rPr sz="2400" spc="-17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battery,</a:t>
            </a:r>
            <a:r>
              <a:rPr sz="2400" spc="-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Flywheel, </a:t>
            </a:r>
            <a:r>
              <a:rPr sz="2400" dirty="0">
                <a:latin typeface="Calibri"/>
                <a:cs typeface="Calibri"/>
              </a:rPr>
              <a:t>&amp; a </a:t>
            </a:r>
            <a:r>
              <a:rPr sz="2400" spc="-20" dirty="0">
                <a:latin typeface="Calibri"/>
                <a:cs typeface="Calibri"/>
              </a:rPr>
              <a:t>Hydraulic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Accumulator.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359785"/>
            <a:ext cx="323850" cy="32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1050" y="142875"/>
            <a:ext cx="7610475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64" y="0"/>
            <a:ext cx="9005570" cy="555561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956310" indent="-457834">
              <a:lnSpc>
                <a:spcPct val="100000"/>
              </a:lnSpc>
              <a:spcBef>
                <a:spcPts val="2260"/>
              </a:spcBef>
              <a:buFont typeface="Wingdings"/>
              <a:buChar char=""/>
              <a:tabLst>
                <a:tab pos="956944" algn="l"/>
              </a:tabLst>
            </a:pPr>
            <a:r>
              <a:rPr sz="3200" b="1" spc="-35" dirty="0">
                <a:latin typeface="Calibri"/>
                <a:cs typeface="Calibri"/>
              </a:rPr>
              <a:t>REGENERATIVE </a:t>
            </a:r>
            <a:r>
              <a:rPr sz="3200" b="1" spc="5" dirty="0">
                <a:latin typeface="Calibri"/>
                <a:cs typeface="Calibri"/>
              </a:rPr>
              <a:t>BRAKING </a:t>
            </a:r>
            <a:r>
              <a:rPr sz="3200" b="1" spc="-5" dirty="0">
                <a:latin typeface="Calibri"/>
                <a:cs typeface="Calibri"/>
              </a:rPr>
              <a:t>WITH</a:t>
            </a:r>
            <a:r>
              <a:rPr sz="3200" b="1" spc="-390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BATTERIES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2400"/>
              </a:lnSpc>
              <a:spcBef>
                <a:spcPts val="1789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10" dirty="0">
                <a:latin typeface="Times New Roman"/>
                <a:cs typeface="Times New Roman"/>
              </a:rPr>
              <a:t>Regenerative </a:t>
            </a:r>
            <a:r>
              <a:rPr sz="2750" dirty="0">
                <a:latin typeface="Times New Roman"/>
                <a:cs typeface="Times New Roman"/>
              </a:rPr>
              <a:t>braking </a:t>
            </a:r>
            <a:r>
              <a:rPr sz="2750" spc="-45" dirty="0">
                <a:latin typeface="Times New Roman"/>
                <a:cs typeface="Times New Roman"/>
              </a:rPr>
              <a:t>is </a:t>
            </a:r>
            <a:r>
              <a:rPr sz="2750" spc="20" dirty="0">
                <a:latin typeface="Times New Roman"/>
                <a:cs typeface="Times New Roman"/>
              </a:rPr>
              <a:t>used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dirty="0">
                <a:latin typeface="Times New Roman"/>
                <a:cs typeface="Times New Roman"/>
              </a:rPr>
              <a:t>vehicles </a:t>
            </a:r>
            <a:r>
              <a:rPr sz="2750" spc="5" dirty="0">
                <a:latin typeface="Times New Roman"/>
                <a:cs typeface="Times New Roman"/>
              </a:rPr>
              <a:t>that </a:t>
            </a:r>
            <a:r>
              <a:rPr sz="2750" spc="30" dirty="0">
                <a:latin typeface="Times New Roman"/>
                <a:cs typeface="Times New Roman"/>
              </a:rPr>
              <a:t>make </a:t>
            </a:r>
            <a:r>
              <a:rPr sz="2750" spc="10" dirty="0">
                <a:latin typeface="Times New Roman"/>
                <a:cs typeface="Times New Roman"/>
              </a:rPr>
              <a:t>use </a:t>
            </a:r>
            <a:r>
              <a:rPr sz="2750" spc="45" dirty="0">
                <a:latin typeface="Times New Roman"/>
                <a:cs typeface="Times New Roman"/>
              </a:rPr>
              <a:t>of  </a:t>
            </a:r>
            <a:r>
              <a:rPr sz="2750" spc="5" dirty="0">
                <a:latin typeface="Times New Roman"/>
                <a:cs typeface="Times New Roman"/>
              </a:rPr>
              <a:t>electric </a:t>
            </a:r>
            <a:r>
              <a:rPr sz="2750" spc="20" dirty="0">
                <a:latin typeface="Times New Roman"/>
                <a:cs typeface="Times New Roman"/>
              </a:rPr>
              <a:t>motors, </a:t>
            </a:r>
            <a:r>
              <a:rPr sz="2750" spc="15" dirty="0">
                <a:latin typeface="Times New Roman"/>
                <a:cs typeface="Times New Roman"/>
              </a:rPr>
              <a:t>primarily fully </a:t>
            </a:r>
            <a:r>
              <a:rPr sz="2750" spc="10" dirty="0">
                <a:latin typeface="Times New Roman"/>
                <a:cs typeface="Times New Roman"/>
              </a:rPr>
              <a:t>electric vehicles and </a:t>
            </a:r>
            <a:r>
              <a:rPr sz="2750" spc="30" dirty="0">
                <a:latin typeface="Times New Roman"/>
                <a:cs typeface="Times New Roman"/>
              </a:rPr>
              <a:t>hybrid  </a:t>
            </a:r>
            <a:r>
              <a:rPr sz="2750" spc="-35" dirty="0">
                <a:latin typeface="Times New Roman"/>
                <a:cs typeface="Times New Roman"/>
              </a:rPr>
              <a:t>electric</a:t>
            </a:r>
            <a:r>
              <a:rPr sz="2750" spc="310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vehicles.</a:t>
            </a:r>
            <a:endParaRPr sz="2750">
              <a:latin typeface="Times New Roman"/>
              <a:cs typeface="Times New Roman"/>
            </a:endParaRPr>
          </a:p>
          <a:p>
            <a:pPr marL="355600" marR="8890" indent="-343535" algn="just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6235" algn="l"/>
              </a:tabLst>
            </a:pPr>
            <a:r>
              <a:rPr sz="2750" dirty="0">
                <a:latin typeface="Times New Roman"/>
                <a:cs typeface="Times New Roman"/>
              </a:rPr>
              <a:t>It's </a:t>
            </a:r>
            <a:r>
              <a:rPr sz="2750" spc="15" dirty="0">
                <a:latin typeface="Times New Roman"/>
                <a:cs typeface="Times New Roman"/>
              </a:rPr>
              <a:t>run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5" dirty="0">
                <a:latin typeface="Times New Roman"/>
                <a:cs typeface="Times New Roman"/>
              </a:rPr>
              <a:t>one </a:t>
            </a:r>
            <a:r>
              <a:rPr sz="2750" spc="10" dirty="0">
                <a:latin typeface="Times New Roman"/>
                <a:cs typeface="Times New Roman"/>
              </a:rPr>
              <a:t>direction, </a:t>
            </a:r>
            <a:r>
              <a:rPr sz="2750" spc="-5" dirty="0">
                <a:latin typeface="Times New Roman"/>
                <a:cs typeface="Times New Roman"/>
              </a:rPr>
              <a:t>it </a:t>
            </a:r>
            <a:r>
              <a:rPr sz="2750" spc="5" dirty="0">
                <a:latin typeface="Times New Roman"/>
                <a:cs typeface="Times New Roman"/>
              </a:rPr>
              <a:t>converts </a:t>
            </a:r>
            <a:r>
              <a:rPr sz="2750" spc="10" dirty="0">
                <a:latin typeface="Times New Roman"/>
                <a:cs typeface="Times New Roman"/>
              </a:rPr>
              <a:t>electrical </a:t>
            </a:r>
            <a:r>
              <a:rPr sz="2750" spc="5" dirty="0">
                <a:latin typeface="Times New Roman"/>
                <a:cs typeface="Times New Roman"/>
              </a:rPr>
              <a:t>energy into  </a:t>
            </a:r>
            <a:r>
              <a:rPr sz="2750" spc="-10" dirty="0">
                <a:latin typeface="Times New Roman"/>
                <a:cs typeface="Times New Roman"/>
              </a:rPr>
              <a:t>mechanical</a:t>
            </a:r>
            <a:r>
              <a:rPr sz="2750" spc="18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energy.</a:t>
            </a:r>
            <a:endParaRPr sz="2750">
              <a:latin typeface="Times New Roman"/>
              <a:cs typeface="Times New Roman"/>
            </a:endParaRPr>
          </a:p>
          <a:p>
            <a:pPr marL="355600" marR="10160" indent="-343535" algn="just">
              <a:lnSpc>
                <a:spcPct val="101200"/>
              </a:lnSpc>
              <a:spcBef>
                <a:spcPts val="79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-5" dirty="0">
                <a:latin typeface="Times New Roman"/>
                <a:cs typeface="Times New Roman"/>
              </a:rPr>
              <a:t>When </a:t>
            </a:r>
            <a:r>
              <a:rPr sz="2750" spc="35" dirty="0">
                <a:latin typeface="Times New Roman"/>
                <a:cs typeface="Times New Roman"/>
              </a:rPr>
              <a:t>the </a:t>
            </a:r>
            <a:r>
              <a:rPr sz="2750" spc="25" dirty="0">
                <a:latin typeface="Times New Roman"/>
                <a:cs typeface="Times New Roman"/>
              </a:rPr>
              <a:t>motor </a:t>
            </a:r>
            <a:r>
              <a:rPr sz="2750" spc="-5" dirty="0">
                <a:latin typeface="Times New Roman"/>
                <a:cs typeface="Times New Roman"/>
              </a:rPr>
              <a:t>is </a:t>
            </a:r>
            <a:r>
              <a:rPr sz="2750" spc="10" dirty="0">
                <a:latin typeface="Times New Roman"/>
                <a:cs typeface="Times New Roman"/>
              </a:rPr>
              <a:t>run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15" dirty="0">
                <a:latin typeface="Times New Roman"/>
                <a:cs typeface="Times New Roman"/>
              </a:rPr>
              <a:t>opposite </a:t>
            </a:r>
            <a:r>
              <a:rPr sz="2750" dirty="0">
                <a:latin typeface="Times New Roman"/>
                <a:cs typeface="Times New Roman"/>
              </a:rPr>
              <a:t>direction,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15" dirty="0">
                <a:latin typeface="Times New Roman"/>
                <a:cs typeface="Times New Roman"/>
              </a:rPr>
              <a:t>properly  </a:t>
            </a:r>
            <a:r>
              <a:rPr sz="2750" spc="5" dirty="0">
                <a:latin typeface="Times New Roman"/>
                <a:cs typeface="Times New Roman"/>
              </a:rPr>
              <a:t>designed motor </a:t>
            </a:r>
            <a:r>
              <a:rPr sz="2750" spc="10" dirty="0">
                <a:latin typeface="Times New Roman"/>
                <a:cs typeface="Times New Roman"/>
              </a:rPr>
              <a:t>becomes </a:t>
            </a:r>
            <a:r>
              <a:rPr sz="2750" spc="-5" dirty="0">
                <a:latin typeface="Times New Roman"/>
                <a:cs typeface="Times New Roman"/>
              </a:rPr>
              <a:t>an </a:t>
            </a:r>
            <a:r>
              <a:rPr sz="2750" spc="10" dirty="0">
                <a:latin typeface="Times New Roman"/>
                <a:cs typeface="Times New Roman"/>
              </a:rPr>
              <a:t>electric </a:t>
            </a:r>
            <a:r>
              <a:rPr sz="2750" spc="-15" dirty="0">
                <a:latin typeface="Times New Roman"/>
                <a:cs typeface="Times New Roman"/>
              </a:rPr>
              <a:t>generator, </a:t>
            </a:r>
            <a:r>
              <a:rPr sz="2750" spc="15" dirty="0">
                <a:latin typeface="Times New Roman"/>
                <a:cs typeface="Times New Roman"/>
              </a:rPr>
              <a:t>converting  </a:t>
            </a:r>
            <a:r>
              <a:rPr sz="2750" spc="-10" dirty="0">
                <a:latin typeface="Times New Roman"/>
                <a:cs typeface="Times New Roman"/>
              </a:rPr>
              <a:t>mechanical </a:t>
            </a:r>
            <a:r>
              <a:rPr sz="2750" spc="-20" dirty="0">
                <a:latin typeface="Times New Roman"/>
                <a:cs typeface="Times New Roman"/>
              </a:rPr>
              <a:t>energy </a:t>
            </a:r>
            <a:r>
              <a:rPr sz="2750" spc="-10" dirty="0">
                <a:latin typeface="Times New Roman"/>
                <a:cs typeface="Times New Roman"/>
              </a:rPr>
              <a:t>into </a:t>
            </a:r>
            <a:r>
              <a:rPr sz="2750" spc="-15" dirty="0">
                <a:latin typeface="Times New Roman"/>
                <a:cs typeface="Times New Roman"/>
              </a:rPr>
              <a:t>electrical</a:t>
            </a:r>
            <a:r>
              <a:rPr sz="2750" spc="590" dirty="0">
                <a:latin typeface="Times New Roman"/>
                <a:cs typeface="Times New Roman"/>
              </a:rPr>
              <a:t> </a:t>
            </a:r>
            <a:r>
              <a:rPr sz="2750" spc="-55" dirty="0">
                <a:latin typeface="Times New Roman"/>
                <a:cs typeface="Times New Roman"/>
              </a:rPr>
              <a:t>energy.</a:t>
            </a:r>
            <a:endParaRPr sz="2750">
              <a:latin typeface="Times New Roman"/>
              <a:cs typeface="Times New Roman"/>
            </a:endParaRPr>
          </a:p>
          <a:p>
            <a:pPr marL="355600" marR="14604" indent="-343535" algn="just">
              <a:lnSpc>
                <a:spcPct val="102400"/>
              </a:lnSpc>
              <a:spcBef>
                <a:spcPts val="680"/>
              </a:spcBef>
              <a:buFont typeface="Arial"/>
              <a:buChar char="•"/>
              <a:tabLst>
                <a:tab pos="356235" algn="l"/>
              </a:tabLst>
            </a:pPr>
            <a:r>
              <a:rPr sz="2750" dirty="0">
                <a:latin typeface="Times New Roman"/>
                <a:cs typeface="Times New Roman"/>
              </a:rPr>
              <a:t>This </a:t>
            </a:r>
            <a:r>
              <a:rPr sz="2750" spc="10" dirty="0">
                <a:latin typeface="Times New Roman"/>
                <a:cs typeface="Times New Roman"/>
              </a:rPr>
              <a:t>electrical </a:t>
            </a:r>
            <a:r>
              <a:rPr sz="2750" spc="5" dirty="0">
                <a:latin typeface="Times New Roman"/>
                <a:cs typeface="Times New Roman"/>
              </a:rPr>
              <a:t>energy </a:t>
            </a:r>
            <a:r>
              <a:rPr sz="2750" spc="-15" dirty="0">
                <a:latin typeface="Times New Roman"/>
                <a:cs typeface="Times New Roman"/>
              </a:rPr>
              <a:t>can </a:t>
            </a:r>
            <a:r>
              <a:rPr sz="2750" dirty="0">
                <a:latin typeface="Times New Roman"/>
                <a:cs typeface="Times New Roman"/>
              </a:rPr>
              <a:t>then </a:t>
            </a:r>
            <a:r>
              <a:rPr sz="2750" spc="30" dirty="0">
                <a:latin typeface="Times New Roman"/>
                <a:cs typeface="Times New Roman"/>
              </a:rPr>
              <a:t>be </a:t>
            </a:r>
            <a:r>
              <a:rPr sz="2750" spc="15" dirty="0">
                <a:latin typeface="Times New Roman"/>
                <a:cs typeface="Times New Roman"/>
              </a:rPr>
              <a:t>fed </a:t>
            </a:r>
            <a:r>
              <a:rPr sz="2750" spc="5" dirty="0">
                <a:latin typeface="Times New Roman"/>
                <a:cs typeface="Times New Roman"/>
              </a:rPr>
              <a:t>into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dirty="0">
                <a:latin typeface="Times New Roman"/>
                <a:cs typeface="Times New Roman"/>
              </a:rPr>
              <a:t>charging </a:t>
            </a:r>
            <a:r>
              <a:rPr sz="2750" spc="10" dirty="0">
                <a:latin typeface="Times New Roman"/>
                <a:cs typeface="Times New Roman"/>
              </a:rPr>
              <a:t>system  </a:t>
            </a:r>
            <a:r>
              <a:rPr sz="2750" spc="-15" dirty="0">
                <a:latin typeface="Times New Roman"/>
                <a:cs typeface="Times New Roman"/>
              </a:rPr>
              <a:t>for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35" dirty="0">
                <a:latin typeface="Times New Roman"/>
                <a:cs typeface="Times New Roman"/>
              </a:rPr>
              <a:t>car's</a:t>
            </a:r>
            <a:r>
              <a:rPr sz="2750" spc="32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batteries.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59785"/>
            <a:ext cx="323850" cy="32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7250" y="142875"/>
            <a:ext cx="7762875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64" y="0"/>
            <a:ext cx="9001760" cy="547941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033144" indent="-457834">
              <a:lnSpc>
                <a:spcPct val="100000"/>
              </a:lnSpc>
              <a:spcBef>
                <a:spcPts val="2260"/>
              </a:spcBef>
              <a:buFont typeface="Wingdings"/>
              <a:buChar char=""/>
              <a:tabLst>
                <a:tab pos="1033144" algn="l"/>
              </a:tabLst>
            </a:pPr>
            <a:r>
              <a:rPr sz="3200" b="1" spc="-35" dirty="0">
                <a:latin typeface="Calibri"/>
                <a:cs typeface="Calibri"/>
              </a:rPr>
              <a:t>REGENERATIVE </a:t>
            </a:r>
            <a:r>
              <a:rPr sz="3200" b="1" spc="5" dirty="0">
                <a:latin typeface="Calibri"/>
                <a:cs typeface="Calibri"/>
              </a:rPr>
              <a:t>BRAKING </a:t>
            </a:r>
            <a:r>
              <a:rPr sz="3200" b="1" dirty="0">
                <a:latin typeface="Calibri"/>
                <a:cs typeface="Calibri"/>
              </a:rPr>
              <a:t>WITH</a:t>
            </a:r>
            <a:r>
              <a:rPr sz="3200" b="1" spc="-3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FLYWHEELS</a:t>
            </a:r>
            <a:endParaRPr sz="320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102400"/>
              </a:lnSpc>
              <a:spcBef>
                <a:spcPts val="1789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20" dirty="0">
                <a:latin typeface="Times New Roman"/>
                <a:cs typeface="Times New Roman"/>
              </a:rPr>
              <a:t>this </a:t>
            </a:r>
            <a:r>
              <a:rPr sz="2750" spc="10" dirty="0">
                <a:latin typeface="Times New Roman"/>
                <a:cs typeface="Times New Roman"/>
              </a:rPr>
              <a:t>system, </a:t>
            </a:r>
            <a:r>
              <a:rPr sz="2750" spc="15" dirty="0">
                <a:latin typeface="Times New Roman"/>
                <a:cs typeface="Times New Roman"/>
              </a:rPr>
              <a:t>the translational </a:t>
            </a:r>
            <a:r>
              <a:rPr sz="2750" spc="5" dirty="0">
                <a:latin typeface="Times New Roman"/>
                <a:cs typeface="Times New Roman"/>
              </a:rPr>
              <a:t>energy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the vehicle </a:t>
            </a:r>
            <a:r>
              <a:rPr sz="2750" spc="-20" dirty="0">
                <a:latin typeface="Times New Roman"/>
                <a:cs typeface="Times New Roman"/>
              </a:rPr>
              <a:t>is  </a:t>
            </a:r>
            <a:r>
              <a:rPr sz="2750" spc="10" dirty="0">
                <a:latin typeface="Times New Roman"/>
                <a:cs typeface="Times New Roman"/>
              </a:rPr>
              <a:t>transferred </a:t>
            </a:r>
            <a:r>
              <a:rPr sz="2750" spc="5" dirty="0">
                <a:latin typeface="Times New Roman"/>
                <a:cs typeface="Times New Roman"/>
              </a:rPr>
              <a:t>into </a:t>
            </a:r>
            <a:r>
              <a:rPr sz="2750" spc="15" dirty="0">
                <a:latin typeface="Times New Roman"/>
                <a:cs typeface="Times New Roman"/>
              </a:rPr>
              <a:t>rotational </a:t>
            </a:r>
            <a:r>
              <a:rPr sz="2750" spc="-5" dirty="0">
                <a:latin typeface="Times New Roman"/>
                <a:cs typeface="Times New Roman"/>
              </a:rPr>
              <a:t>energy </a:t>
            </a:r>
            <a:r>
              <a:rPr sz="2750" spc="-40" dirty="0">
                <a:latin typeface="Times New Roman"/>
                <a:cs typeface="Times New Roman"/>
              </a:rPr>
              <a:t>in</a:t>
            </a:r>
            <a:r>
              <a:rPr sz="2750" spc="60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 flywheel, which  </a:t>
            </a:r>
            <a:r>
              <a:rPr sz="2750" spc="-15" dirty="0">
                <a:latin typeface="Times New Roman"/>
                <a:cs typeface="Times New Roman"/>
              </a:rPr>
              <a:t>stores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-20" dirty="0">
                <a:latin typeface="Times New Roman"/>
                <a:cs typeface="Times New Roman"/>
              </a:rPr>
              <a:t>energy </a:t>
            </a:r>
            <a:r>
              <a:rPr sz="2750" spc="-5" dirty="0">
                <a:latin typeface="Times New Roman"/>
                <a:cs typeface="Times New Roman"/>
              </a:rPr>
              <a:t>until </a:t>
            </a:r>
            <a:r>
              <a:rPr sz="2750" spc="-45" dirty="0">
                <a:latin typeface="Times New Roman"/>
                <a:cs typeface="Times New Roman"/>
              </a:rPr>
              <a:t>it is </a:t>
            </a:r>
            <a:r>
              <a:rPr sz="2750" spc="-5" dirty="0">
                <a:latin typeface="Times New Roman"/>
                <a:cs typeface="Times New Roman"/>
              </a:rPr>
              <a:t>needed to </a:t>
            </a:r>
            <a:r>
              <a:rPr sz="2750" spc="-25" dirty="0">
                <a:latin typeface="Times New Roman"/>
                <a:cs typeface="Times New Roman"/>
              </a:rPr>
              <a:t>accelerate </a:t>
            </a:r>
            <a:r>
              <a:rPr sz="2750" spc="15" dirty="0">
                <a:latin typeface="Times New Roman"/>
                <a:cs typeface="Times New Roman"/>
              </a:rPr>
              <a:t>the</a:t>
            </a:r>
            <a:r>
              <a:rPr sz="2750" spc="520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vehicle.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1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2000"/>
              </a:lnSpc>
              <a:spcBef>
                <a:spcPts val="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30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benefit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using </a:t>
            </a:r>
            <a:r>
              <a:rPr sz="2750" spc="15" dirty="0">
                <a:latin typeface="Times New Roman"/>
                <a:cs typeface="Times New Roman"/>
              </a:rPr>
              <a:t>flywheel technology </a:t>
            </a:r>
            <a:r>
              <a:rPr sz="2750" spc="-5" dirty="0">
                <a:latin typeface="Times New Roman"/>
                <a:cs typeface="Times New Roman"/>
              </a:rPr>
              <a:t>is </a:t>
            </a:r>
            <a:r>
              <a:rPr sz="2750" spc="20" dirty="0">
                <a:latin typeface="Times New Roman"/>
                <a:cs typeface="Times New Roman"/>
              </a:rPr>
              <a:t>that </a:t>
            </a:r>
            <a:r>
              <a:rPr sz="2750" spc="15" dirty="0">
                <a:latin typeface="Times New Roman"/>
                <a:cs typeface="Times New Roman"/>
              </a:rPr>
              <a:t>more </a:t>
            </a:r>
            <a:r>
              <a:rPr sz="2750" spc="25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the  forward </a:t>
            </a:r>
            <a:r>
              <a:rPr sz="2750" spc="5" dirty="0">
                <a:latin typeface="Times New Roman"/>
                <a:cs typeface="Times New Roman"/>
              </a:rPr>
              <a:t>inertial energy </a:t>
            </a:r>
            <a:r>
              <a:rPr sz="2750" spc="25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the car </a:t>
            </a:r>
            <a:r>
              <a:rPr sz="2750" spc="-15" dirty="0">
                <a:latin typeface="Times New Roman"/>
                <a:cs typeface="Times New Roman"/>
              </a:rPr>
              <a:t>can </a:t>
            </a:r>
            <a:r>
              <a:rPr sz="2750" spc="30" dirty="0">
                <a:latin typeface="Times New Roman"/>
                <a:cs typeface="Times New Roman"/>
              </a:rPr>
              <a:t>be </a:t>
            </a:r>
            <a:r>
              <a:rPr sz="2750" spc="20" dirty="0">
                <a:latin typeface="Times New Roman"/>
                <a:cs typeface="Times New Roman"/>
              </a:rPr>
              <a:t>engaged </a:t>
            </a:r>
            <a:r>
              <a:rPr sz="2750" dirty="0">
                <a:latin typeface="Times New Roman"/>
                <a:cs typeface="Times New Roman"/>
              </a:rPr>
              <a:t>even  </a:t>
            </a:r>
            <a:r>
              <a:rPr sz="2750" spc="5" dirty="0">
                <a:latin typeface="Times New Roman"/>
                <a:cs typeface="Times New Roman"/>
              </a:rPr>
              <a:t>during </a:t>
            </a:r>
            <a:r>
              <a:rPr sz="2750" spc="10" dirty="0">
                <a:latin typeface="Times New Roman"/>
                <a:cs typeface="Times New Roman"/>
              </a:rPr>
              <a:t>relatively short </a:t>
            </a:r>
            <a:r>
              <a:rPr sz="2750" spc="5" dirty="0">
                <a:latin typeface="Times New Roman"/>
                <a:cs typeface="Times New Roman"/>
              </a:rPr>
              <a:t>intervals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braking and acceleration.  </a:t>
            </a:r>
            <a:r>
              <a:rPr sz="2750" spc="-40" dirty="0">
                <a:latin typeface="Times New Roman"/>
                <a:cs typeface="Times New Roman"/>
              </a:rPr>
              <a:t>In</a:t>
            </a:r>
            <a:r>
              <a:rPr sz="2750" spc="60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case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5" dirty="0">
                <a:latin typeface="Times New Roman"/>
                <a:cs typeface="Times New Roman"/>
              </a:rPr>
              <a:t>batteries, </a:t>
            </a:r>
            <a:r>
              <a:rPr sz="2750" spc="20" dirty="0">
                <a:latin typeface="Times New Roman"/>
                <a:cs typeface="Times New Roman"/>
              </a:rPr>
              <a:t>they </a:t>
            </a:r>
            <a:r>
              <a:rPr sz="2750" spc="10" dirty="0">
                <a:latin typeface="Times New Roman"/>
                <a:cs typeface="Times New Roman"/>
              </a:rPr>
              <a:t>are </a:t>
            </a:r>
            <a:r>
              <a:rPr sz="2750" spc="5" dirty="0">
                <a:latin typeface="Times New Roman"/>
                <a:cs typeface="Times New Roman"/>
              </a:rPr>
              <a:t>not </a:t>
            </a:r>
            <a:r>
              <a:rPr sz="2750" dirty="0">
                <a:latin typeface="Times New Roman"/>
                <a:cs typeface="Times New Roman"/>
              </a:rPr>
              <a:t>able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spc="5" dirty="0">
                <a:latin typeface="Times New Roman"/>
                <a:cs typeface="Times New Roman"/>
              </a:rPr>
              <a:t>accept  </a:t>
            </a:r>
            <a:r>
              <a:rPr sz="2750" spc="-20" dirty="0">
                <a:latin typeface="Times New Roman"/>
                <a:cs typeface="Times New Roman"/>
              </a:rPr>
              <a:t>charge </a:t>
            </a:r>
            <a:r>
              <a:rPr sz="2750" spc="-10" dirty="0">
                <a:latin typeface="Times New Roman"/>
                <a:cs typeface="Times New Roman"/>
              </a:rPr>
              <a:t>at </a:t>
            </a:r>
            <a:r>
              <a:rPr sz="2750" spc="10" dirty="0">
                <a:latin typeface="Times New Roman"/>
                <a:cs typeface="Times New Roman"/>
              </a:rPr>
              <a:t>these </a:t>
            </a:r>
            <a:r>
              <a:rPr sz="2750" spc="15" dirty="0">
                <a:latin typeface="Times New Roman"/>
                <a:cs typeface="Times New Roman"/>
              </a:rPr>
              <a:t>rapid </a:t>
            </a:r>
            <a:r>
              <a:rPr sz="2750" dirty="0">
                <a:latin typeface="Times New Roman"/>
                <a:cs typeface="Times New Roman"/>
              </a:rPr>
              <a:t>intervals,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20" dirty="0">
                <a:latin typeface="Times New Roman"/>
                <a:cs typeface="Times New Roman"/>
              </a:rPr>
              <a:t>thus more energy </a:t>
            </a:r>
            <a:r>
              <a:rPr sz="2750" spc="-5" dirty="0">
                <a:latin typeface="Times New Roman"/>
                <a:cs typeface="Times New Roman"/>
              </a:rPr>
              <a:t>is </a:t>
            </a:r>
            <a:r>
              <a:rPr sz="2750" dirty="0">
                <a:latin typeface="Times New Roman"/>
                <a:cs typeface="Times New Roman"/>
              </a:rPr>
              <a:t>lost  </a:t>
            </a:r>
            <a:r>
              <a:rPr sz="2750" spc="-5" dirty="0">
                <a:latin typeface="Times New Roman"/>
                <a:cs typeface="Times New Roman"/>
              </a:rPr>
              <a:t>to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friction.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359785"/>
            <a:ext cx="323850" cy="32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925" y="142875"/>
            <a:ext cx="777240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64" y="0"/>
            <a:ext cx="9002395" cy="679577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109345" indent="-457834">
              <a:lnSpc>
                <a:spcPct val="100000"/>
              </a:lnSpc>
              <a:spcBef>
                <a:spcPts val="2260"/>
              </a:spcBef>
              <a:buFont typeface="Wingdings"/>
              <a:buChar char=""/>
              <a:tabLst>
                <a:tab pos="1109345" algn="l"/>
                <a:tab pos="3969385" algn="l"/>
              </a:tabLst>
            </a:pPr>
            <a:r>
              <a:rPr sz="3200" b="1" spc="-30" dirty="0">
                <a:latin typeface="Calibri"/>
                <a:cs typeface="Calibri"/>
              </a:rPr>
              <a:t>CONTINUOUSLY	</a:t>
            </a:r>
            <a:r>
              <a:rPr sz="3200" b="1" spc="-20" dirty="0">
                <a:latin typeface="Calibri"/>
                <a:cs typeface="Calibri"/>
              </a:rPr>
              <a:t>VARIABLE</a:t>
            </a:r>
            <a:r>
              <a:rPr sz="3200" b="1" spc="-2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TRANSMISSION</a:t>
            </a:r>
            <a:endParaRPr sz="32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2000"/>
              </a:lnSpc>
              <a:spcBef>
                <a:spcPts val="1800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30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Energy </a:t>
            </a:r>
            <a:r>
              <a:rPr sz="2750" spc="10" dirty="0">
                <a:latin typeface="Times New Roman"/>
                <a:cs typeface="Times New Roman"/>
              </a:rPr>
              <a:t>storage </a:t>
            </a:r>
            <a:r>
              <a:rPr sz="2750" spc="15" dirty="0">
                <a:latin typeface="Times New Roman"/>
                <a:cs typeface="Times New Roman"/>
              </a:rPr>
              <a:t>unit </a:t>
            </a:r>
            <a:r>
              <a:rPr sz="2750" spc="5" dirty="0">
                <a:latin typeface="Times New Roman"/>
                <a:cs typeface="Times New Roman"/>
              </a:rPr>
              <a:t>requires </a:t>
            </a:r>
            <a:r>
              <a:rPr sz="2750" spc="10" dirty="0">
                <a:latin typeface="Times New Roman"/>
                <a:cs typeface="Times New Roman"/>
              </a:rPr>
              <a:t>a transmission </a:t>
            </a:r>
            <a:r>
              <a:rPr sz="2750" dirty="0">
                <a:latin typeface="Times New Roman"/>
                <a:cs typeface="Times New Roman"/>
              </a:rPr>
              <a:t>that </a:t>
            </a:r>
            <a:r>
              <a:rPr sz="2750" spc="-25" dirty="0">
                <a:latin typeface="Times New Roman"/>
                <a:cs typeface="Times New Roman"/>
              </a:rPr>
              <a:t>can  </a:t>
            </a:r>
            <a:r>
              <a:rPr sz="2750" spc="5" dirty="0">
                <a:latin typeface="Times New Roman"/>
                <a:cs typeface="Times New Roman"/>
              </a:rPr>
              <a:t>handle </a:t>
            </a:r>
            <a:r>
              <a:rPr sz="2750" spc="15" dirty="0">
                <a:latin typeface="Times New Roman"/>
                <a:cs typeface="Times New Roman"/>
              </a:rPr>
              <a:t>torque </a:t>
            </a:r>
            <a:r>
              <a:rPr sz="2750" spc="10" dirty="0">
                <a:latin typeface="Times New Roman"/>
                <a:cs typeface="Times New Roman"/>
              </a:rPr>
              <a:t>and speed </a:t>
            </a:r>
            <a:r>
              <a:rPr sz="2750" spc="20" dirty="0">
                <a:latin typeface="Times New Roman"/>
                <a:cs typeface="Times New Roman"/>
              </a:rPr>
              <a:t>demands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5" dirty="0">
                <a:latin typeface="Times New Roman"/>
                <a:cs typeface="Times New Roman"/>
              </a:rPr>
              <a:t>steeples </a:t>
            </a:r>
            <a:r>
              <a:rPr sz="2750" spc="15" dirty="0">
                <a:latin typeface="Times New Roman"/>
                <a:cs typeface="Times New Roman"/>
              </a:rPr>
              <a:t>manner </a:t>
            </a:r>
            <a:r>
              <a:rPr sz="2750" spc="35" dirty="0">
                <a:latin typeface="Times New Roman"/>
                <a:cs typeface="Times New Roman"/>
              </a:rPr>
              <a:t>and  </a:t>
            </a:r>
            <a:r>
              <a:rPr sz="2750" spc="15" dirty="0">
                <a:latin typeface="Times New Roman"/>
                <a:cs typeface="Times New Roman"/>
              </a:rPr>
              <a:t>smoothly </a:t>
            </a:r>
            <a:r>
              <a:rPr sz="2750" spc="20" dirty="0">
                <a:latin typeface="Times New Roman"/>
                <a:cs typeface="Times New Roman"/>
              </a:rPr>
              <a:t>control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5" dirty="0">
                <a:latin typeface="Times New Roman"/>
                <a:cs typeface="Times New Roman"/>
              </a:rPr>
              <a:t>energy </a:t>
            </a:r>
            <a:r>
              <a:rPr sz="2750" spc="10" dirty="0">
                <a:latin typeface="Times New Roman"/>
                <a:cs typeface="Times New Roman"/>
              </a:rPr>
              <a:t>flow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5" dirty="0">
                <a:latin typeface="Times New Roman"/>
                <a:cs typeface="Times New Roman"/>
              </a:rPr>
              <a:t>from </a:t>
            </a:r>
            <a:r>
              <a:rPr sz="2750" spc="15" dirty="0">
                <a:latin typeface="Times New Roman"/>
                <a:cs typeface="Times New Roman"/>
              </a:rPr>
              <a:t>the vehicle  </a:t>
            </a:r>
            <a:r>
              <a:rPr sz="2750" dirty="0">
                <a:latin typeface="Times New Roman"/>
                <a:cs typeface="Times New Roman"/>
              </a:rPr>
              <a:t>wheels. </a:t>
            </a:r>
            <a:r>
              <a:rPr sz="2750" spc="5" dirty="0">
                <a:latin typeface="Times New Roman"/>
                <a:cs typeface="Times New Roman"/>
              </a:rPr>
              <a:t>For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15" dirty="0">
                <a:latin typeface="Times New Roman"/>
                <a:cs typeface="Times New Roman"/>
              </a:rPr>
              <a:t>flywheel </a:t>
            </a:r>
            <a:r>
              <a:rPr sz="2750" spc="40" dirty="0">
                <a:latin typeface="Times New Roman"/>
                <a:cs typeface="Times New Roman"/>
              </a:rPr>
              <a:t>the </a:t>
            </a:r>
            <a:r>
              <a:rPr sz="2750" spc="10" dirty="0">
                <a:latin typeface="Times New Roman"/>
                <a:cs typeface="Times New Roman"/>
              </a:rPr>
              <a:t>continuously </a:t>
            </a:r>
            <a:r>
              <a:rPr sz="2750" spc="5" dirty="0">
                <a:latin typeface="Times New Roman"/>
                <a:cs typeface="Times New Roman"/>
              </a:rPr>
              <a:t>variable  transmission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dirty="0">
                <a:latin typeface="Times New Roman"/>
                <a:cs typeface="Times New Roman"/>
              </a:rPr>
              <a:t>vehicle because </a:t>
            </a:r>
            <a:r>
              <a:rPr sz="2750" spc="10" dirty="0">
                <a:latin typeface="Times New Roman"/>
                <a:cs typeface="Times New Roman"/>
              </a:rPr>
              <a:t>flywheel </a:t>
            </a:r>
            <a:r>
              <a:rPr sz="2750" spc="15" dirty="0">
                <a:latin typeface="Times New Roman"/>
                <a:cs typeface="Times New Roman"/>
              </a:rPr>
              <a:t>rotational </a:t>
            </a:r>
            <a:r>
              <a:rPr sz="2750" spc="10" dirty="0">
                <a:latin typeface="Times New Roman"/>
                <a:cs typeface="Times New Roman"/>
              </a:rPr>
              <a:t>speed  </a:t>
            </a:r>
            <a:r>
              <a:rPr sz="2750" spc="-20" dirty="0">
                <a:latin typeface="Times New Roman"/>
                <a:cs typeface="Times New Roman"/>
              </a:rPr>
              <a:t>increase </a:t>
            </a:r>
            <a:r>
              <a:rPr sz="2750" spc="15" dirty="0">
                <a:latin typeface="Times New Roman"/>
                <a:cs typeface="Times New Roman"/>
              </a:rPr>
              <a:t>when </a:t>
            </a:r>
            <a:r>
              <a:rPr sz="2750" spc="-30" dirty="0">
                <a:latin typeface="Times New Roman"/>
                <a:cs typeface="Times New Roman"/>
              </a:rPr>
              <a:t>vehicle </a:t>
            </a:r>
            <a:r>
              <a:rPr sz="2750" spc="-20" dirty="0">
                <a:latin typeface="Times New Roman"/>
                <a:cs typeface="Times New Roman"/>
              </a:rPr>
              <a:t>speed decrease </a:t>
            </a:r>
            <a:r>
              <a:rPr sz="2750" spc="10" dirty="0">
                <a:latin typeface="Times New Roman"/>
                <a:cs typeface="Times New Roman"/>
              </a:rPr>
              <a:t>and</a:t>
            </a:r>
            <a:r>
              <a:rPr sz="2750" spc="625" dirty="0">
                <a:latin typeface="Times New Roman"/>
                <a:cs typeface="Times New Roman"/>
              </a:rPr>
              <a:t> </a:t>
            </a:r>
            <a:r>
              <a:rPr sz="2750" spc="-35" dirty="0">
                <a:latin typeface="Times New Roman"/>
                <a:cs typeface="Times New Roman"/>
              </a:rPr>
              <a:t>vice </a:t>
            </a:r>
            <a:r>
              <a:rPr sz="2750" spc="-20" dirty="0">
                <a:latin typeface="Times New Roman"/>
                <a:cs typeface="Times New Roman"/>
              </a:rPr>
              <a:t>versa.</a:t>
            </a:r>
            <a:endParaRPr sz="27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2400"/>
              </a:lnSpc>
              <a:spcBef>
                <a:spcPts val="680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20" dirty="0">
                <a:latin typeface="Times New Roman"/>
                <a:cs typeface="Times New Roman"/>
              </a:rPr>
              <a:t>A </a:t>
            </a:r>
            <a:r>
              <a:rPr sz="2750" spc="10" dirty="0">
                <a:latin typeface="Times New Roman"/>
                <a:cs typeface="Times New Roman"/>
              </a:rPr>
              <a:t>continuously variable </a:t>
            </a:r>
            <a:r>
              <a:rPr sz="2750" spc="5" dirty="0">
                <a:latin typeface="Times New Roman"/>
                <a:cs typeface="Times New Roman"/>
              </a:rPr>
              <a:t>transmission </a:t>
            </a:r>
            <a:r>
              <a:rPr sz="2750" spc="-5" dirty="0">
                <a:latin typeface="Times New Roman"/>
                <a:cs typeface="Times New Roman"/>
              </a:rPr>
              <a:t>is </a:t>
            </a:r>
            <a:r>
              <a:rPr sz="2750" spc="10" dirty="0">
                <a:latin typeface="Times New Roman"/>
                <a:cs typeface="Times New Roman"/>
              </a:rPr>
              <a:t>one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5" dirty="0">
                <a:latin typeface="Times New Roman"/>
                <a:cs typeface="Times New Roman"/>
              </a:rPr>
              <a:t>the most  </a:t>
            </a:r>
            <a:r>
              <a:rPr sz="2750" dirty="0">
                <a:latin typeface="Times New Roman"/>
                <a:cs typeface="Times New Roman"/>
              </a:rPr>
              <a:t>common </a:t>
            </a:r>
            <a:r>
              <a:rPr sz="2750" spc="10" dirty="0">
                <a:latin typeface="Times New Roman"/>
                <a:cs typeface="Times New Roman"/>
              </a:rPr>
              <a:t>forms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5" dirty="0">
                <a:latin typeface="Times New Roman"/>
                <a:cs typeface="Times New Roman"/>
              </a:rPr>
              <a:t>variator </a:t>
            </a:r>
            <a:r>
              <a:rPr sz="2750" spc="10" dirty="0">
                <a:latin typeface="Times New Roman"/>
                <a:cs typeface="Times New Roman"/>
              </a:rPr>
              <a:t>mechanism, which </a:t>
            </a:r>
            <a:r>
              <a:rPr sz="2750" spc="5" dirty="0">
                <a:latin typeface="Times New Roman"/>
                <a:cs typeface="Times New Roman"/>
              </a:rPr>
              <a:t>varies </a:t>
            </a:r>
            <a:r>
              <a:rPr sz="2750" spc="10" dirty="0">
                <a:latin typeface="Times New Roman"/>
                <a:cs typeface="Times New Roman"/>
              </a:rPr>
              <a:t>the  </a:t>
            </a:r>
            <a:r>
              <a:rPr sz="2750" spc="-20" dirty="0">
                <a:latin typeface="Times New Roman"/>
                <a:cs typeface="Times New Roman"/>
              </a:rPr>
              <a:t>speed.</a:t>
            </a:r>
            <a:endParaRPr sz="275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30" dirty="0">
                <a:latin typeface="Times New Roman"/>
                <a:cs typeface="Times New Roman"/>
              </a:rPr>
              <a:t>The </a:t>
            </a:r>
            <a:r>
              <a:rPr sz="2750" spc="-20" dirty="0">
                <a:latin typeface="Times New Roman"/>
                <a:cs typeface="Times New Roman"/>
              </a:rPr>
              <a:t>following </a:t>
            </a:r>
            <a:r>
              <a:rPr sz="2750" spc="-30" dirty="0">
                <a:latin typeface="Times New Roman"/>
                <a:cs typeface="Times New Roman"/>
              </a:rPr>
              <a:t>types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25" dirty="0">
                <a:latin typeface="Times New Roman"/>
                <a:cs typeface="Times New Roman"/>
              </a:rPr>
              <a:t>CVT </a:t>
            </a:r>
            <a:r>
              <a:rPr sz="2750" spc="-45" dirty="0">
                <a:latin typeface="Times New Roman"/>
                <a:cs typeface="Times New Roman"/>
              </a:rPr>
              <a:t>is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used:</a:t>
            </a:r>
            <a:endParaRPr sz="2750">
              <a:latin typeface="Times New Roman"/>
              <a:cs typeface="Times New Roman"/>
            </a:endParaRPr>
          </a:p>
          <a:p>
            <a:pPr marL="832485" lvl="1" indent="-36258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832485" algn="l"/>
                <a:tab pos="833119" algn="l"/>
              </a:tabLst>
            </a:pPr>
            <a:r>
              <a:rPr sz="2400" spc="-20" dirty="0">
                <a:latin typeface="Times New Roman"/>
                <a:cs typeface="Times New Roman"/>
              </a:rPr>
              <a:t>Hydrostatic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CVT.</a:t>
            </a:r>
            <a:endParaRPr sz="2400">
              <a:latin typeface="Times New Roman"/>
              <a:cs typeface="Times New Roman"/>
            </a:endParaRPr>
          </a:p>
          <a:p>
            <a:pPr marL="832485" lvl="1" indent="-36258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832485" algn="l"/>
                <a:tab pos="833119" algn="l"/>
              </a:tabLst>
            </a:pPr>
            <a:r>
              <a:rPr sz="2400" dirty="0">
                <a:latin typeface="Times New Roman"/>
                <a:cs typeface="Times New Roman"/>
              </a:rPr>
              <a:t>Electrical or </a:t>
            </a:r>
            <a:r>
              <a:rPr sz="2400" spc="-20" dirty="0">
                <a:latin typeface="Times New Roman"/>
                <a:cs typeface="Times New Roman"/>
              </a:rPr>
              <a:t>Electromagnetic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CVT.</a:t>
            </a:r>
            <a:endParaRPr sz="2400">
              <a:latin typeface="Times New Roman"/>
              <a:cs typeface="Times New Roman"/>
            </a:endParaRPr>
          </a:p>
          <a:p>
            <a:pPr marL="832485" lvl="1" indent="-3625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832485" algn="l"/>
                <a:tab pos="833119" algn="l"/>
              </a:tabLst>
            </a:pPr>
            <a:r>
              <a:rPr sz="2400" spc="-30" dirty="0">
                <a:latin typeface="Times New Roman"/>
                <a:cs typeface="Times New Roman"/>
              </a:rPr>
              <a:t>Mechanical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CVT.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288" y="359785"/>
            <a:ext cx="327448" cy="32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775" y="142875"/>
            <a:ext cx="8429625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64" y="0"/>
            <a:ext cx="9005570" cy="589915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661035" indent="-448309">
              <a:lnSpc>
                <a:spcPct val="100000"/>
              </a:lnSpc>
              <a:spcBef>
                <a:spcPts val="2260"/>
              </a:spcBef>
              <a:buFont typeface="Wingdings"/>
              <a:buChar char=""/>
              <a:tabLst>
                <a:tab pos="661035" algn="l"/>
              </a:tabLst>
            </a:pPr>
            <a:r>
              <a:rPr sz="3200" b="1" spc="5" dirty="0">
                <a:latin typeface="Calibri"/>
                <a:cs typeface="Calibri"/>
              </a:rPr>
              <a:t>CONTROL</a:t>
            </a:r>
            <a:r>
              <a:rPr sz="3200" b="1" spc="-145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r>
              <a:rPr sz="3200" b="1" spc="-170" dirty="0">
                <a:latin typeface="Calibri"/>
                <a:cs typeface="Calibri"/>
              </a:rPr>
              <a:t> </a:t>
            </a:r>
            <a:r>
              <a:rPr sz="3200" b="1" spc="10" dirty="0">
                <a:latin typeface="Calibri"/>
                <a:cs typeface="Calibri"/>
              </a:rPr>
              <a:t>OF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REGENERATIVE</a:t>
            </a:r>
            <a:r>
              <a:rPr sz="3200" b="1" spc="-28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</a:t>
            </a:r>
            <a:endParaRPr sz="320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101800"/>
              </a:lnSpc>
              <a:spcBef>
                <a:spcPts val="1810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-50" dirty="0">
                <a:latin typeface="Times New Roman"/>
                <a:cs typeface="Times New Roman"/>
              </a:rPr>
              <a:t>An </a:t>
            </a:r>
            <a:r>
              <a:rPr sz="2750" spc="35" dirty="0">
                <a:latin typeface="Times New Roman"/>
                <a:cs typeface="Times New Roman"/>
              </a:rPr>
              <a:t>ON-OFF </a:t>
            </a:r>
            <a:r>
              <a:rPr sz="2750" dirty="0">
                <a:latin typeface="Times New Roman"/>
                <a:cs typeface="Times New Roman"/>
              </a:rPr>
              <a:t>engine </a:t>
            </a:r>
            <a:r>
              <a:rPr sz="2750" spc="20" dirty="0">
                <a:latin typeface="Times New Roman"/>
                <a:cs typeface="Times New Roman"/>
              </a:rPr>
              <a:t>control </a:t>
            </a:r>
            <a:r>
              <a:rPr sz="2750" spc="-5" dirty="0">
                <a:latin typeface="Times New Roman"/>
                <a:cs typeface="Times New Roman"/>
              </a:rPr>
              <a:t>system is </a:t>
            </a:r>
            <a:r>
              <a:rPr sz="2750" spc="10" dirty="0">
                <a:latin typeface="Times New Roman"/>
                <a:cs typeface="Times New Roman"/>
              </a:rPr>
              <a:t>used. </a:t>
            </a:r>
            <a:r>
              <a:rPr sz="2750" spc="15" dirty="0">
                <a:latin typeface="Times New Roman"/>
                <a:cs typeface="Times New Roman"/>
              </a:rPr>
              <a:t>That </a:t>
            </a:r>
            <a:r>
              <a:rPr sz="2750" spc="5" dirty="0">
                <a:latin typeface="Times New Roman"/>
                <a:cs typeface="Times New Roman"/>
              </a:rPr>
              <a:t>means </a:t>
            </a:r>
            <a:r>
              <a:rPr sz="2750" dirty="0">
                <a:latin typeface="Times New Roman"/>
                <a:cs typeface="Times New Roman"/>
              </a:rPr>
              <a:t>that 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20" dirty="0">
                <a:latin typeface="Times New Roman"/>
                <a:cs typeface="Times New Roman"/>
              </a:rPr>
              <a:t>engine </a:t>
            </a:r>
            <a:r>
              <a:rPr sz="2750" spc="-5" dirty="0">
                <a:latin typeface="Times New Roman"/>
                <a:cs typeface="Times New Roman"/>
              </a:rPr>
              <a:t>is </a:t>
            </a:r>
            <a:r>
              <a:rPr sz="2750" spc="25" dirty="0">
                <a:latin typeface="Times New Roman"/>
                <a:cs typeface="Times New Roman"/>
              </a:rPr>
              <a:t>ON until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-5" dirty="0">
                <a:latin typeface="Times New Roman"/>
                <a:cs typeface="Times New Roman"/>
              </a:rPr>
              <a:t>energy </a:t>
            </a:r>
            <a:r>
              <a:rPr sz="2750" spc="10" dirty="0">
                <a:latin typeface="Times New Roman"/>
                <a:cs typeface="Times New Roman"/>
              </a:rPr>
              <a:t>storage </a:t>
            </a:r>
            <a:r>
              <a:rPr sz="2750" spc="15" dirty="0">
                <a:latin typeface="Times New Roman"/>
                <a:cs typeface="Times New Roman"/>
              </a:rPr>
              <a:t>unit </a:t>
            </a:r>
            <a:r>
              <a:rPr sz="2750" spc="10" dirty="0">
                <a:latin typeface="Times New Roman"/>
                <a:cs typeface="Times New Roman"/>
              </a:rPr>
              <a:t>has </a:t>
            </a:r>
            <a:r>
              <a:rPr sz="2750" dirty="0">
                <a:latin typeface="Times New Roman"/>
                <a:cs typeface="Times New Roman"/>
              </a:rPr>
              <a:t>been  reached </a:t>
            </a:r>
            <a:r>
              <a:rPr sz="2750" spc="15" dirty="0">
                <a:latin typeface="Times New Roman"/>
                <a:cs typeface="Times New Roman"/>
              </a:rPr>
              <a:t>desired </a:t>
            </a:r>
            <a:r>
              <a:rPr sz="2750" spc="-5" dirty="0">
                <a:latin typeface="Times New Roman"/>
                <a:cs typeface="Times New Roman"/>
              </a:rPr>
              <a:t>charge </a:t>
            </a:r>
            <a:r>
              <a:rPr sz="2750" spc="10" dirty="0">
                <a:latin typeface="Times New Roman"/>
                <a:cs typeface="Times New Roman"/>
              </a:rPr>
              <a:t>capacity and </a:t>
            </a:r>
            <a:r>
              <a:rPr sz="2750" spc="5" dirty="0">
                <a:latin typeface="Times New Roman"/>
                <a:cs typeface="Times New Roman"/>
              </a:rPr>
              <a:t>then </a:t>
            </a:r>
            <a:r>
              <a:rPr sz="2750" spc="-45" dirty="0">
                <a:latin typeface="Times New Roman"/>
                <a:cs typeface="Times New Roman"/>
              </a:rPr>
              <a:t>is </a:t>
            </a:r>
            <a:r>
              <a:rPr sz="2750" spc="10" dirty="0">
                <a:latin typeface="Times New Roman"/>
                <a:cs typeface="Times New Roman"/>
              </a:rPr>
              <a:t>decoupled and </a:t>
            </a:r>
            <a:r>
              <a:rPr sz="2750" spc="70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stopped </a:t>
            </a:r>
            <a:r>
              <a:rPr sz="2750" spc="25" dirty="0">
                <a:latin typeface="Times New Roman"/>
                <a:cs typeface="Times New Roman"/>
              </a:rPr>
              <a:t>until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5" dirty="0">
                <a:latin typeface="Times New Roman"/>
                <a:cs typeface="Times New Roman"/>
              </a:rPr>
              <a:t>energy </a:t>
            </a:r>
            <a:r>
              <a:rPr sz="2750" spc="10" dirty="0">
                <a:latin typeface="Times New Roman"/>
                <a:cs typeface="Times New Roman"/>
              </a:rPr>
              <a:t>storage </a:t>
            </a:r>
            <a:r>
              <a:rPr sz="2750" spc="20" dirty="0">
                <a:latin typeface="Times New Roman"/>
                <a:cs typeface="Times New Roman"/>
              </a:rPr>
              <a:t>unit </a:t>
            </a:r>
            <a:r>
              <a:rPr sz="2750" spc="-5" dirty="0">
                <a:latin typeface="Times New Roman"/>
                <a:cs typeface="Times New Roman"/>
              </a:rPr>
              <a:t>charge </a:t>
            </a:r>
            <a:r>
              <a:rPr sz="2750" spc="5" dirty="0">
                <a:latin typeface="Times New Roman"/>
                <a:cs typeface="Times New Roman"/>
              </a:rPr>
              <a:t>fall </a:t>
            </a:r>
            <a:r>
              <a:rPr sz="2750" dirty="0">
                <a:latin typeface="Times New Roman"/>
                <a:cs typeface="Times New Roman"/>
              </a:rPr>
              <a:t>below </a:t>
            </a:r>
            <a:r>
              <a:rPr sz="2750" spc="-10" dirty="0">
                <a:latin typeface="Times New Roman"/>
                <a:cs typeface="Times New Roman"/>
              </a:rPr>
              <a:t>its  </a:t>
            </a:r>
            <a:r>
              <a:rPr sz="2750" dirty="0">
                <a:latin typeface="Times New Roman"/>
                <a:cs typeface="Times New Roman"/>
              </a:rPr>
              <a:t>minimum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requirement.</a:t>
            </a:r>
            <a:endParaRPr sz="275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24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10" dirty="0">
                <a:latin typeface="Times New Roman"/>
                <a:cs typeface="Times New Roman"/>
              </a:rPr>
              <a:t>Brake </a:t>
            </a:r>
            <a:r>
              <a:rPr sz="2750" spc="5" dirty="0">
                <a:latin typeface="Times New Roman"/>
                <a:cs typeface="Times New Roman"/>
              </a:rPr>
              <a:t>controllers </a:t>
            </a:r>
            <a:r>
              <a:rPr sz="2750" spc="15" dirty="0">
                <a:latin typeface="Times New Roman"/>
                <a:cs typeface="Times New Roman"/>
              </a:rPr>
              <a:t>are </a:t>
            </a:r>
            <a:r>
              <a:rPr sz="2750" spc="10" dirty="0">
                <a:latin typeface="Times New Roman"/>
                <a:cs typeface="Times New Roman"/>
              </a:rPr>
              <a:t>electronic </a:t>
            </a:r>
            <a:r>
              <a:rPr sz="2750" spc="5" dirty="0">
                <a:latin typeface="Times New Roman"/>
                <a:cs typeface="Times New Roman"/>
              </a:rPr>
              <a:t>device </a:t>
            </a:r>
            <a:r>
              <a:rPr sz="2750" dirty="0">
                <a:latin typeface="Times New Roman"/>
                <a:cs typeface="Times New Roman"/>
              </a:rPr>
              <a:t>that </a:t>
            </a:r>
            <a:r>
              <a:rPr sz="2750" spc="-10" dirty="0">
                <a:latin typeface="Times New Roman"/>
                <a:cs typeface="Times New Roman"/>
              </a:rPr>
              <a:t>can </a:t>
            </a:r>
            <a:r>
              <a:rPr sz="2750" spc="10" dirty="0">
                <a:latin typeface="Times New Roman"/>
                <a:cs typeface="Times New Roman"/>
              </a:rPr>
              <a:t>control   </a:t>
            </a:r>
            <a:r>
              <a:rPr sz="2750" spc="5" dirty="0">
                <a:latin typeface="Times New Roman"/>
                <a:cs typeface="Times New Roman"/>
              </a:rPr>
              <a:t>brakes </a:t>
            </a:r>
            <a:r>
              <a:rPr sz="2750" spc="-30" dirty="0">
                <a:latin typeface="Times New Roman"/>
                <a:cs typeface="Times New Roman"/>
              </a:rPr>
              <a:t>remotely, </a:t>
            </a:r>
            <a:r>
              <a:rPr sz="2750" spc="5" dirty="0">
                <a:latin typeface="Times New Roman"/>
                <a:cs typeface="Times New Roman"/>
              </a:rPr>
              <a:t>deciding </a:t>
            </a:r>
            <a:r>
              <a:rPr sz="2750" spc="15" dirty="0">
                <a:latin typeface="Times New Roman"/>
                <a:cs typeface="Times New Roman"/>
              </a:rPr>
              <a:t>when </a:t>
            </a:r>
            <a:r>
              <a:rPr sz="2750" spc="10" dirty="0">
                <a:latin typeface="Times New Roman"/>
                <a:cs typeface="Times New Roman"/>
              </a:rPr>
              <a:t>braking </a:t>
            </a:r>
            <a:r>
              <a:rPr sz="2750" spc="15" dirty="0">
                <a:latin typeface="Times New Roman"/>
                <a:cs typeface="Times New Roman"/>
              </a:rPr>
              <a:t>begins </a:t>
            </a:r>
            <a:r>
              <a:rPr sz="2750" spc="10" dirty="0">
                <a:latin typeface="Times New Roman"/>
                <a:cs typeface="Times New Roman"/>
              </a:rPr>
              <a:t>ends, and </a:t>
            </a:r>
            <a:r>
              <a:rPr sz="2750" spc="705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how </a:t>
            </a:r>
            <a:r>
              <a:rPr sz="2750" spc="-20" dirty="0">
                <a:latin typeface="Times New Roman"/>
                <a:cs typeface="Times New Roman"/>
              </a:rPr>
              <a:t>quickly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-15" dirty="0">
                <a:latin typeface="Times New Roman"/>
                <a:cs typeface="Times New Roman"/>
              </a:rPr>
              <a:t>brake </a:t>
            </a:r>
            <a:r>
              <a:rPr sz="2750" dirty="0">
                <a:latin typeface="Times New Roman"/>
                <a:cs typeface="Times New Roman"/>
              </a:rPr>
              <a:t>need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spc="-10" dirty="0">
                <a:latin typeface="Times New Roman"/>
                <a:cs typeface="Times New Roman"/>
              </a:rPr>
              <a:t>be</a:t>
            </a:r>
            <a:r>
              <a:rPr sz="2750" spc="-114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applied.</a:t>
            </a:r>
            <a:endParaRPr sz="27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24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5" dirty="0">
                <a:latin typeface="Times New Roman"/>
                <a:cs typeface="Times New Roman"/>
              </a:rPr>
              <a:t>During </a:t>
            </a:r>
            <a:r>
              <a:rPr sz="2750" spc="10" dirty="0">
                <a:latin typeface="Times New Roman"/>
                <a:cs typeface="Times New Roman"/>
              </a:rPr>
              <a:t>the braking </a:t>
            </a:r>
            <a:r>
              <a:rPr sz="2750" spc="5" dirty="0">
                <a:latin typeface="Times New Roman"/>
                <a:cs typeface="Times New Roman"/>
              </a:rPr>
              <a:t>operation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brake </a:t>
            </a:r>
            <a:r>
              <a:rPr sz="2750" spc="10" dirty="0">
                <a:latin typeface="Times New Roman"/>
                <a:cs typeface="Times New Roman"/>
              </a:rPr>
              <a:t>controller </a:t>
            </a:r>
            <a:r>
              <a:rPr sz="2750" dirty="0">
                <a:latin typeface="Times New Roman"/>
                <a:cs typeface="Times New Roman"/>
              </a:rPr>
              <a:t>directs </a:t>
            </a:r>
            <a:r>
              <a:rPr sz="2750" spc="10" dirty="0">
                <a:latin typeface="Times New Roman"/>
                <a:cs typeface="Times New Roman"/>
              </a:rPr>
              <a:t>the  </a:t>
            </a:r>
            <a:r>
              <a:rPr sz="2750" spc="5" dirty="0">
                <a:latin typeface="Times New Roman"/>
                <a:cs typeface="Times New Roman"/>
              </a:rPr>
              <a:t>electricity </a:t>
            </a:r>
            <a:r>
              <a:rPr sz="2750" spc="15" dirty="0">
                <a:latin typeface="Times New Roman"/>
                <a:cs typeface="Times New Roman"/>
              </a:rPr>
              <a:t>produced </a:t>
            </a:r>
            <a:r>
              <a:rPr sz="2750" spc="30" dirty="0">
                <a:latin typeface="Times New Roman"/>
                <a:cs typeface="Times New Roman"/>
              </a:rPr>
              <a:t>by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20" dirty="0">
                <a:latin typeface="Times New Roman"/>
                <a:cs typeface="Times New Roman"/>
              </a:rPr>
              <a:t>motor </a:t>
            </a:r>
            <a:r>
              <a:rPr sz="2750" spc="5" dirty="0">
                <a:latin typeface="Times New Roman"/>
                <a:cs typeface="Times New Roman"/>
              </a:rPr>
              <a:t>into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5" dirty="0">
                <a:latin typeface="Times New Roman"/>
                <a:cs typeface="Times New Roman"/>
              </a:rPr>
              <a:t>batteries </a:t>
            </a:r>
            <a:r>
              <a:rPr sz="2750" spc="45" dirty="0">
                <a:latin typeface="Times New Roman"/>
                <a:cs typeface="Times New Roman"/>
              </a:rPr>
              <a:t>or  </a:t>
            </a:r>
            <a:r>
              <a:rPr sz="2750" spc="-20" dirty="0">
                <a:latin typeface="Times New Roman"/>
                <a:cs typeface="Times New Roman"/>
              </a:rPr>
              <a:t>capacitors.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475" y="139432"/>
            <a:ext cx="323850" cy="316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925" y="0"/>
            <a:ext cx="8401050" cy="81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3300" y="409575"/>
            <a:ext cx="185737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564" y="0"/>
            <a:ext cx="9010015" cy="2729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18820" marR="557530" indent="-718820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718820" algn="l"/>
              </a:tabLst>
            </a:pPr>
            <a:r>
              <a:rPr sz="3200" b="1" spc="5" dirty="0">
                <a:latin typeface="Calibri"/>
                <a:cs typeface="Calibri"/>
              </a:rPr>
              <a:t>DIFFERENT </a:t>
            </a:r>
            <a:r>
              <a:rPr sz="3200" b="1" dirty="0">
                <a:latin typeface="Calibri"/>
                <a:cs typeface="Calibri"/>
              </a:rPr>
              <a:t>TYPES </a:t>
            </a:r>
            <a:r>
              <a:rPr sz="3200" b="1" spc="10" dirty="0">
                <a:latin typeface="Calibri"/>
                <a:cs typeface="Calibri"/>
              </a:rPr>
              <a:t>OF </a:t>
            </a:r>
            <a:r>
              <a:rPr sz="3200" b="1" spc="-35" dirty="0">
                <a:latin typeface="Calibri"/>
                <a:cs typeface="Calibri"/>
              </a:rPr>
              <a:t>REGENERATIVE</a:t>
            </a:r>
            <a:r>
              <a:rPr sz="3200" b="1" spc="-56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 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451484" indent="-438784" algn="just">
              <a:lnSpc>
                <a:spcPct val="100000"/>
              </a:lnSpc>
              <a:spcBef>
                <a:spcPts val="955"/>
              </a:spcBef>
              <a:buFont typeface="Wingdings"/>
              <a:buChar char=""/>
              <a:tabLst>
                <a:tab pos="451484" algn="l"/>
              </a:tabLst>
            </a:pPr>
            <a:r>
              <a:rPr sz="2750" spc="-30" dirty="0">
                <a:latin typeface="Times New Roman"/>
                <a:cs typeface="Times New Roman"/>
              </a:rPr>
              <a:t>Electric </a:t>
            </a:r>
            <a:r>
              <a:rPr sz="2750" spc="-15" dirty="0">
                <a:latin typeface="Times New Roman"/>
                <a:cs typeface="Times New Roman"/>
              </a:rPr>
              <a:t>Regenerative </a:t>
            </a:r>
            <a:r>
              <a:rPr sz="2750" spc="-10" dirty="0">
                <a:latin typeface="Times New Roman"/>
                <a:cs typeface="Times New Roman"/>
              </a:rPr>
              <a:t>Braking</a:t>
            </a:r>
            <a:r>
              <a:rPr sz="2750" spc="19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System.</a:t>
            </a:r>
            <a:endParaRPr sz="2750">
              <a:latin typeface="Times New Roman"/>
              <a:cs typeface="Times New Roman"/>
            </a:endParaRPr>
          </a:p>
          <a:p>
            <a:pPr marL="756285" marR="5080" lvl="1" indent="-286385" algn="just">
              <a:lnSpc>
                <a:spcPct val="100400"/>
              </a:lnSpc>
              <a:spcBef>
                <a:spcPts val="645"/>
              </a:spcBef>
              <a:buFont typeface="Wingdings"/>
              <a:buChar char=""/>
              <a:tabLst>
                <a:tab pos="756920" algn="l"/>
              </a:tabLst>
            </a:pPr>
            <a:r>
              <a:rPr sz="2400" spc="10" dirty="0">
                <a:latin typeface="Times New Roman"/>
                <a:cs typeface="Times New Roman"/>
              </a:rPr>
              <a:t>In </a:t>
            </a:r>
            <a:r>
              <a:rPr sz="2400" spc="25" dirty="0">
                <a:latin typeface="Times New Roman"/>
                <a:cs typeface="Times New Roman"/>
              </a:rPr>
              <a:t>an </a:t>
            </a:r>
            <a:r>
              <a:rPr sz="2400" spc="5" dirty="0">
                <a:latin typeface="Times New Roman"/>
                <a:cs typeface="Times New Roman"/>
              </a:rPr>
              <a:t>Electric </a:t>
            </a:r>
            <a:r>
              <a:rPr sz="2400" spc="-10" dirty="0">
                <a:latin typeface="Times New Roman"/>
                <a:cs typeface="Times New Roman"/>
              </a:rPr>
              <a:t>System </a:t>
            </a:r>
            <a:r>
              <a:rPr sz="2400" spc="10" dirty="0">
                <a:latin typeface="Times New Roman"/>
                <a:cs typeface="Times New Roman"/>
              </a:rPr>
              <a:t>which </a:t>
            </a:r>
            <a:r>
              <a:rPr sz="2400" spc="4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driven </a:t>
            </a:r>
            <a:r>
              <a:rPr sz="2400" spc="15" dirty="0">
                <a:latin typeface="Times New Roman"/>
                <a:cs typeface="Times New Roman"/>
              </a:rPr>
              <a:t>only </a:t>
            </a:r>
            <a:r>
              <a:rPr sz="2400" spc="35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electric  </a:t>
            </a:r>
            <a:r>
              <a:rPr sz="2400" spc="-15" dirty="0">
                <a:latin typeface="Times New Roman"/>
                <a:cs typeface="Times New Roman"/>
              </a:rPr>
              <a:t>motor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spc="5" dirty="0">
                <a:latin typeface="Times New Roman"/>
                <a:cs typeface="Times New Roman"/>
              </a:rPr>
              <a:t>consists </a:t>
            </a:r>
            <a:r>
              <a:rPr sz="2400" spc="35" dirty="0">
                <a:latin typeface="Times New Roman"/>
                <a:cs typeface="Times New Roman"/>
              </a:rPr>
              <a:t>of </a:t>
            </a:r>
            <a:r>
              <a:rPr sz="2400" spc="25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electric </a:t>
            </a:r>
            <a:r>
              <a:rPr sz="2400" spc="-30" dirty="0">
                <a:latin typeface="Times New Roman"/>
                <a:cs typeface="Times New Roman"/>
              </a:rPr>
              <a:t>motor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spc="10" dirty="0">
                <a:latin typeface="Times New Roman"/>
                <a:cs typeface="Times New Roman"/>
              </a:rPr>
              <a:t>acts </a:t>
            </a:r>
            <a:r>
              <a:rPr sz="2400" spc="15" dirty="0">
                <a:latin typeface="Times New Roman"/>
                <a:cs typeface="Times New Roman"/>
              </a:rPr>
              <a:t>both </a:t>
            </a:r>
            <a:r>
              <a:rPr sz="2400" spc="55" dirty="0">
                <a:latin typeface="Times New Roman"/>
                <a:cs typeface="Times New Roman"/>
              </a:rPr>
              <a:t>as  </a:t>
            </a:r>
            <a:r>
              <a:rPr sz="2400" spc="-25" dirty="0">
                <a:latin typeface="Times New Roman"/>
                <a:cs typeface="Times New Roman"/>
              </a:rPr>
              <a:t>generator </a:t>
            </a:r>
            <a:r>
              <a:rPr sz="2400" spc="-35" dirty="0">
                <a:latin typeface="Times New Roman"/>
                <a:cs typeface="Times New Roman"/>
              </a:rPr>
              <a:t>and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motor.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743199"/>
            <a:ext cx="9144000" cy="411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225" y="369201"/>
            <a:ext cx="3238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3425" y="142875"/>
            <a:ext cx="2352675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0"/>
            <a:ext cx="7413625" cy="6587490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1960"/>
              </a:spcBef>
              <a:buSzPct val="95312"/>
              <a:buFont typeface="Wingdings"/>
              <a:buChar char=""/>
              <a:tabLst>
                <a:tab pos="375285" algn="l"/>
              </a:tabLst>
            </a:pPr>
            <a:r>
              <a:rPr sz="3200" b="1" dirty="0">
                <a:latin typeface="Calibri"/>
                <a:cs typeface="Calibri"/>
              </a:rPr>
              <a:t>CONTENTS</a:t>
            </a:r>
            <a:endParaRPr sz="3200">
              <a:latin typeface="Calibri"/>
              <a:cs typeface="Calibri"/>
            </a:endParaRPr>
          </a:p>
          <a:p>
            <a:pPr marL="1204595" lvl="1" indent="-734060">
              <a:lnSpc>
                <a:spcPct val="100000"/>
              </a:lnSpc>
              <a:spcBef>
                <a:spcPts val="1864"/>
              </a:spcBef>
              <a:buFont typeface="Wingdings"/>
              <a:buChar char=""/>
              <a:tabLst>
                <a:tab pos="1203960" algn="l"/>
                <a:tab pos="1204595" algn="l"/>
              </a:tabLst>
            </a:pPr>
            <a:r>
              <a:rPr sz="3200" dirty="0"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  <a:p>
            <a:pPr marL="1204595" lvl="1" indent="-734060">
              <a:lnSpc>
                <a:spcPct val="100000"/>
              </a:lnSpc>
              <a:spcBef>
                <a:spcPts val="1945"/>
              </a:spcBef>
              <a:buFont typeface="Wingdings"/>
              <a:buChar char=""/>
              <a:tabLst>
                <a:tab pos="1203960" algn="l"/>
                <a:tab pos="1204595" algn="l"/>
              </a:tabLst>
            </a:pPr>
            <a:r>
              <a:rPr sz="3200" spc="10" dirty="0">
                <a:latin typeface="Calibri"/>
                <a:cs typeface="Calibri"/>
              </a:rPr>
              <a:t>History</a:t>
            </a:r>
            <a:endParaRPr sz="3200">
              <a:latin typeface="Calibri"/>
              <a:cs typeface="Calibri"/>
            </a:endParaRPr>
          </a:p>
          <a:p>
            <a:pPr marL="1204595" lvl="1" indent="-734060">
              <a:lnSpc>
                <a:spcPct val="100000"/>
              </a:lnSpc>
              <a:spcBef>
                <a:spcPts val="1939"/>
              </a:spcBef>
              <a:buFont typeface="Wingdings"/>
              <a:buChar char=""/>
              <a:tabLst>
                <a:tab pos="1203960" algn="l"/>
                <a:tab pos="1204595" algn="l"/>
              </a:tabLst>
            </a:pPr>
            <a:r>
              <a:rPr sz="3200" spc="15" dirty="0">
                <a:latin typeface="Calibri"/>
                <a:cs typeface="Calibri"/>
              </a:rPr>
              <a:t>Principle</a:t>
            </a:r>
            <a:r>
              <a:rPr sz="3200" spc="-229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Regenerative</a:t>
            </a:r>
            <a:r>
              <a:rPr sz="3200" spc="-31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Braking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Sys.</a:t>
            </a:r>
            <a:endParaRPr sz="3200">
              <a:latin typeface="Calibri"/>
              <a:cs typeface="Calibri"/>
            </a:endParaRPr>
          </a:p>
          <a:p>
            <a:pPr marL="1204595" lvl="1" indent="-734060">
              <a:lnSpc>
                <a:spcPct val="100000"/>
              </a:lnSpc>
              <a:spcBef>
                <a:spcPts val="1870"/>
              </a:spcBef>
              <a:buFont typeface="Wingdings"/>
              <a:buChar char=""/>
              <a:tabLst>
                <a:tab pos="1203960" algn="l"/>
                <a:tab pos="1204595" algn="l"/>
              </a:tabLst>
            </a:pPr>
            <a:r>
              <a:rPr sz="3200" dirty="0">
                <a:latin typeface="Calibri"/>
                <a:cs typeface="Calibri"/>
              </a:rPr>
              <a:t>Need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Regenerative</a:t>
            </a:r>
            <a:r>
              <a:rPr sz="3200" spc="-30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Braking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Sys.</a:t>
            </a:r>
            <a:endParaRPr sz="3200">
              <a:latin typeface="Calibri"/>
              <a:cs typeface="Calibri"/>
            </a:endParaRPr>
          </a:p>
          <a:p>
            <a:pPr marL="1204595" lvl="1" indent="-734060">
              <a:lnSpc>
                <a:spcPct val="100000"/>
              </a:lnSpc>
              <a:spcBef>
                <a:spcPts val="1945"/>
              </a:spcBef>
              <a:buFont typeface="Wingdings"/>
              <a:buChar char=""/>
              <a:tabLst>
                <a:tab pos="1203960" algn="l"/>
                <a:tab pos="1204595" algn="l"/>
              </a:tabLst>
            </a:pPr>
            <a:r>
              <a:rPr sz="3200" spc="-10" dirty="0">
                <a:latin typeface="Calibri"/>
                <a:cs typeface="Calibri"/>
              </a:rPr>
              <a:t>Working</a:t>
            </a:r>
            <a:r>
              <a:rPr sz="3200" spc="-29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Regenerative</a:t>
            </a:r>
            <a:r>
              <a:rPr sz="3200" spc="-3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Braking</a:t>
            </a:r>
            <a:r>
              <a:rPr sz="3200" spc="-2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Sys.</a:t>
            </a:r>
            <a:endParaRPr sz="3200">
              <a:latin typeface="Calibri"/>
              <a:cs typeface="Calibri"/>
            </a:endParaRPr>
          </a:p>
          <a:p>
            <a:pPr marL="1204595" lvl="1" indent="-734060">
              <a:lnSpc>
                <a:spcPct val="100000"/>
              </a:lnSpc>
              <a:spcBef>
                <a:spcPts val="1864"/>
              </a:spcBef>
              <a:buFont typeface="Wingdings"/>
              <a:buChar char=""/>
              <a:tabLst>
                <a:tab pos="1203960" algn="l"/>
                <a:tab pos="1204595" algn="l"/>
              </a:tabLst>
            </a:pPr>
            <a:r>
              <a:rPr sz="3200" spc="-30" dirty="0">
                <a:latin typeface="Calibri"/>
                <a:cs typeface="Calibri"/>
              </a:rPr>
              <a:t>Types </a:t>
            </a:r>
            <a:r>
              <a:rPr sz="3200" spc="30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Elements </a:t>
            </a:r>
            <a:r>
              <a:rPr sz="3200" spc="2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Regen.</a:t>
            </a:r>
            <a:r>
              <a:rPr sz="3200" spc="-509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Sys.</a:t>
            </a:r>
            <a:endParaRPr sz="3200">
              <a:latin typeface="Calibri"/>
              <a:cs typeface="Calibri"/>
            </a:endParaRPr>
          </a:p>
          <a:p>
            <a:pPr marL="1204595" lvl="1" indent="-734060">
              <a:lnSpc>
                <a:spcPct val="100000"/>
              </a:lnSpc>
              <a:spcBef>
                <a:spcPts val="1945"/>
              </a:spcBef>
              <a:buFont typeface="Wingdings"/>
              <a:buChar char=""/>
              <a:tabLst>
                <a:tab pos="1203960" algn="l"/>
                <a:tab pos="1204595" algn="l"/>
              </a:tabLst>
            </a:pPr>
            <a:r>
              <a:rPr sz="3200" spc="-5" dirty="0">
                <a:latin typeface="Calibri"/>
                <a:cs typeface="Calibri"/>
              </a:rPr>
              <a:t>Advantages</a:t>
            </a:r>
            <a:r>
              <a:rPr sz="3200" spc="-260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and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Disadvantages</a:t>
            </a:r>
            <a:r>
              <a:rPr sz="3200" spc="-235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RBS</a:t>
            </a:r>
            <a:endParaRPr sz="3200">
              <a:latin typeface="Calibri"/>
              <a:cs typeface="Calibri"/>
            </a:endParaRPr>
          </a:p>
          <a:p>
            <a:pPr marL="1204595" lvl="1" indent="-734060">
              <a:lnSpc>
                <a:spcPct val="100000"/>
              </a:lnSpc>
              <a:spcBef>
                <a:spcPts val="1864"/>
              </a:spcBef>
              <a:buFont typeface="Wingdings"/>
              <a:buChar char=""/>
              <a:tabLst>
                <a:tab pos="1203960" algn="l"/>
                <a:tab pos="1204595" algn="l"/>
              </a:tabLst>
            </a:pPr>
            <a:r>
              <a:rPr sz="3200" spc="20" dirty="0">
                <a:latin typeface="Calibri"/>
                <a:cs typeface="Calibri"/>
              </a:rPr>
              <a:t>Conclusion </a:t>
            </a:r>
            <a:r>
              <a:rPr sz="3200" spc="30" dirty="0">
                <a:latin typeface="Calibri"/>
                <a:cs typeface="Calibri"/>
              </a:rPr>
              <a:t>and</a:t>
            </a:r>
            <a:r>
              <a:rPr sz="3200" spc="-3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References.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64" y="0"/>
            <a:ext cx="8927465" cy="21189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32434" indent="-419734">
              <a:lnSpc>
                <a:spcPct val="100000"/>
              </a:lnSpc>
              <a:spcBef>
                <a:spcPts val="850"/>
              </a:spcBef>
              <a:buFont typeface="Wingdings"/>
              <a:buChar char=""/>
              <a:tabLst>
                <a:tab pos="432434" algn="l"/>
              </a:tabLst>
            </a:pPr>
            <a:r>
              <a:rPr sz="2600" spc="10" dirty="0">
                <a:latin typeface="Times New Roman"/>
                <a:cs typeface="Times New Roman"/>
              </a:rPr>
              <a:t>The </a:t>
            </a:r>
            <a:r>
              <a:rPr sz="2600" spc="5" dirty="0">
                <a:latin typeface="Times New Roman"/>
                <a:cs typeface="Times New Roman"/>
              </a:rPr>
              <a:t>Main </a:t>
            </a:r>
            <a:r>
              <a:rPr sz="2600" dirty="0">
                <a:latin typeface="Times New Roman"/>
                <a:cs typeface="Times New Roman"/>
              </a:rPr>
              <a:t>Component </a:t>
            </a:r>
            <a:r>
              <a:rPr sz="2600" spc="-10" dirty="0">
                <a:latin typeface="Times New Roman"/>
                <a:cs typeface="Times New Roman"/>
              </a:rPr>
              <a:t>of </a:t>
            </a:r>
            <a:r>
              <a:rPr sz="2600" spc="-15" dirty="0">
                <a:latin typeface="Times New Roman"/>
                <a:cs typeface="Times New Roman"/>
              </a:rPr>
              <a:t>Electric </a:t>
            </a:r>
            <a:r>
              <a:rPr sz="2600" spc="-10" dirty="0">
                <a:latin typeface="Times New Roman"/>
                <a:cs typeface="Times New Roman"/>
              </a:rPr>
              <a:t>Regenerative </a:t>
            </a:r>
            <a:r>
              <a:rPr sz="2600" spc="15" dirty="0">
                <a:latin typeface="Times New Roman"/>
                <a:cs typeface="Times New Roman"/>
              </a:rPr>
              <a:t>Braking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150" spc="-20" dirty="0">
                <a:latin typeface="Times New Roman"/>
                <a:cs typeface="Times New Roman"/>
              </a:rPr>
              <a:t>Engine</a:t>
            </a:r>
            <a:endParaRPr sz="21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150" spc="-10" dirty="0">
                <a:latin typeface="Times New Roman"/>
                <a:cs typeface="Times New Roman"/>
              </a:rPr>
              <a:t>Motor/Generator</a:t>
            </a:r>
            <a:endParaRPr sz="21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150" spc="-10" dirty="0">
                <a:latin typeface="Times New Roman"/>
                <a:cs typeface="Times New Roman"/>
              </a:rPr>
              <a:t>Batteries</a:t>
            </a:r>
            <a:endParaRPr sz="21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150" spc="-10" dirty="0">
                <a:latin typeface="Times New Roman"/>
                <a:cs typeface="Times New Roman"/>
              </a:rPr>
              <a:t>Electronic </a:t>
            </a:r>
            <a:r>
              <a:rPr sz="2150" spc="-20" dirty="0">
                <a:latin typeface="Times New Roman"/>
                <a:cs typeface="Times New Roman"/>
              </a:rPr>
              <a:t>Control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System`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133599"/>
            <a:ext cx="9134475" cy="4724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64" y="0"/>
            <a:ext cx="9001760" cy="20707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3535" algn="just">
              <a:lnSpc>
                <a:spcPct val="91000"/>
              </a:lnSpc>
              <a:spcBef>
                <a:spcPts val="42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5" dirty="0">
                <a:latin typeface="Times New Roman"/>
                <a:cs typeface="Times New Roman"/>
              </a:rPr>
              <a:t>During acceleration, </a:t>
            </a:r>
            <a:r>
              <a:rPr sz="2750" spc="10" dirty="0">
                <a:latin typeface="Times New Roman"/>
                <a:cs typeface="Times New Roman"/>
              </a:rPr>
              <a:t>the motor/generator </a:t>
            </a:r>
            <a:r>
              <a:rPr sz="2750" dirty="0">
                <a:latin typeface="Times New Roman"/>
                <a:cs typeface="Times New Roman"/>
              </a:rPr>
              <a:t>unit acts </a:t>
            </a:r>
            <a:r>
              <a:rPr sz="2750" spc="-10" dirty="0">
                <a:latin typeface="Times New Roman"/>
                <a:cs typeface="Times New Roman"/>
              </a:rPr>
              <a:t>as </a:t>
            </a:r>
            <a:r>
              <a:rPr sz="2750" spc="10" dirty="0">
                <a:latin typeface="Times New Roman"/>
                <a:cs typeface="Times New Roman"/>
              </a:rPr>
              <a:t>electric  motor </a:t>
            </a:r>
            <a:r>
              <a:rPr sz="2750" spc="20" dirty="0">
                <a:latin typeface="Times New Roman"/>
                <a:cs typeface="Times New Roman"/>
              </a:rPr>
              <a:t>drawing </a:t>
            </a:r>
            <a:r>
              <a:rPr sz="2750" spc="10" dirty="0">
                <a:latin typeface="Times New Roman"/>
                <a:cs typeface="Times New Roman"/>
              </a:rPr>
              <a:t>electrical </a:t>
            </a:r>
            <a:r>
              <a:rPr sz="2750" spc="5" dirty="0">
                <a:latin typeface="Times New Roman"/>
                <a:cs typeface="Times New Roman"/>
              </a:rPr>
              <a:t>energy </a:t>
            </a:r>
            <a:r>
              <a:rPr sz="2750" spc="10" dirty="0">
                <a:latin typeface="Times New Roman"/>
                <a:cs typeface="Times New Roman"/>
              </a:rPr>
              <a:t>from </a:t>
            </a:r>
            <a:r>
              <a:rPr sz="2750" spc="5" dirty="0">
                <a:latin typeface="Times New Roman"/>
                <a:cs typeface="Times New Roman"/>
              </a:rPr>
              <a:t>batteries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spc="10" dirty="0">
                <a:latin typeface="Times New Roman"/>
                <a:cs typeface="Times New Roman"/>
              </a:rPr>
              <a:t>provide  </a:t>
            </a:r>
            <a:r>
              <a:rPr sz="2750" spc="-15" dirty="0">
                <a:latin typeface="Times New Roman"/>
                <a:cs typeface="Times New Roman"/>
              </a:rPr>
              <a:t>extra </a:t>
            </a:r>
            <a:r>
              <a:rPr sz="2750" spc="-30" dirty="0">
                <a:latin typeface="Times New Roman"/>
                <a:cs typeface="Times New Roman"/>
              </a:rPr>
              <a:t>driving </a:t>
            </a:r>
            <a:r>
              <a:rPr sz="2750" spc="-15" dirty="0">
                <a:latin typeface="Times New Roman"/>
                <a:cs typeface="Times New Roman"/>
              </a:rPr>
              <a:t>force </a:t>
            </a:r>
            <a:r>
              <a:rPr sz="2750" dirty="0">
                <a:latin typeface="Times New Roman"/>
                <a:cs typeface="Times New Roman"/>
              </a:rPr>
              <a:t>to </a:t>
            </a:r>
            <a:r>
              <a:rPr sz="2750" spc="-5" dirty="0">
                <a:latin typeface="Times New Roman"/>
                <a:cs typeface="Times New Roman"/>
              </a:rPr>
              <a:t>move </a:t>
            </a:r>
            <a:r>
              <a:rPr sz="2750" spc="15" dirty="0">
                <a:latin typeface="Times New Roman"/>
                <a:cs typeface="Times New Roman"/>
              </a:rPr>
              <a:t>the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vehicle.</a:t>
            </a:r>
            <a:endParaRPr sz="2750">
              <a:latin typeface="Times New Roman"/>
              <a:cs typeface="Times New Roman"/>
            </a:endParaRPr>
          </a:p>
          <a:p>
            <a:pPr marL="355600" marR="141605" indent="-343535" algn="just">
              <a:lnSpc>
                <a:spcPts val="3229"/>
              </a:lnSpc>
              <a:spcBef>
                <a:spcPts val="39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5" dirty="0">
                <a:latin typeface="Times New Roman"/>
                <a:cs typeface="Times New Roman"/>
              </a:rPr>
              <a:t>During </a:t>
            </a:r>
            <a:r>
              <a:rPr sz="2750" spc="-20" dirty="0">
                <a:latin typeface="Times New Roman"/>
                <a:cs typeface="Times New Roman"/>
              </a:rPr>
              <a:t>braking </a:t>
            </a:r>
            <a:r>
              <a:rPr sz="2750" spc="-35" dirty="0">
                <a:latin typeface="Times New Roman"/>
                <a:cs typeface="Times New Roman"/>
              </a:rPr>
              <a:t>electric </a:t>
            </a:r>
            <a:r>
              <a:rPr sz="2750" spc="-20" dirty="0">
                <a:latin typeface="Times New Roman"/>
                <a:cs typeface="Times New Roman"/>
              </a:rPr>
              <a:t>supply </a:t>
            </a:r>
            <a:r>
              <a:rPr sz="2750" spc="-10" dirty="0">
                <a:latin typeface="Times New Roman"/>
                <a:cs typeface="Times New Roman"/>
              </a:rPr>
              <a:t>from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-15" dirty="0">
                <a:latin typeface="Times New Roman"/>
                <a:cs typeface="Times New Roman"/>
              </a:rPr>
              <a:t>battery </a:t>
            </a:r>
            <a:r>
              <a:rPr sz="2750" spc="-40" dirty="0">
                <a:latin typeface="Times New Roman"/>
                <a:cs typeface="Times New Roman"/>
              </a:rPr>
              <a:t>is </a:t>
            </a:r>
            <a:r>
              <a:rPr sz="2750" spc="10" dirty="0">
                <a:latin typeface="Times New Roman"/>
                <a:cs typeface="Times New Roman"/>
              </a:rPr>
              <a:t>cut </a:t>
            </a:r>
            <a:r>
              <a:rPr sz="2750" spc="-40" dirty="0">
                <a:latin typeface="Times New Roman"/>
                <a:cs typeface="Times New Roman"/>
              </a:rPr>
              <a:t>off </a:t>
            </a:r>
            <a:r>
              <a:rPr sz="2750" spc="-30" dirty="0">
                <a:latin typeface="Times New Roman"/>
                <a:cs typeface="Times New Roman"/>
              </a:rPr>
              <a:t>by 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-25" dirty="0">
                <a:latin typeface="Times New Roman"/>
                <a:cs typeface="Times New Roman"/>
              </a:rPr>
              <a:t>electronic</a:t>
            </a:r>
            <a:r>
              <a:rPr sz="2750" spc="254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system.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057400"/>
            <a:ext cx="91440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40533" y="6350317"/>
            <a:ext cx="4620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Showing </a:t>
            </a:r>
            <a:r>
              <a:rPr sz="1800" spc="-15" dirty="0">
                <a:latin typeface="Times New Roman"/>
                <a:cs typeface="Times New Roman"/>
              </a:rPr>
              <a:t>Charging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10" dirty="0">
                <a:latin typeface="Times New Roman"/>
                <a:cs typeface="Times New Roman"/>
              </a:rPr>
              <a:t>Battery </a:t>
            </a:r>
            <a:r>
              <a:rPr sz="1800" dirty="0">
                <a:latin typeface="Times New Roman"/>
                <a:cs typeface="Times New Roman"/>
              </a:rPr>
              <a:t>when </a:t>
            </a:r>
            <a:r>
              <a:rPr sz="1800" spc="5" dirty="0">
                <a:latin typeface="Times New Roman"/>
                <a:cs typeface="Times New Roman"/>
              </a:rPr>
              <a:t>Brake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Applied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64" y="128233"/>
            <a:ext cx="9010015" cy="605472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22909" indent="-410209" algn="just">
              <a:lnSpc>
                <a:spcPct val="100000"/>
              </a:lnSpc>
              <a:spcBef>
                <a:spcPts val="1005"/>
              </a:spcBef>
              <a:buFont typeface="Wingdings"/>
              <a:buChar char=""/>
              <a:tabLst>
                <a:tab pos="422909" algn="l"/>
              </a:tabLst>
            </a:pPr>
            <a:r>
              <a:rPr sz="2750" spc="-25" dirty="0">
                <a:latin typeface="Times New Roman"/>
                <a:cs typeface="Times New Roman"/>
              </a:rPr>
              <a:t>Hydraulic </a:t>
            </a:r>
            <a:r>
              <a:rPr sz="2750" spc="-15" dirty="0">
                <a:latin typeface="Times New Roman"/>
                <a:cs typeface="Times New Roman"/>
              </a:rPr>
              <a:t>Regenerative </a:t>
            </a:r>
            <a:r>
              <a:rPr sz="2750" spc="-10" dirty="0">
                <a:latin typeface="Times New Roman"/>
                <a:cs typeface="Times New Roman"/>
              </a:rPr>
              <a:t>Braking</a:t>
            </a:r>
            <a:r>
              <a:rPr sz="2750" spc="240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System</a:t>
            </a:r>
            <a:endParaRPr sz="2750">
              <a:latin typeface="Times New Roman"/>
              <a:cs typeface="Times New Roman"/>
            </a:endParaRPr>
          </a:p>
          <a:p>
            <a:pPr marL="355600" marR="12065" indent="-343535" algn="just">
              <a:lnSpc>
                <a:spcPct val="101600"/>
              </a:lnSpc>
              <a:spcBef>
                <a:spcPts val="85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-120" dirty="0">
                <a:latin typeface="Times New Roman"/>
                <a:cs typeface="Times New Roman"/>
              </a:rPr>
              <a:t>To </a:t>
            </a:r>
            <a:r>
              <a:rPr sz="2750" spc="10" dirty="0">
                <a:latin typeface="Times New Roman"/>
                <a:cs typeface="Times New Roman"/>
              </a:rPr>
              <a:t>improve</a:t>
            </a:r>
            <a:r>
              <a:rPr sz="2750" spc="705" dirty="0">
                <a:latin typeface="Times New Roman"/>
                <a:cs typeface="Times New Roman"/>
              </a:rPr>
              <a:t>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10" dirty="0">
                <a:latin typeface="Times New Roman"/>
                <a:cs typeface="Times New Roman"/>
              </a:rPr>
              <a:t>vehicle  </a:t>
            </a:r>
            <a:r>
              <a:rPr sz="2750" spc="20" dirty="0">
                <a:latin typeface="Times New Roman"/>
                <a:cs typeface="Times New Roman"/>
              </a:rPr>
              <a:t>fuel </a:t>
            </a:r>
            <a:r>
              <a:rPr sz="2750" spc="15" dirty="0">
                <a:latin typeface="Times New Roman"/>
                <a:cs typeface="Times New Roman"/>
              </a:rPr>
              <a:t>economy </a:t>
            </a:r>
            <a:r>
              <a:rPr sz="2750" spc="-5" dirty="0">
                <a:latin typeface="Times New Roman"/>
                <a:cs typeface="Times New Roman"/>
              </a:rPr>
              <a:t>an </a:t>
            </a:r>
            <a:r>
              <a:rPr sz="2750" spc="5" dirty="0">
                <a:latin typeface="Times New Roman"/>
                <a:cs typeface="Times New Roman"/>
              </a:rPr>
              <a:t>alternative  regenerative </a:t>
            </a:r>
            <a:r>
              <a:rPr sz="2750" spc="15" dirty="0">
                <a:latin typeface="Times New Roman"/>
                <a:cs typeface="Times New Roman"/>
              </a:rPr>
              <a:t>braking </a:t>
            </a:r>
            <a:r>
              <a:rPr sz="2750" spc="10" dirty="0">
                <a:latin typeface="Times New Roman"/>
                <a:cs typeface="Times New Roman"/>
              </a:rPr>
              <a:t>system </a:t>
            </a:r>
            <a:r>
              <a:rPr sz="2750" spc="-5" dirty="0">
                <a:latin typeface="Times New Roman"/>
                <a:cs typeface="Times New Roman"/>
              </a:rPr>
              <a:t>is </a:t>
            </a:r>
            <a:r>
              <a:rPr sz="2750" spc="10" dirty="0">
                <a:latin typeface="Times New Roman"/>
                <a:cs typeface="Times New Roman"/>
              </a:rPr>
              <a:t>being developed </a:t>
            </a:r>
            <a:r>
              <a:rPr sz="2750" spc="30" dirty="0">
                <a:latin typeface="Times New Roman"/>
                <a:cs typeface="Times New Roman"/>
              </a:rPr>
              <a:t>by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20" dirty="0">
                <a:latin typeface="Times New Roman"/>
                <a:cs typeface="Times New Roman"/>
              </a:rPr>
              <a:t>Ford  </a:t>
            </a:r>
            <a:r>
              <a:rPr sz="2750" spc="5" dirty="0">
                <a:latin typeface="Times New Roman"/>
                <a:cs typeface="Times New Roman"/>
              </a:rPr>
              <a:t>Motor </a:t>
            </a:r>
            <a:r>
              <a:rPr sz="2750" spc="25" dirty="0">
                <a:latin typeface="Times New Roman"/>
                <a:cs typeface="Times New Roman"/>
              </a:rPr>
              <a:t>Company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15" dirty="0">
                <a:latin typeface="Times New Roman"/>
                <a:cs typeface="Times New Roman"/>
              </a:rPr>
              <a:t>the Eaton Corporation. </a:t>
            </a:r>
            <a:r>
              <a:rPr sz="2750" spc="-45" dirty="0">
                <a:latin typeface="Times New Roman"/>
                <a:cs typeface="Times New Roman"/>
              </a:rPr>
              <a:t>It is </a:t>
            </a:r>
            <a:r>
              <a:rPr sz="2750" spc="5" dirty="0">
                <a:latin typeface="Times New Roman"/>
                <a:cs typeface="Times New Roman"/>
              </a:rPr>
              <a:t>called  </a:t>
            </a:r>
            <a:r>
              <a:rPr sz="2750" spc="-20" dirty="0">
                <a:latin typeface="Times New Roman"/>
                <a:cs typeface="Times New Roman"/>
              </a:rPr>
              <a:t>Hydraulic </a:t>
            </a:r>
            <a:r>
              <a:rPr sz="2750" spc="5" dirty="0">
                <a:latin typeface="Times New Roman"/>
                <a:cs typeface="Times New Roman"/>
              </a:rPr>
              <a:t>Power </a:t>
            </a:r>
            <a:r>
              <a:rPr sz="2750" spc="-45" dirty="0">
                <a:latin typeface="Times New Roman"/>
                <a:cs typeface="Times New Roman"/>
              </a:rPr>
              <a:t>Assist </a:t>
            </a:r>
            <a:r>
              <a:rPr sz="2750" spc="-10" dirty="0">
                <a:latin typeface="Times New Roman"/>
                <a:cs typeface="Times New Roman"/>
              </a:rPr>
              <a:t>or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spc="-120" dirty="0">
                <a:latin typeface="Times New Roman"/>
                <a:cs typeface="Times New Roman"/>
              </a:rPr>
              <a:t>HPA.</a:t>
            </a:r>
            <a:endParaRPr sz="2750">
              <a:latin typeface="Times New Roman"/>
              <a:cs typeface="Times New Roman"/>
            </a:endParaRPr>
          </a:p>
          <a:p>
            <a:pPr marL="355600" marR="12700" indent="-343535" algn="just">
              <a:lnSpc>
                <a:spcPct val="102400"/>
              </a:lnSpc>
              <a:spcBef>
                <a:spcPts val="675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-40" dirty="0">
                <a:latin typeface="Times New Roman"/>
                <a:cs typeface="Times New Roman"/>
              </a:rPr>
              <a:t>In</a:t>
            </a:r>
            <a:r>
              <a:rPr sz="2750" spc="60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this </a:t>
            </a:r>
            <a:r>
              <a:rPr sz="2750" spc="10" dirty="0">
                <a:latin typeface="Times New Roman"/>
                <a:cs typeface="Times New Roman"/>
              </a:rPr>
              <a:t>system </a:t>
            </a:r>
            <a:r>
              <a:rPr sz="2750" spc="15" dirty="0">
                <a:latin typeface="Times New Roman"/>
                <a:cs typeface="Times New Roman"/>
              </a:rPr>
              <a:t>when the </a:t>
            </a:r>
            <a:r>
              <a:rPr sz="2750" spc="5" dirty="0">
                <a:latin typeface="Times New Roman"/>
                <a:cs typeface="Times New Roman"/>
              </a:rPr>
              <a:t>driver </a:t>
            </a:r>
            <a:r>
              <a:rPr sz="2750" spc="-5" dirty="0">
                <a:latin typeface="Times New Roman"/>
                <a:cs typeface="Times New Roman"/>
              </a:rPr>
              <a:t>steps </a:t>
            </a:r>
            <a:r>
              <a:rPr sz="2750" spc="-10" dirty="0">
                <a:latin typeface="Times New Roman"/>
                <a:cs typeface="Times New Roman"/>
              </a:rPr>
              <a:t>on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15" dirty="0">
                <a:latin typeface="Times New Roman"/>
                <a:cs typeface="Times New Roman"/>
              </a:rPr>
              <a:t>brake, </a:t>
            </a:r>
            <a:r>
              <a:rPr sz="2750" spc="10" dirty="0">
                <a:latin typeface="Times New Roman"/>
                <a:cs typeface="Times New Roman"/>
              </a:rPr>
              <a:t>the  </a:t>
            </a:r>
            <a:r>
              <a:rPr sz="2750" spc="-20" dirty="0">
                <a:latin typeface="Times New Roman"/>
                <a:cs typeface="Times New Roman"/>
              </a:rPr>
              <a:t>vehicle’s </a:t>
            </a:r>
            <a:r>
              <a:rPr sz="2750" dirty="0">
                <a:latin typeface="Times New Roman"/>
                <a:cs typeface="Times New Roman"/>
              </a:rPr>
              <a:t>Kinetic </a:t>
            </a:r>
            <a:r>
              <a:rPr sz="2750" spc="5" dirty="0">
                <a:latin typeface="Times New Roman"/>
                <a:cs typeface="Times New Roman"/>
              </a:rPr>
              <a:t>energy </a:t>
            </a:r>
            <a:r>
              <a:rPr sz="2750" spc="-5" dirty="0">
                <a:latin typeface="Times New Roman"/>
                <a:cs typeface="Times New Roman"/>
              </a:rPr>
              <a:t>is </a:t>
            </a:r>
            <a:r>
              <a:rPr sz="2750" spc="20" dirty="0">
                <a:latin typeface="Times New Roman"/>
                <a:cs typeface="Times New Roman"/>
              </a:rPr>
              <a:t>used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spc="5" dirty="0">
                <a:latin typeface="Times New Roman"/>
                <a:cs typeface="Times New Roman"/>
              </a:rPr>
              <a:t>power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15" dirty="0">
                <a:latin typeface="Times New Roman"/>
                <a:cs typeface="Times New Roman"/>
              </a:rPr>
              <a:t>Reversible  </a:t>
            </a:r>
            <a:r>
              <a:rPr sz="2750" spc="5" dirty="0">
                <a:latin typeface="Times New Roman"/>
                <a:cs typeface="Times New Roman"/>
              </a:rPr>
              <a:t>pump.</a:t>
            </a:r>
            <a:endParaRPr sz="2750">
              <a:latin typeface="Times New Roman"/>
              <a:cs typeface="Times New Roman"/>
            </a:endParaRPr>
          </a:p>
          <a:p>
            <a:pPr marL="355600" marR="13335" indent="-343535" algn="just">
              <a:lnSpc>
                <a:spcPct val="101299"/>
              </a:lnSpc>
              <a:spcBef>
                <a:spcPts val="715"/>
              </a:spcBef>
              <a:buFont typeface="Arial"/>
              <a:buChar char="•"/>
              <a:tabLst>
                <a:tab pos="356235" algn="l"/>
              </a:tabLst>
            </a:pPr>
            <a:r>
              <a:rPr sz="2750" dirty="0">
                <a:latin typeface="Times New Roman"/>
                <a:cs typeface="Times New Roman"/>
              </a:rPr>
              <a:t>This </a:t>
            </a:r>
            <a:r>
              <a:rPr sz="2750" spc="5" dirty="0">
                <a:latin typeface="Times New Roman"/>
                <a:cs typeface="Times New Roman"/>
              </a:rPr>
              <a:t>Reversible </a:t>
            </a:r>
            <a:r>
              <a:rPr sz="2750" spc="30" dirty="0">
                <a:latin typeface="Times New Roman"/>
                <a:cs typeface="Times New Roman"/>
              </a:rPr>
              <a:t>Pump </a:t>
            </a:r>
            <a:r>
              <a:rPr sz="2750" spc="10" dirty="0">
                <a:latin typeface="Times New Roman"/>
                <a:cs typeface="Times New Roman"/>
              </a:rPr>
              <a:t>sends </a:t>
            </a:r>
            <a:r>
              <a:rPr sz="2750" spc="20" dirty="0">
                <a:latin typeface="Times New Roman"/>
                <a:cs typeface="Times New Roman"/>
              </a:rPr>
              <a:t>hydraulic </a:t>
            </a:r>
            <a:r>
              <a:rPr sz="2750" dirty="0">
                <a:latin typeface="Times New Roman"/>
                <a:cs typeface="Times New Roman"/>
              </a:rPr>
              <a:t>fluid </a:t>
            </a:r>
            <a:r>
              <a:rPr sz="2750" spc="5" dirty="0">
                <a:latin typeface="Times New Roman"/>
                <a:cs typeface="Times New Roman"/>
              </a:rPr>
              <a:t>from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-10" dirty="0">
                <a:latin typeface="Times New Roman"/>
                <a:cs typeface="Times New Roman"/>
              </a:rPr>
              <a:t>low  </a:t>
            </a:r>
            <a:r>
              <a:rPr sz="2750" spc="10" dirty="0">
                <a:latin typeface="Times New Roman"/>
                <a:cs typeface="Times New Roman"/>
              </a:rPr>
              <a:t>pressure accumulator </a:t>
            </a:r>
            <a:r>
              <a:rPr sz="2750" spc="-5" dirty="0">
                <a:latin typeface="Times New Roman"/>
                <a:cs typeface="Times New Roman"/>
              </a:rPr>
              <a:t>inside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vehicle </a:t>
            </a:r>
            <a:r>
              <a:rPr sz="2750" spc="-10" dirty="0">
                <a:latin typeface="Times New Roman"/>
                <a:cs typeface="Times New Roman"/>
              </a:rPr>
              <a:t>into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20" dirty="0">
                <a:latin typeface="Times New Roman"/>
                <a:cs typeface="Times New Roman"/>
              </a:rPr>
              <a:t>high </a:t>
            </a:r>
            <a:r>
              <a:rPr sz="2750" spc="5" dirty="0">
                <a:latin typeface="Times New Roman"/>
                <a:cs typeface="Times New Roman"/>
              </a:rPr>
              <a:t>pressure  </a:t>
            </a:r>
            <a:r>
              <a:rPr sz="2750" spc="-25" dirty="0">
                <a:latin typeface="Times New Roman"/>
                <a:cs typeface="Times New Roman"/>
              </a:rPr>
              <a:t>accumulator. </a:t>
            </a:r>
            <a:r>
              <a:rPr sz="2750" dirty="0">
                <a:latin typeface="Times New Roman"/>
                <a:cs typeface="Times New Roman"/>
              </a:rPr>
              <a:t>This </a:t>
            </a:r>
            <a:r>
              <a:rPr sz="2750" spc="-30" dirty="0">
                <a:latin typeface="Times New Roman"/>
                <a:cs typeface="Times New Roman"/>
              </a:rPr>
              <a:t>slow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-30" dirty="0">
                <a:latin typeface="Times New Roman"/>
                <a:cs typeface="Times New Roman"/>
              </a:rPr>
              <a:t>vehicle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-20" dirty="0">
                <a:latin typeface="Times New Roman"/>
                <a:cs typeface="Times New Roman"/>
              </a:rPr>
              <a:t>helps </a:t>
            </a:r>
            <a:r>
              <a:rPr sz="2750" spc="-15" dirty="0">
                <a:latin typeface="Times New Roman"/>
                <a:cs typeface="Times New Roman"/>
              </a:rPr>
              <a:t>bring </a:t>
            </a:r>
            <a:r>
              <a:rPr sz="2750" spc="-45" dirty="0">
                <a:latin typeface="Times New Roman"/>
                <a:cs typeface="Times New Roman"/>
              </a:rPr>
              <a:t>it </a:t>
            </a:r>
            <a:r>
              <a:rPr sz="2750" spc="-5" dirty="0">
                <a:latin typeface="Times New Roman"/>
                <a:cs typeface="Times New Roman"/>
              </a:rPr>
              <a:t>to</a:t>
            </a:r>
            <a:r>
              <a:rPr sz="2750" spc="-120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stop</a:t>
            </a:r>
            <a:endParaRPr sz="27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6235" algn="l"/>
              </a:tabLst>
            </a:pPr>
            <a:r>
              <a:rPr sz="2750" spc="30" dirty="0">
                <a:latin typeface="Times New Roman"/>
                <a:cs typeface="Times New Roman"/>
              </a:rPr>
              <a:t>The </a:t>
            </a:r>
            <a:r>
              <a:rPr sz="2750" dirty="0">
                <a:latin typeface="Times New Roman"/>
                <a:cs typeface="Times New Roman"/>
              </a:rPr>
              <a:t>fluid </a:t>
            </a:r>
            <a:r>
              <a:rPr sz="2750" spc="20" dirty="0">
                <a:latin typeface="Times New Roman"/>
                <a:cs typeface="Times New Roman"/>
              </a:rPr>
              <a:t>remains </a:t>
            </a:r>
            <a:r>
              <a:rPr sz="2750" spc="10" dirty="0">
                <a:latin typeface="Times New Roman"/>
                <a:cs typeface="Times New Roman"/>
              </a:rPr>
              <a:t>under </a:t>
            </a:r>
            <a:r>
              <a:rPr sz="2750" spc="5" dirty="0">
                <a:latin typeface="Times New Roman"/>
                <a:cs typeface="Times New Roman"/>
              </a:rPr>
              <a:t>pressure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5" dirty="0">
                <a:latin typeface="Times New Roman"/>
                <a:cs typeface="Times New Roman"/>
              </a:rPr>
              <a:t>accumulator, </a:t>
            </a:r>
            <a:r>
              <a:rPr sz="2750" spc="25" dirty="0">
                <a:latin typeface="Times New Roman"/>
                <a:cs typeface="Times New Roman"/>
              </a:rPr>
              <a:t>until 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-30" dirty="0">
                <a:latin typeface="Times New Roman"/>
                <a:cs typeface="Times New Roman"/>
              </a:rPr>
              <a:t>driver </a:t>
            </a:r>
            <a:r>
              <a:rPr sz="2750" spc="5" dirty="0">
                <a:latin typeface="Times New Roman"/>
                <a:cs typeface="Times New Roman"/>
              </a:rPr>
              <a:t>pushes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-25" dirty="0">
                <a:latin typeface="Times New Roman"/>
                <a:cs typeface="Times New Roman"/>
              </a:rPr>
              <a:t>accelerator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again.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64" y="0"/>
            <a:ext cx="9015095" cy="26435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marR="5080" indent="-343535" algn="just">
              <a:lnSpc>
                <a:spcPct val="90700"/>
              </a:lnSpc>
              <a:spcBef>
                <a:spcPts val="420"/>
              </a:spcBef>
              <a:buFont typeface="Arial"/>
              <a:buChar char="•"/>
              <a:tabLst>
                <a:tab pos="356235" algn="l"/>
              </a:tabLst>
            </a:pPr>
            <a:r>
              <a:rPr sz="2600" dirty="0">
                <a:latin typeface="Times New Roman"/>
                <a:cs typeface="Times New Roman"/>
              </a:rPr>
              <a:t>During </a:t>
            </a:r>
            <a:r>
              <a:rPr sz="2600" spc="-5" dirty="0">
                <a:latin typeface="Times New Roman"/>
                <a:cs typeface="Times New Roman"/>
              </a:rPr>
              <a:t>braking,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0" dirty="0">
                <a:latin typeface="Times New Roman"/>
                <a:cs typeface="Times New Roman"/>
              </a:rPr>
              <a:t>vehicle’s </a:t>
            </a:r>
            <a:r>
              <a:rPr sz="2600" spc="-10" dirty="0">
                <a:latin typeface="Times New Roman"/>
                <a:cs typeface="Times New Roman"/>
              </a:rPr>
              <a:t>Kinetic </a:t>
            </a:r>
            <a:r>
              <a:rPr sz="2600" spc="-15" dirty="0">
                <a:latin typeface="Times New Roman"/>
                <a:cs typeface="Times New Roman"/>
              </a:rPr>
              <a:t>energy drives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5" dirty="0">
                <a:latin typeface="Times New Roman"/>
                <a:cs typeface="Times New Roman"/>
              </a:rPr>
              <a:t>pump  </a:t>
            </a:r>
            <a:r>
              <a:rPr sz="2600" spc="-5" dirty="0">
                <a:latin typeface="Times New Roman"/>
                <a:cs typeface="Times New Roman"/>
              </a:rPr>
              <a:t>transferring </a:t>
            </a:r>
            <a:r>
              <a:rPr sz="2600" spc="-10" dirty="0">
                <a:latin typeface="Times New Roman"/>
                <a:cs typeface="Times New Roman"/>
              </a:rPr>
              <a:t>hydraulic </a:t>
            </a:r>
            <a:r>
              <a:rPr sz="2600" spc="-15" dirty="0">
                <a:latin typeface="Times New Roman"/>
                <a:cs typeface="Times New Roman"/>
              </a:rPr>
              <a:t>fluid </a:t>
            </a:r>
            <a:r>
              <a:rPr sz="2600" spc="-5" dirty="0">
                <a:latin typeface="Times New Roman"/>
                <a:cs typeface="Times New Roman"/>
              </a:rPr>
              <a:t>from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20" dirty="0">
                <a:latin typeface="Times New Roman"/>
                <a:cs typeface="Times New Roman"/>
              </a:rPr>
              <a:t>low </a:t>
            </a:r>
            <a:r>
              <a:rPr sz="2600" spc="-5" dirty="0">
                <a:latin typeface="Times New Roman"/>
                <a:cs typeface="Times New Roman"/>
              </a:rPr>
              <a:t>pressure </a:t>
            </a:r>
            <a:r>
              <a:rPr sz="2600" spc="-15" dirty="0">
                <a:latin typeface="Times New Roman"/>
                <a:cs typeface="Times New Roman"/>
              </a:rPr>
              <a:t>reservoir </a:t>
            </a:r>
            <a:r>
              <a:rPr sz="2600" spc="25" dirty="0">
                <a:latin typeface="Times New Roman"/>
                <a:cs typeface="Times New Roman"/>
              </a:rPr>
              <a:t>to  the </a:t>
            </a:r>
            <a:r>
              <a:rPr sz="2600" spc="-5" dirty="0">
                <a:latin typeface="Times New Roman"/>
                <a:cs typeface="Times New Roman"/>
              </a:rPr>
              <a:t>high pressure </a:t>
            </a:r>
            <a:r>
              <a:rPr sz="2600" spc="-25" dirty="0">
                <a:latin typeface="Times New Roman"/>
                <a:cs typeface="Times New Roman"/>
              </a:rPr>
              <a:t>accumulator. </a:t>
            </a:r>
            <a:r>
              <a:rPr sz="2600" spc="10" dirty="0">
                <a:latin typeface="Times New Roman"/>
                <a:cs typeface="Times New Roman"/>
              </a:rPr>
              <a:t>The </a:t>
            </a:r>
            <a:r>
              <a:rPr sz="2600" spc="-20" dirty="0">
                <a:latin typeface="Times New Roman"/>
                <a:cs typeface="Times New Roman"/>
              </a:rPr>
              <a:t>fluid </a:t>
            </a:r>
            <a:r>
              <a:rPr sz="2600" spc="-10" dirty="0">
                <a:latin typeface="Times New Roman"/>
                <a:cs typeface="Times New Roman"/>
              </a:rPr>
              <a:t>compresses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nitrogen  </a:t>
            </a:r>
            <a:r>
              <a:rPr sz="2600" spc="5" dirty="0">
                <a:latin typeface="Times New Roman"/>
                <a:cs typeface="Times New Roman"/>
              </a:rPr>
              <a:t>gas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accumulator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and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pressurize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355600" marR="35560" indent="-343535">
              <a:lnSpc>
                <a:spcPct val="91900"/>
              </a:lnSpc>
              <a:spcBef>
                <a:spcPts val="360"/>
              </a:spcBef>
              <a:buFont typeface="Arial"/>
              <a:buChar char="•"/>
              <a:tabLst>
                <a:tab pos="355600" algn="l"/>
                <a:tab pos="356235" algn="l"/>
                <a:tab pos="1518920" algn="l"/>
                <a:tab pos="3422650" algn="l"/>
                <a:tab pos="4280535" algn="l"/>
                <a:tab pos="4757420" algn="l"/>
                <a:tab pos="5577205" algn="l"/>
                <a:tab pos="6903084" algn="l"/>
                <a:tab pos="8762365" algn="l"/>
              </a:tabLst>
            </a:pPr>
            <a:r>
              <a:rPr sz="2600" spc="-5" dirty="0">
                <a:latin typeface="Times New Roman"/>
                <a:cs typeface="Times New Roman"/>
              </a:rPr>
              <a:t>D</a:t>
            </a:r>
            <a:r>
              <a:rPr sz="2600" spc="45" dirty="0">
                <a:latin typeface="Times New Roman"/>
                <a:cs typeface="Times New Roman"/>
              </a:rPr>
              <a:t>u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45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cce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45" dirty="0">
                <a:latin typeface="Times New Roman"/>
                <a:cs typeface="Times New Roman"/>
              </a:rPr>
              <a:t>n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5" dirty="0">
                <a:latin typeface="Times New Roman"/>
                <a:cs typeface="Times New Roman"/>
              </a:rPr>
              <a:t>f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45" dirty="0">
                <a:latin typeface="Times New Roman"/>
                <a:cs typeface="Times New Roman"/>
              </a:rPr>
              <a:t>u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10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10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40" dirty="0">
                <a:latin typeface="Times New Roman"/>
                <a:cs typeface="Times New Roman"/>
              </a:rPr>
              <a:t>h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0" dirty="0">
                <a:latin typeface="Times New Roman"/>
                <a:cs typeface="Times New Roman"/>
              </a:rPr>
              <a:t>g</a:t>
            </a:r>
            <a:r>
              <a:rPr sz="2600" spc="10" dirty="0">
                <a:latin typeface="Times New Roman"/>
                <a:cs typeface="Times New Roman"/>
              </a:rPr>
              <a:t>h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45" dirty="0">
                <a:latin typeface="Times New Roman"/>
                <a:cs typeface="Times New Roman"/>
              </a:rPr>
              <a:t>p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ss</a:t>
            </a:r>
            <a:r>
              <a:rPr sz="2600" spc="40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1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4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c</a:t>
            </a:r>
            <a:r>
              <a:rPr sz="2600" spc="-35" dirty="0">
                <a:latin typeface="Times New Roman"/>
                <a:cs typeface="Times New Roman"/>
              </a:rPr>
              <a:t>c</a:t>
            </a:r>
            <a:r>
              <a:rPr sz="2600" spc="45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m</a:t>
            </a:r>
            <a:r>
              <a:rPr sz="2600" spc="40" dirty="0">
                <a:latin typeface="Times New Roman"/>
                <a:cs typeface="Times New Roman"/>
              </a:rPr>
              <a:t>u</a:t>
            </a:r>
            <a:r>
              <a:rPr sz="2600" spc="-50" dirty="0">
                <a:latin typeface="Times New Roman"/>
                <a:cs typeface="Times New Roman"/>
              </a:rPr>
              <a:t>l</a:t>
            </a:r>
            <a:r>
              <a:rPr sz="2600" spc="45" dirty="0">
                <a:latin typeface="Times New Roman"/>
                <a:cs typeface="Times New Roman"/>
              </a:rPr>
              <a:t>a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3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5" dirty="0">
                <a:latin typeface="Times New Roman"/>
                <a:cs typeface="Times New Roman"/>
              </a:rPr>
              <a:t>is  </a:t>
            </a:r>
            <a:r>
              <a:rPr sz="2600" spc="-5" dirty="0">
                <a:latin typeface="Times New Roman"/>
                <a:cs typeface="Times New Roman"/>
              </a:rPr>
              <a:t>metered </a:t>
            </a:r>
            <a:r>
              <a:rPr sz="2600" spc="10" dirty="0">
                <a:latin typeface="Times New Roman"/>
                <a:cs typeface="Times New Roman"/>
              </a:rPr>
              <a:t>out </a:t>
            </a:r>
            <a:r>
              <a:rPr sz="2600" spc="15" dirty="0">
                <a:latin typeface="Times New Roman"/>
                <a:cs typeface="Times New Roman"/>
              </a:rPr>
              <a:t>to </a:t>
            </a:r>
            <a:r>
              <a:rPr sz="2600" spc="-15" dirty="0">
                <a:latin typeface="Times New Roman"/>
                <a:cs typeface="Times New Roman"/>
              </a:rPr>
              <a:t>drive </a:t>
            </a:r>
            <a:r>
              <a:rPr sz="2600" spc="25" dirty="0">
                <a:latin typeface="Times New Roman"/>
                <a:cs typeface="Times New Roman"/>
              </a:rPr>
              <a:t>the pump as </a:t>
            </a:r>
            <a:r>
              <a:rPr sz="2600" spc="10" dirty="0">
                <a:latin typeface="Times New Roman"/>
                <a:cs typeface="Times New Roman"/>
              </a:rPr>
              <a:t>a </a:t>
            </a:r>
            <a:r>
              <a:rPr sz="2600" spc="-25" dirty="0">
                <a:latin typeface="Times New Roman"/>
                <a:cs typeface="Times New Roman"/>
              </a:rPr>
              <a:t>motor. </a:t>
            </a:r>
            <a:r>
              <a:rPr sz="2600" spc="10" dirty="0">
                <a:latin typeface="Times New Roman"/>
                <a:cs typeface="Times New Roman"/>
              </a:rPr>
              <a:t>The </a:t>
            </a:r>
            <a:r>
              <a:rPr sz="2600" spc="5" dirty="0">
                <a:latin typeface="Times New Roman"/>
                <a:cs typeface="Times New Roman"/>
              </a:rPr>
              <a:t>system </a:t>
            </a:r>
            <a:r>
              <a:rPr sz="2600" dirty="0">
                <a:latin typeface="Times New Roman"/>
                <a:cs typeface="Times New Roman"/>
              </a:rPr>
              <a:t>propels  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vehicle</a:t>
            </a:r>
            <a:r>
              <a:rPr sz="2600" spc="21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by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transmitting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torque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to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the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driveshaft.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3395" y="2796551"/>
            <a:ext cx="8583088" cy="4054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9675" y="139432"/>
            <a:ext cx="323850" cy="316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95500" y="169479"/>
            <a:ext cx="5438775" cy="301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0325" y="409575"/>
            <a:ext cx="351472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981199"/>
            <a:ext cx="8991600" cy="4876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3425" y="1283601"/>
            <a:ext cx="285750" cy="3107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800" y="0"/>
            <a:ext cx="6786245" cy="1662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04620" marR="5080" indent="-1404620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1404620" algn="l"/>
                <a:tab pos="1405255" algn="l"/>
              </a:tabLst>
            </a:pPr>
            <a:r>
              <a:rPr sz="3200" b="1" spc="-25" dirty="0">
                <a:latin typeface="Calibri"/>
                <a:cs typeface="Calibri"/>
              </a:rPr>
              <a:t>APPLICATION </a:t>
            </a:r>
            <a:r>
              <a:rPr sz="3200" b="1" spc="10" dirty="0">
                <a:latin typeface="Calibri"/>
                <a:cs typeface="Calibri"/>
              </a:rPr>
              <a:t>OF</a:t>
            </a:r>
            <a:r>
              <a:rPr sz="3200" b="1" spc="-425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REGENERATIVE  </a:t>
            </a:r>
            <a:r>
              <a:rPr sz="3200" b="1" spc="5" dirty="0">
                <a:latin typeface="Calibri"/>
                <a:cs typeface="Calibri"/>
              </a:rPr>
              <a:t>BRAKING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927735" indent="-915669">
              <a:lnSpc>
                <a:spcPct val="100000"/>
              </a:lnSpc>
              <a:spcBef>
                <a:spcPts val="1330"/>
              </a:spcBef>
              <a:buFont typeface="Wingdings"/>
              <a:buChar char=""/>
              <a:tabLst>
                <a:tab pos="927735" algn="l"/>
                <a:tab pos="928369" algn="l"/>
              </a:tabLst>
            </a:pPr>
            <a:r>
              <a:rPr sz="3200" spc="-35" dirty="0">
                <a:latin typeface="Calibri"/>
                <a:cs typeface="Calibri"/>
              </a:rPr>
              <a:t>SUPER-CAPACITOR </a:t>
            </a:r>
            <a:r>
              <a:rPr sz="3200" spc="15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MAZDA</a:t>
            </a:r>
            <a:r>
              <a:rPr sz="3200" spc="-39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A-6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425" y="902601"/>
            <a:ext cx="2857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425" y="2121802"/>
            <a:ext cx="2857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2425" y="3341001"/>
            <a:ext cx="2857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2425" y="4560201"/>
            <a:ext cx="2857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482" y="741680"/>
            <a:ext cx="8774430" cy="4657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65"/>
              </a:spcBef>
              <a:buSzPct val="96875"/>
              <a:buFont typeface="Wingdings"/>
              <a:buChar char=""/>
              <a:tabLst>
                <a:tab pos="339725" algn="l"/>
                <a:tab pos="6419850" algn="l"/>
                <a:tab pos="7831455" algn="l"/>
              </a:tabLst>
            </a:pPr>
            <a:r>
              <a:rPr sz="3200" spc="20" dirty="0">
                <a:latin typeface="Calibri"/>
                <a:cs typeface="Calibri"/>
              </a:rPr>
              <a:t>S</a:t>
            </a:r>
            <a:r>
              <a:rPr sz="3200" spc="40" dirty="0">
                <a:latin typeface="Calibri"/>
                <a:cs typeface="Calibri"/>
              </a:rPr>
              <a:t>up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35" dirty="0">
                <a:latin typeface="Calibri"/>
                <a:cs typeface="Calibri"/>
              </a:rPr>
              <a:t>apa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20" dirty="0">
                <a:latin typeface="Calibri"/>
                <a:cs typeface="Calibri"/>
              </a:rPr>
              <a:t>i</a:t>
            </a:r>
            <a:r>
              <a:rPr sz="3200" spc="-100" dirty="0">
                <a:latin typeface="Calibri"/>
                <a:cs typeface="Calibri"/>
              </a:rPr>
              <a:t>t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spc="-20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cc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40" dirty="0">
                <a:latin typeface="Calibri"/>
                <a:cs typeface="Calibri"/>
              </a:rPr>
              <a:t>ha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35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  </a:t>
            </a:r>
            <a:r>
              <a:rPr sz="3200" spc="-5" dirty="0">
                <a:latin typeface="Calibri"/>
                <a:cs typeface="Calibri"/>
              </a:rPr>
              <a:t>more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quickly.</a:t>
            </a:r>
            <a:endParaRPr sz="3200">
              <a:latin typeface="Calibri"/>
              <a:cs typeface="Calibri"/>
            </a:endParaRPr>
          </a:p>
          <a:p>
            <a:pPr marL="12700" marR="15875">
              <a:lnSpc>
                <a:spcPts val="3829"/>
              </a:lnSpc>
              <a:spcBef>
                <a:spcPts val="1955"/>
              </a:spcBef>
              <a:buSzPct val="96875"/>
              <a:buFont typeface="Wingdings"/>
              <a:buChar char=""/>
              <a:tabLst>
                <a:tab pos="339090" algn="l"/>
                <a:tab pos="822960" algn="l"/>
                <a:tab pos="1557020" algn="l"/>
                <a:tab pos="2272030" algn="l"/>
                <a:tab pos="4217670" algn="l"/>
                <a:tab pos="4999355" algn="l"/>
                <a:tab pos="6811009" algn="l"/>
                <a:tab pos="7879080" algn="l"/>
              </a:tabLst>
            </a:pP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4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40" dirty="0">
                <a:latin typeface="Calibri"/>
                <a:cs typeface="Calibri"/>
              </a:rPr>
              <a:t>b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4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spc="2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35" dirty="0">
                <a:latin typeface="Calibri"/>
                <a:cs typeface="Calibri"/>
              </a:rPr>
              <a:t>h</a:t>
            </a:r>
            <a:r>
              <a:rPr sz="3200" spc="40" dirty="0">
                <a:latin typeface="Calibri"/>
                <a:cs typeface="Calibri"/>
              </a:rPr>
              <a:t>a</a:t>
            </a:r>
            <a:r>
              <a:rPr sz="3200" spc="-15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35" dirty="0">
                <a:latin typeface="Calibri"/>
                <a:cs typeface="Calibri"/>
              </a:rPr>
              <a:t>h</a:t>
            </a:r>
            <a:r>
              <a:rPr sz="3200" spc="40" dirty="0">
                <a:latin typeface="Calibri"/>
                <a:cs typeface="Calibri"/>
              </a:rPr>
              <a:t>a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40" dirty="0">
                <a:latin typeface="Calibri"/>
                <a:cs typeface="Calibri"/>
              </a:rPr>
              <a:t>a</a:t>
            </a:r>
            <a:r>
              <a:rPr sz="3200" spc="-11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30" dirty="0">
                <a:latin typeface="Calibri"/>
                <a:cs typeface="Calibri"/>
              </a:rPr>
              <a:t>o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e  </a:t>
            </a:r>
            <a:r>
              <a:rPr sz="3200" spc="-5" dirty="0">
                <a:latin typeface="Calibri"/>
                <a:cs typeface="Calibri"/>
              </a:rPr>
              <a:t>times </a:t>
            </a:r>
            <a:r>
              <a:rPr sz="3200" spc="30" dirty="0">
                <a:latin typeface="Calibri"/>
                <a:cs typeface="Calibri"/>
              </a:rPr>
              <a:t>and </a:t>
            </a:r>
            <a:r>
              <a:rPr sz="3200" spc="5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far deterioration </a:t>
            </a:r>
            <a:r>
              <a:rPr sz="3200" spc="15" dirty="0">
                <a:latin typeface="Calibri"/>
                <a:cs typeface="Calibri"/>
              </a:rPr>
              <a:t>than</a:t>
            </a:r>
            <a:r>
              <a:rPr sz="3200" spc="-49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 </a:t>
            </a:r>
            <a:r>
              <a:rPr sz="3200" spc="-105" dirty="0">
                <a:latin typeface="Calibri"/>
                <a:cs typeface="Calibri"/>
              </a:rPr>
              <a:t>battery.</a:t>
            </a:r>
            <a:endParaRPr sz="3200">
              <a:latin typeface="Calibri"/>
              <a:cs typeface="Calibri"/>
            </a:endParaRPr>
          </a:p>
          <a:p>
            <a:pPr marL="12700" marR="151130">
              <a:lnSpc>
                <a:spcPct val="101699"/>
              </a:lnSpc>
              <a:spcBef>
                <a:spcPts val="1675"/>
              </a:spcBef>
              <a:buSzPct val="96875"/>
              <a:buFont typeface="Wingdings"/>
              <a:buChar char=""/>
              <a:tabLst>
                <a:tab pos="339725" algn="l"/>
              </a:tabLst>
            </a:pPr>
            <a:r>
              <a:rPr sz="3200" spc="20" dirty="0">
                <a:latin typeface="Calibri"/>
                <a:cs typeface="Calibri"/>
              </a:rPr>
              <a:t>The </a:t>
            </a:r>
            <a:r>
              <a:rPr sz="3200" spc="10" dirty="0">
                <a:latin typeface="Calibri"/>
                <a:cs typeface="Calibri"/>
              </a:rPr>
              <a:t>Mazda </a:t>
            </a:r>
            <a:r>
              <a:rPr sz="3200" spc="25" dirty="0">
                <a:latin typeface="Calibri"/>
                <a:cs typeface="Calibri"/>
              </a:rPr>
              <a:t>Unit </a:t>
            </a:r>
            <a:r>
              <a:rPr sz="3200" spc="15" dirty="0">
                <a:latin typeface="Calibri"/>
                <a:cs typeface="Calibri"/>
              </a:rPr>
              <a:t>can </a:t>
            </a:r>
            <a:r>
              <a:rPr sz="3200" spc="10" dirty="0">
                <a:latin typeface="Calibri"/>
                <a:cs typeface="Calibri"/>
              </a:rPr>
              <a:t>accept a full </a:t>
            </a:r>
            <a:r>
              <a:rPr sz="3200" dirty="0">
                <a:latin typeface="Calibri"/>
                <a:cs typeface="Calibri"/>
              </a:rPr>
              <a:t>charge </a:t>
            </a:r>
            <a:r>
              <a:rPr sz="3200" spc="15" dirty="0">
                <a:latin typeface="Calibri"/>
                <a:cs typeface="Calibri"/>
              </a:rPr>
              <a:t>in </a:t>
            </a:r>
            <a:r>
              <a:rPr sz="3200" spc="10" dirty="0">
                <a:latin typeface="Calibri"/>
                <a:cs typeface="Calibri"/>
              </a:rPr>
              <a:t>just </a:t>
            </a:r>
            <a:r>
              <a:rPr sz="3200" spc="15" dirty="0">
                <a:latin typeface="Calibri"/>
                <a:cs typeface="Calibri"/>
              </a:rPr>
              <a:t>8-  </a:t>
            </a:r>
            <a:r>
              <a:rPr sz="3200" spc="20" dirty="0">
                <a:latin typeface="Calibri"/>
                <a:cs typeface="Calibri"/>
              </a:rPr>
              <a:t>10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seconds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829"/>
              </a:lnSpc>
              <a:spcBef>
                <a:spcPts val="2005"/>
              </a:spcBef>
              <a:buSzPct val="96875"/>
              <a:buFont typeface="Wingdings"/>
              <a:buChar char=""/>
              <a:tabLst>
                <a:tab pos="432434" algn="l"/>
                <a:tab pos="1213485" algn="l"/>
                <a:tab pos="2901315" algn="l"/>
                <a:tab pos="3768725" algn="l"/>
                <a:tab pos="4636770" algn="l"/>
                <a:tab pos="5227955" algn="l"/>
                <a:tab pos="5742940" algn="l"/>
                <a:tab pos="6887209" algn="l"/>
                <a:tab pos="7831455" algn="l"/>
              </a:tabLst>
            </a:pP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4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p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15" dirty="0">
                <a:latin typeface="Calibri"/>
                <a:cs typeface="Calibri"/>
              </a:rPr>
              <a:t>i</a:t>
            </a:r>
            <a:r>
              <a:rPr sz="3200" spc="-95" dirty="0">
                <a:latin typeface="Calibri"/>
                <a:cs typeface="Calibri"/>
              </a:rPr>
              <a:t>t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-114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70" dirty="0">
                <a:latin typeface="Calibri"/>
                <a:cs typeface="Calibri"/>
              </a:rPr>
              <a:t>t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185" dirty="0">
                <a:latin typeface="Calibri"/>
                <a:cs typeface="Calibri"/>
              </a:rPr>
              <a:t>k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45" dirty="0">
                <a:latin typeface="Calibri"/>
                <a:cs typeface="Calibri"/>
              </a:rPr>
              <a:t>u</a:t>
            </a:r>
            <a:r>
              <a:rPr sz="3200" spc="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45" dirty="0">
                <a:latin typeface="Calibri"/>
                <a:cs typeface="Calibri"/>
              </a:rPr>
              <a:t>b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45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0" dirty="0">
                <a:latin typeface="Calibri"/>
                <a:cs typeface="Calibri"/>
              </a:rPr>
              <a:t>11</a:t>
            </a:r>
            <a:r>
              <a:rPr sz="3200" spc="25" dirty="0">
                <a:latin typeface="Calibri"/>
                <a:cs typeface="Calibri"/>
              </a:rPr>
              <a:t>3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0" dirty="0">
                <a:latin typeface="Calibri"/>
                <a:cs typeface="Calibri"/>
              </a:rPr>
              <a:t>w</a:t>
            </a:r>
            <a:r>
              <a:rPr sz="3200" spc="3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n  </a:t>
            </a:r>
            <a:r>
              <a:rPr sz="3200" spc="1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load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at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minimum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30" dirty="0">
                <a:latin typeface="Calibri"/>
                <a:cs typeface="Calibri"/>
              </a:rPr>
              <a:t>about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15" dirty="0">
                <a:latin typeface="Calibri"/>
                <a:cs typeface="Calibri"/>
              </a:rPr>
              <a:t>18A.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4825" y="445401"/>
            <a:ext cx="2857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9700" y="469359"/>
            <a:ext cx="6067425" cy="298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3475" y="714375"/>
            <a:ext cx="301942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283844"/>
            <a:ext cx="6950709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27735" marR="5080" indent="-915669">
              <a:lnSpc>
                <a:spcPct val="100000"/>
              </a:lnSpc>
              <a:spcBef>
                <a:spcPts val="130"/>
              </a:spcBef>
              <a:buFont typeface="Wingdings"/>
              <a:buChar char=""/>
              <a:tabLst>
                <a:tab pos="927735" algn="l"/>
                <a:tab pos="928369" algn="l"/>
              </a:tabLst>
            </a:pPr>
            <a:r>
              <a:rPr sz="3200" b="1" spc="-35" dirty="0">
                <a:latin typeface="Calibri"/>
                <a:cs typeface="Calibri"/>
              </a:rPr>
              <a:t>REGENERATIVE </a:t>
            </a:r>
            <a:r>
              <a:rPr sz="3200" b="1" spc="5" dirty="0">
                <a:latin typeface="Calibri"/>
                <a:cs typeface="Calibri"/>
              </a:rPr>
              <a:t>BRAKING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r>
              <a:rPr sz="3200" b="1" spc="-5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  </a:t>
            </a:r>
            <a:r>
              <a:rPr sz="3200" b="1" spc="-15" dirty="0">
                <a:latin typeface="Calibri"/>
                <a:cs typeface="Calibri"/>
              </a:rPr>
              <a:t>LOCOMOTIVES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2509456"/>
            <a:ext cx="3738245" cy="8782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45"/>
              </a:spcBef>
              <a:buSzPct val="96363"/>
              <a:buFont typeface="Arial"/>
              <a:buChar char="•"/>
              <a:tabLst>
                <a:tab pos="137160" algn="l"/>
                <a:tab pos="1223010" algn="l"/>
                <a:tab pos="2367280" algn="l"/>
                <a:tab pos="3244215" algn="l"/>
              </a:tabLst>
            </a:pPr>
            <a:r>
              <a:rPr sz="2750" spc="15" dirty="0">
                <a:latin typeface="Calibri"/>
                <a:cs typeface="Calibri"/>
              </a:rPr>
              <a:t>J</a:t>
            </a:r>
            <a:r>
              <a:rPr sz="2750" spc="25" dirty="0">
                <a:latin typeface="Calibri"/>
                <a:cs typeface="Calibri"/>
              </a:rPr>
              <a:t>a</a:t>
            </a:r>
            <a:r>
              <a:rPr sz="2750" spc="-35" dirty="0">
                <a:latin typeface="Calibri"/>
                <a:cs typeface="Calibri"/>
              </a:rPr>
              <a:t>i</a:t>
            </a:r>
            <a:r>
              <a:rPr sz="2750" spc="-25" dirty="0">
                <a:latin typeface="Calibri"/>
                <a:cs typeface="Calibri"/>
              </a:rPr>
              <a:t>pu</a:t>
            </a:r>
            <a:r>
              <a:rPr sz="2750" spc="5" dirty="0">
                <a:latin typeface="Calibri"/>
                <a:cs typeface="Calibri"/>
              </a:rPr>
              <a:t>r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45" dirty="0">
                <a:latin typeface="Calibri"/>
                <a:cs typeface="Calibri"/>
              </a:rPr>
              <a:t>M</a:t>
            </a:r>
            <a:r>
              <a:rPr sz="2750" spc="-25" dirty="0">
                <a:latin typeface="Calibri"/>
                <a:cs typeface="Calibri"/>
              </a:rPr>
              <a:t>et</a:t>
            </a:r>
            <a:r>
              <a:rPr sz="2750" spc="-65" dirty="0">
                <a:latin typeface="Calibri"/>
                <a:cs typeface="Calibri"/>
              </a:rPr>
              <a:t>r</a:t>
            </a:r>
            <a:r>
              <a:rPr sz="2750" spc="10" dirty="0">
                <a:latin typeface="Calibri"/>
                <a:cs typeface="Calibri"/>
              </a:rPr>
              <a:t>o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u</a:t>
            </a:r>
            <a:r>
              <a:rPr sz="2750" spc="45" dirty="0">
                <a:latin typeface="Calibri"/>
                <a:cs typeface="Calibri"/>
              </a:rPr>
              <a:t>s</a:t>
            </a:r>
            <a:r>
              <a:rPr sz="2750" spc="-20" dirty="0">
                <a:latin typeface="Calibri"/>
                <a:cs typeface="Calibri"/>
              </a:rPr>
              <a:t>e</a:t>
            </a:r>
            <a:r>
              <a:rPr sz="2750" spc="10" dirty="0">
                <a:latin typeface="Calibri"/>
                <a:cs typeface="Calibri"/>
              </a:rPr>
              <a:t>s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50" dirty="0">
                <a:latin typeface="Calibri"/>
                <a:cs typeface="Calibri"/>
              </a:rPr>
              <a:t>h</a:t>
            </a:r>
            <a:r>
              <a:rPr sz="2750" spc="5" dirty="0">
                <a:latin typeface="Calibri"/>
                <a:cs typeface="Calibri"/>
              </a:rPr>
              <a:t>e  </a:t>
            </a:r>
            <a:r>
              <a:rPr sz="2750" spc="-20" dirty="0">
                <a:latin typeface="Calibri"/>
                <a:cs typeface="Calibri"/>
              </a:rPr>
              <a:t>Regenerative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7689" y="2938144"/>
            <a:ext cx="10883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Calibri"/>
                <a:cs typeface="Calibri"/>
              </a:rPr>
              <a:t>Braking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3367404"/>
            <a:ext cx="3741420" cy="869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  <a:tabLst>
                <a:tab pos="1232535" algn="l"/>
                <a:tab pos="1661795" algn="l"/>
                <a:tab pos="2614930" algn="l"/>
                <a:tab pos="3425825" algn="l"/>
              </a:tabLst>
            </a:pP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-55" dirty="0">
                <a:latin typeface="Calibri"/>
                <a:cs typeface="Calibri"/>
              </a:rPr>
              <a:t>y</a:t>
            </a:r>
            <a:r>
              <a:rPr sz="2750" spc="-30" dirty="0">
                <a:latin typeface="Calibri"/>
                <a:cs typeface="Calibri"/>
              </a:rPr>
              <a:t>s</a:t>
            </a:r>
            <a:r>
              <a:rPr sz="2750" spc="-25" dirty="0">
                <a:latin typeface="Calibri"/>
                <a:cs typeface="Calibri"/>
              </a:rPr>
              <a:t>te</a:t>
            </a:r>
            <a:r>
              <a:rPr sz="2750" spc="20" dirty="0">
                <a:latin typeface="Calibri"/>
                <a:cs typeface="Calibri"/>
              </a:rPr>
              <a:t>m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20" dirty="0">
                <a:latin typeface="Calibri"/>
                <a:cs typeface="Calibri"/>
              </a:rPr>
              <a:t>&amp;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30" dirty="0">
                <a:latin typeface="Calibri"/>
                <a:cs typeface="Calibri"/>
              </a:rPr>
              <a:t>s</a:t>
            </a:r>
            <a:r>
              <a:rPr sz="2750" spc="-50" dirty="0">
                <a:latin typeface="Calibri"/>
                <a:cs typeface="Calibri"/>
              </a:rPr>
              <a:t>a</a:t>
            </a:r>
            <a:r>
              <a:rPr sz="2750" spc="25" dirty="0">
                <a:latin typeface="Calibri"/>
                <a:cs typeface="Calibri"/>
              </a:rPr>
              <a:t>v</a:t>
            </a:r>
            <a:r>
              <a:rPr sz="2750" spc="-25" dirty="0">
                <a:latin typeface="Calibri"/>
                <a:cs typeface="Calibri"/>
              </a:rPr>
              <a:t>e</a:t>
            </a:r>
            <a:r>
              <a:rPr sz="2750" spc="10" dirty="0">
                <a:latin typeface="Calibri"/>
                <a:cs typeface="Calibri"/>
              </a:rPr>
              <a:t>s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30" dirty="0">
                <a:latin typeface="Calibri"/>
                <a:cs typeface="Calibri"/>
              </a:rPr>
              <a:t>35</a:t>
            </a:r>
            <a:r>
              <a:rPr sz="2750" spc="20" dirty="0">
                <a:latin typeface="Calibri"/>
                <a:cs typeface="Calibri"/>
              </a:rPr>
              <a:t>%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35" dirty="0">
                <a:latin typeface="Calibri"/>
                <a:cs typeface="Calibri"/>
              </a:rPr>
              <a:t>of  </a:t>
            </a:r>
            <a:r>
              <a:rPr sz="2750" spc="-20" dirty="0">
                <a:latin typeface="Calibri"/>
                <a:cs typeface="Calibri"/>
              </a:rPr>
              <a:t>Electricity.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95800" y="1828800"/>
            <a:ext cx="4419600" cy="4229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525" y="359785"/>
            <a:ext cx="323850" cy="32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4450" y="142875"/>
            <a:ext cx="662940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638175"/>
            <a:ext cx="195262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01725" y="207644"/>
            <a:ext cx="6436995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0534" marR="5080" indent="-470534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b="1" spc="20" dirty="0">
                <a:latin typeface="Calibri"/>
                <a:cs typeface="Calibri"/>
              </a:rPr>
              <a:t>CAR </a:t>
            </a:r>
            <a:r>
              <a:rPr sz="3200" b="1" spc="-5" dirty="0">
                <a:latin typeface="Calibri"/>
                <a:cs typeface="Calibri"/>
              </a:rPr>
              <a:t>WITH </a:t>
            </a:r>
            <a:r>
              <a:rPr sz="3200" b="1" spc="-35" dirty="0">
                <a:latin typeface="Calibri"/>
                <a:cs typeface="Calibri"/>
              </a:rPr>
              <a:t>REGENERATIVE</a:t>
            </a:r>
            <a:r>
              <a:rPr sz="3200" b="1" spc="-45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 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2096090"/>
            <a:ext cx="3186430" cy="26104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-60" dirty="0">
                <a:latin typeface="Times New Roman"/>
                <a:cs typeface="Times New Roman"/>
              </a:rPr>
              <a:t>Toyota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Prius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5" dirty="0">
                <a:latin typeface="Times New Roman"/>
                <a:cs typeface="Times New Roman"/>
              </a:rPr>
              <a:t>Honda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Insight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-35" dirty="0">
                <a:latin typeface="Times New Roman"/>
                <a:cs typeface="Times New Roman"/>
              </a:rPr>
              <a:t>Ford </a:t>
            </a:r>
            <a:r>
              <a:rPr sz="2750" spc="-10" dirty="0">
                <a:latin typeface="Times New Roman"/>
                <a:cs typeface="Times New Roman"/>
              </a:rPr>
              <a:t>Escape</a:t>
            </a:r>
            <a:r>
              <a:rPr sz="2750" spc="-300" dirty="0">
                <a:latin typeface="Times New Roman"/>
                <a:cs typeface="Times New Roman"/>
              </a:rPr>
              <a:t> </a:t>
            </a:r>
            <a:r>
              <a:rPr sz="2750" spc="-35" dirty="0">
                <a:latin typeface="Times New Roman"/>
                <a:cs typeface="Times New Roman"/>
              </a:rPr>
              <a:t>Hybrid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-125" dirty="0">
                <a:latin typeface="Times New Roman"/>
                <a:cs typeface="Times New Roman"/>
              </a:rPr>
              <a:t>Tesla</a:t>
            </a:r>
            <a:r>
              <a:rPr sz="2750" spc="245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Roadster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5" dirty="0">
                <a:latin typeface="Times New Roman"/>
                <a:cs typeface="Times New Roman"/>
              </a:rPr>
              <a:t>Chevy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170" dirty="0">
                <a:latin typeface="Times New Roman"/>
                <a:cs typeface="Times New Roman"/>
              </a:rPr>
              <a:t>Volt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10175" y="1390650"/>
            <a:ext cx="3276600" cy="1685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1600" y="1362075"/>
            <a:ext cx="3276600" cy="1685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60695" y="3159442"/>
            <a:ext cx="1716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Fig.5-Toyota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Prius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10175" y="3762375"/>
            <a:ext cx="3352800" cy="21050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3733800"/>
            <a:ext cx="3352800" cy="2114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20969" y="6045200"/>
            <a:ext cx="1912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imes New Roman"/>
                <a:cs typeface="Times New Roman"/>
              </a:rPr>
              <a:t>Fig.6-Tesla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Roadster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359785"/>
            <a:ext cx="323850" cy="32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" y="142875"/>
            <a:ext cx="7743825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638175"/>
            <a:ext cx="185737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564" y="207644"/>
            <a:ext cx="8982710" cy="559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7894" marR="1024890" indent="-937894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937894" algn="l"/>
              </a:tabLst>
            </a:pPr>
            <a:r>
              <a:rPr sz="3200" b="1" spc="-120" dirty="0">
                <a:latin typeface="Calibri"/>
                <a:cs typeface="Calibri"/>
              </a:rPr>
              <a:t>ADVANTAGES </a:t>
            </a:r>
            <a:r>
              <a:rPr sz="3200" b="1" spc="10" dirty="0">
                <a:latin typeface="Calibri"/>
                <a:cs typeface="Calibri"/>
              </a:rPr>
              <a:t>OF </a:t>
            </a:r>
            <a:r>
              <a:rPr sz="3200" b="1" spc="-35" dirty="0">
                <a:latin typeface="Calibri"/>
                <a:cs typeface="Calibri"/>
              </a:rPr>
              <a:t>REGENERATIVE</a:t>
            </a:r>
            <a:r>
              <a:rPr sz="3200" b="1" spc="-16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 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537210" indent="-52451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750" spc="-20" dirty="0">
                <a:latin typeface="Times New Roman"/>
                <a:cs typeface="Times New Roman"/>
              </a:rPr>
              <a:t>Increase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-30" dirty="0">
                <a:latin typeface="Times New Roman"/>
                <a:cs typeface="Times New Roman"/>
              </a:rPr>
              <a:t>overall </a:t>
            </a:r>
            <a:r>
              <a:rPr sz="2750" spc="-20" dirty="0">
                <a:latin typeface="Times New Roman"/>
                <a:cs typeface="Times New Roman"/>
              </a:rPr>
              <a:t>energy </a:t>
            </a:r>
            <a:r>
              <a:rPr sz="2750" spc="-25" dirty="0">
                <a:latin typeface="Times New Roman"/>
                <a:cs typeface="Times New Roman"/>
              </a:rPr>
              <a:t>efficiency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484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vehicle.</a:t>
            </a:r>
            <a:endParaRPr sz="2750">
              <a:latin typeface="Times New Roman"/>
              <a:cs typeface="Times New Roman"/>
            </a:endParaRPr>
          </a:p>
          <a:p>
            <a:pPr marL="537210" indent="-52451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750" spc="-20" dirty="0">
                <a:latin typeface="Times New Roman"/>
                <a:cs typeface="Times New Roman"/>
              </a:rPr>
              <a:t>Improved</a:t>
            </a:r>
            <a:r>
              <a:rPr sz="2750" spc="315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Performance.</a:t>
            </a:r>
            <a:endParaRPr sz="27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55"/>
              </a:spcBef>
              <a:buSzPct val="94545"/>
              <a:buFont typeface="Arial"/>
              <a:buChar char="•"/>
              <a:tabLst>
                <a:tab pos="527050" algn="l"/>
                <a:tab pos="527685" algn="l"/>
              </a:tabLst>
            </a:pPr>
            <a:r>
              <a:rPr sz="2750" spc="-25" dirty="0">
                <a:latin typeface="Times New Roman"/>
                <a:cs typeface="Times New Roman"/>
              </a:rPr>
              <a:t>Emission</a:t>
            </a:r>
            <a:r>
              <a:rPr sz="2750" spc="32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Reduction.</a:t>
            </a:r>
            <a:endParaRPr sz="27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830"/>
              </a:spcBef>
              <a:buSzPct val="94545"/>
              <a:buFont typeface="Arial"/>
              <a:buChar char="•"/>
              <a:tabLst>
                <a:tab pos="527050" algn="l"/>
                <a:tab pos="527685" algn="l"/>
              </a:tabLst>
            </a:pPr>
            <a:r>
              <a:rPr sz="2750" spc="-15" dirty="0">
                <a:latin typeface="Times New Roman"/>
                <a:cs typeface="Times New Roman"/>
              </a:rPr>
              <a:t>Reduction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5" dirty="0">
                <a:latin typeface="Times New Roman"/>
                <a:cs typeface="Times New Roman"/>
              </a:rPr>
              <a:t>Engine</a:t>
            </a:r>
            <a:r>
              <a:rPr sz="2750" spc="-320" dirty="0">
                <a:latin typeface="Times New Roman"/>
                <a:cs typeface="Times New Roman"/>
              </a:rPr>
              <a:t> </a:t>
            </a:r>
            <a:r>
              <a:rPr sz="2750" spc="-160" dirty="0">
                <a:latin typeface="Times New Roman"/>
                <a:cs typeface="Times New Roman"/>
              </a:rPr>
              <a:t>Wear.</a:t>
            </a:r>
            <a:endParaRPr sz="27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60"/>
              </a:spcBef>
              <a:buSzPct val="94545"/>
              <a:buFont typeface="Arial"/>
              <a:buChar char="•"/>
              <a:tabLst>
                <a:tab pos="527050" algn="l"/>
                <a:tab pos="527685" algn="l"/>
                <a:tab pos="3947160" algn="l"/>
                <a:tab pos="6868159" algn="l"/>
              </a:tabLst>
            </a:pPr>
            <a:r>
              <a:rPr sz="2750" spc="20" dirty="0">
                <a:latin typeface="Times New Roman"/>
                <a:cs typeface="Times New Roman"/>
              </a:rPr>
              <a:t>Cuts </a:t>
            </a:r>
            <a:r>
              <a:rPr sz="2750" spc="-5" dirty="0">
                <a:latin typeface="Times New Roman"/>
                <a:cs typeface="Times New Roman"/>
              </a:rPr>
              <a:t>down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on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35" dirty="0">
                <a:latin typeface="Times New Roman"/>
                <a:cs typeface="Times New Roman"/>
              </a:rPr>
              <a:t>pollution	</a:t>
            </a:r>
            <a:r>
              <a:rPr sz="2750" spc="-30" dirty="0">
                <a:latin typeface="Times New Roman"/>
                <a:cs typeface="Times New Roman"/>
              </a:rPr>
              <a:t>related</a:t>
            </a:r>
            <a:r>
              <a:rPr sz="2750" spc="27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to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electricity	</a:t>
            </a:r>
            <a:r>
              <a:rPr sz="2750" spc="-15" dirty="0">
                <a:latin typeface="Times New Roman"/>
                <a:cs typeface="Times New Roman"/>
              </a:rPr>
              <a:t>generation.</a:t>
            </a:r>
            <a:endParaRPr sz="27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55"/>
              </a:spcBef>
              <a:buSzPct val="94545"/>
              <a:buFont typeface="Arial"/>
              <a:buChar char="•"/>
              <a:tabLst>
                <a:tab pos="527050" algn="l"/>
                <a:tab pos="527685" algn="l"/>
                <a:tab pos="3659504" algn="l"/>
              </a:tabLst>
            </a:pPr>
            <a:r>
              <a:rPr sz="2750" spc="-20" dirty="0">
                <a:latin typeface="Times New Roman"/>
                <a:cs typeface="Times New Roman"/>
              </a:rPr>
              <a:t>Increases</a:t>
            </a:r>
            <a:r>
              <a:rPr sz="2750" spc="270" dirty="0">
                <a:latin typeface="Times New Roman"/>
                <a:cs typeface="Times New Roman"/>
              </a:rPr>
              <a:t> </a:t>
            </a:r>
            <a:r>
              <a:rPr sz="2750" spc="10" dirty="0">
                <a:latin typeface="Times New Roman"/>
                <a:cs typeface="Times New Roman"/>
              </a:rPr>
              <a:t>the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-40" dirty="0">
                <a:latin typeface="Times New Roman"/>
                <a:cs typeface="Times New Roman"/>
              </a:rPr>
              <a:t>lifespan	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-35" dirty="0">
                <a:latin typeface="Times New Roman"/>
                <a:cs typeface="Times New Roman"/>
              </a:rPr>
              <a:t>friction </a:t>
            </a:r>
            <a:r>
              <a:rPr sz="2750" spc="-20" dirty="0">
                <a:latin typeface="Times New Roman"/>
                <a:cs typeface="Times New Roman"/>
              </a:rPr>
              <a:t>braking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systems.</a:t>
            </a:r>
            <a:endParaRPr sz="27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55"/>
              </a:spcBef>
              <a:buSzPct val="94545"/>
              <a:buFont typeface="Arial"/>
              <a:buChar char="•"/>
              <a:tabLst>
                <a:tab pos="527050" algn="l"/>
                <a:tab pos="527685" algn="l"/>
              </a:tabLst>
            </a:pPr>
            <a:r>
              <a:rPr sz="2750" spc="-35" dirty="0">
                <a:latin typeface="Times New Roman"/>
                <a:cs typeface="Times New Roman"/>
              </a:rPr>
              <a:t>Smaller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Accessories.</a:t>
            </a:r>
            <a:endParaRPr sz="2750">
              <a:latin typeface="Times New Roman"/>
              <a:cs typeface="Times New Roman"/>
            </a:endParaRPr>
          </a:p>
          <a:p>
            <a:pPr marL="527685" marR="5080" indent="-514984">
              <a:lnSpc>
                <a:spcPct val="102400"/>
              </a:lnSpc>
              <a:spcBef>
                <a:spcPts val="675"/>
              </a:spcBef>
              <a:buSzPct val="94545"/>
              <a:buFont typeface="Arial"/>
              <a:buChar char="•"/>
              <a:tabLst>
                <a:tab pos="527050" algn="l"/>
                <a:tab pos="527685" algn="l"/>
                <a:tab pos="1366520" algn="l"/>
                <a:tab pos="2033905" algn="l"/>
                <a:tab pos="2510155" algn="l"/>
                <a:tab pos="4159885" algn="l"/>
                <a:tab pos="5962015" algn="l"/>
                <a:tab pos="7077709" algn="l"/>
                <a:tab pos="7992745" algn="l"/>
                <a:tab pos="8460105" algn="l"/>
              </a:tabLst>
            </a:pPr>
            <a:r>
              <a:rPr sz="2750" spc="-35" dirty="0">
                <a:latin typeface="Times New Roman"/>
                <a:cs typeface="Times New Roman"/>
              </a:rPr>
              <a:t>L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-20" dirty="0">
                <a:latin typeface="Times New Roman"/>
                <a:cs typeface="Times New Roman"/>
              </a:rPr>
              <a:t>s</a:t>
            </a:r>
            <a:r>
              <a:rPr sz="2750" spc="10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45" dirty="0">
                <a:latin typeface="Times New Roman"/>
                <a:cs typeface="Times New Roman"/>
              </a:rPr>
              <a:t>u</a:t>
            </a:r>
            <a:r>
              <a:rPr sz="2750" spc="-25" dirty="0">
                <a:latin typeface="Times New Roman"/>
                <a:cs typeface="Times New Roman"/>
              </a:rPr>
              <a:t>s</a:t>
            </a:r>
            <a:r>
              <a:rPr sz="2750" spc="10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10" dirty="0">
                <a:latin typeface="Times New Roman"/>
                <a:cs typeface="Times New Roman"/>
              </a:rPr>
              <a:t>f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5" dirty="0">
                <a:latin typeface="Times New Roman"/>
                <a:cs typeface="Times New Roman"/>
              </a:rPr>
              <a:t>tr</a:t>
            </a:r>
            <a:r>
              <a:rPr sz="2750" spc="-25" dirty="0">
                <a:latin typeface="Times New Roman"/>
                <a:cs typeface="Times New Roman"/>
              </a:rPr>
              <a:t>ad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-15" dirty="0">
                <a:latin typeface="Times New Roman"/>
                <a:cs typeface="Times New Roman"/>
              </a:rPr>
              <a:t>t</a:t>
            </a:r>
            <a:r>
              <a:rPr sz="2750" spc="-105" dirty="0">
                <a:latin typeface="Times New Roman"/>
                <a:cs typeface="Times New Roman"/>
              </a:rPr>
              <a:t>i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45" dirty="0">
                <a:latin typeface="Times New Roman"/>
                <a:cs typeface="Times New Roman"/>
              </a:rPr>
              <a:t>na</a:t>
            </a:r>
            <a:r>
              <a:rPr sz="2750" spc="5" dirty="0">
                <a:latin typeface="Times New Roman"/>
                <a:cs typeface="Times New Roman"/>
              </a:rPr>
              <a:t>l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35" dirty="0">
                <a:latin typeface="Times New Roman"/>
                <a:cs typeface="Times New Roman"/>
              </a:rPr>
              <a:t>m</a:t>
            </a:r>
            <a:r>
              <a:rPr sz="2750" spc="-25" dirty="0">
                <a:latin typeface="Times New Roman"/>
                <a:cs typeface="Times New Roman"/>
              </a:rPr>
              <a:t>ec</a:t>
            </a:r>
            <a:r>
              <a:rPr sz="2750" spc="50" dirty="0">
                <a:latin typeface="Times New Roman"/>
                <a:cs typeface="Times New Roman"/>
              </a:rPr>
              <a:t>h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95" dirty="0">
                <a:latin typeface="Times New Roman"/>
                <a:cs typeface="Times New Roman"/>
              </a:rPr>
              <a:t>i</a:t>
            </a:r>
            <a:r>
              <a:rPr sz="2750" spc="-25" dirty="0">
                <a:latin typeface="Times New Roman"/>
                <a:cs typeface="Times New Roman"/>
              </a:rPr>
              <a:t>ca</a:t>
            </a:r>
            <a:r>
              <a:rPr sz="2750" spc="5" dirty="0">
                <a:latin typeface="Times New Roman"/>
                <a:cs typeface="Times New Roman"/>
              </a:rPr>
              <a:t>l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b</a:t>
            </a:r>
            <a:r>
              <a:rPr sz="2750" spc="-15" dirty="0">
                <a:latin typeface="Times New Roman"/>
                <a:cs typeface="Times New Roman"/>
              </a:rPr>
              <a:t>r</a:t>
            </a:r>
            <a:r>
              <a:rPr sz="2750" spc="-25" dirty="0">
                <a:latin typeface="Times New Roman"/>
                <a:cs typeface="Times New Roman"/>
              </a:rPr>
              <a:t>ake</a:t>
            </a:r>
            <a:r>
              <a:rPr sz="2750" spc="10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25" dirty="0">
                <a:latin typeface="Times New Roman"/>
                <a:cs typeface="Times New Roman"/>
              </a:rPr>
              <a:t>ea</a:t>
            </a:r>
            <a:r>
              <a:rPr sz="2750" spc="-30" dirty="0">
                <a:latin typeface="Times New Roman"/>
                <a:cs typeface="Times New Roman"/>
              </a:rPr>
              <a:t>d</a:t>
            </a:r>
            <a:r>
              <a:rPr sz="2750" spc="10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5" dirty="0">
                <a:latin typeface="Times New Roman"/>
                <a:cs typeface="Times New Roman"/>
              </a:rPr>
              <a:t>t</a:t>
            </a:r>
            <a:r>
              <a:rPr sz="2750" spc="15" dirty="0">
                <a:latin typeface="Times New Roman"/>
                <a:cs typeface="Times New Roman"/>
              </a:rPr>
              <a:t>o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95" dirty="0">
                <a:latin typeface="Times New Roman"/>
                <a:cs typeface="Times New Roman"/>
              </a:rPr>
              <a:t>l</a:t>
            </a:r>
            <a:r>
              <a:rPr sz="2750" spc="-25" dirty="0">
                <a:latin typeface="Times New Roman"/>
                <a:cs typeface="Times New Roman"/>
              </a:rPr>
              <a:t>es</a:t>
            </a:r>
            <a:r>
              <a:rPr sz="2750" spc="5" dirty="0">
                <a:latin typeface="Times New Roman"/>
                <a:cs typeface="Times New Roman"/>
              </a:rPr>
              <a:t>s  </a:t>
            </a:r>
            <a:r>
              <a:rPr sz="2750" dirty="0">
                <a:latin typeface="Times New Roman"/>
                <a:cs typeface="Times New Roman"/>
              </a:rPr>
              <a:t>wear </a:t>
            </a:r>
            <a:r>
              <a:rPr sz="2750" spc="-20" dirty="0">
                <a:latin typeface="Times New Roman"/>
                <a:cs typeface="Times New Roman"/>
              </a:rPr>
              <a:t>over</a:t>
            </a:r>
            <a:r>
              <a:rPr sz="2750" spc="22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time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4325" y="359785"/>
            <a:ext cx="323850" cy="32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775" y="142875"/>
            <a:ext cx="828675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638175"/>
            <a:ext cx="1857375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564" y="207644"/>
            <a:ext cx="9001760" cy="583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61035" marR="776605" indent="-661035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661035" algn="l"/>
              </a:tabLst>
            </a:pPr>
            <a:r>
              <a:rPr sz="3200" b="1" spc="-114" dirty="0">
                <a:latin typeface="Calibri"/>
                <a:cs typeface="Calibri"/>
              </a:rPr>
              <a:t>DISADVANTAGES </a:t>
            </a:r>
            <a:r>
              <a:rPr sz="3200" b="1" spc="10" dirty="0">
                <a:latin typeface="Calibri"/>
                <a:cs typeface="Calibri"/>
              </a:rPr>
              <a:t>OF </a:t>
            </a:r>
            <a:r>
              <a:rPr sz="3200" b="1" spc="-35" dirty="0">
                <a:latin typeface="Calibri"/>
                <a:cs typeface="Calibri"/>
              </a:rPr>
              <a:t>REGENERATIVE </a:t>
            </a:r>
            <a:r>
              <a:rPr sz="3200" b="1" spc="5" dirty="0">
                <a:latin typeface="Calibri"/>
                <a:cs typeface="Calibri"/>
              </a:rPr>
              <a:t>BRAKING 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288925" indent="-276860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288925" algn="l"/>
                <a:tab pos="289560" algn="l"/>
              </a:tabLst>
            </a:pPr>
            <a:r>
              <a:rPr sz="2750" spc="-35" dirty="0">
                <a:latin typeface="Times New Roman"/>
                <a:cs typeface="Times New Roman"/>
              </a:rPr>
              <a:t>Added </a:t>
            </a:r>
            <a:r>
              <a:rPr sz="2750" spc="-40" dirty="0">
                <a:latin typeface="Times New Roman"/>
                <a:cs typeface="Times New Roman"/>
              </a:rPr>
              <a:t>Weight-Extra </a:t>
            </a:r>
            <a:r>
              <a:rPr sz="2750" spc="-5" dirty="0">
                <a:latin typeface="Times New Roman"/>
                <a:cs typeface="Times New Roman"/>
              </a:rPr>
              <a:t>components </a:t>
            </a:r>
            <a:r>
              <a:rPr sz="2750" spc="-15" dirty="0">
                <a:latin typeface="Times New Roman"/>
                <a:cs typeface="Times New Roman"/>
              </a:rPr>
              <a:t>can </a:t>
            </a:r>
            <a:r>
              <a:rPr sz="2750" spc="-20" dirty="0">
                <a:latin typeface="Times New Roman"/>
                <a:cs typeface="Times New Roman"/>
              </a:rPr>
              <a:t>increase</a:t>
            </a:r>
            <a:r>
              <a:rPr sz="2750" spc="365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weight.</a:t>
            </a:r>
            <a:endParaRPr sz="2750">
              <a:latin typeface="Times New Roman"/>
              <a:cs typeface="Times New Roman"/>
            </a:endParaRPr>
          </a:p>
          <a:p>
            <a:pPr marL="288925" marR="19685" indent="-288925">
              <a:lnSpc>
                <a:spcPct val="102400"/>
              </a:lnSpc>
              <a:spcBef>
                <a:spcPts val="675"/>
              </a:spcBef>
              <a:buFont typeface="Arial"/>
              <a:buChar char="•"/>
              <a:tabLst>
                <a:tab pos="288925" algn="l"/>
                <a:tab pos="289560" algn="l"/>
                <a:tab pos="2197100" algn="l"/>
                <a:tab pos="3463925" algn="l"/>
                <a:tab pos="3959860" algn="l"/>
                <a:tab pos="5113655" algn="l"/>
                <a:tab pos="6638925" algn="l"/>
                <a:tab pos="7201534" algn="l"/>
                <a:tab pos="8689340" algn="l"/>
              </a:tabLst>
            </a:pPr>
            <a:r>
              <a:rPr sz="2750" spc="40" dirty="0">
                <a:latin typeface="Times New Roman"/>
                <a:cs typeface="Times New Roman"/>
              </a:rPr>
              <a:t>C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30" dirty="0">
                <a:latin typeface="Times New Roman"/>
                <a:cs typeface="Times New Roman"/>
              </a:rPr>
              <a:t>m</a:t>
            </a:r>
            <a:r>
              <a:rPr sz="2750" spc="-25" dirty="0">
                <a:latin typeface="Times New Roman"/>
                <a:cs typeface="Times New Roman"/>
              </a:rPr>
              <a:t>p</a:t>
            </a:r>
            <a:r>
              <a:rPr sz="2750" spc="-90" dirty="0">
                <a:latin typeface="Times New Roman"/>
                <a:cs typeface="Times New Roman"/>
              </a:rPr>
              <a:t>l</a:t>
            </a:r>
            <a:r>
              <a:rPr sz="2750" spc="-25" dirty="0">
                <a:latin typeface="Times New Roman"/>
                <a:cs typeface="Times New Roman"/>
              </a:rPr>
              <a:t>ex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45" dirty="0">
                <a:latin typeface="Times New Roman"/>
                <a:cs typeface="Times New Roman"/>
              </a:rPr>
              <a:t>t</a:t>
            </a:r>
            <a:r>
              <a:rPr sz="2750" spc="-25" dirty="0">
                <a:latin typeface="Times New Roman"/>
                <a:cs typeface="Times New Roman"/>
              </a:rPr>
              <a:t>y</a:t>
            </a:r>
            <a:r>
              <a:rPr sz="2750" spc="-20" dirty="0">
                <a:latin typeface="Times New Roman"/>
                <a:cs typeface="Times New Roman"/>
              </a:rPr>
              <a:t>-</a:t>
            </a:r>
            <a:r>
              <a:rPr sz="2750" spc="45" dirty="0">
                <a:latin typeface="Times New Roman"/>
                <a:cs typeface="Times New Roman"/>
              </a:rPr>
              <a:t>d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45" dirty="0">
                <a:latin typeface="Times New Roman"/>
                <a:cs typeface="Times New Roman"/>
              </a:rPr>
              <a:t>p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d</a:t>
            </a:r>
            <a:r>
              <a:rPr sz="2750" spc="10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15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co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0" dirty="0">
                <a:latin typeface="Times New Roman"/>
                <a:cs typeface="Times New Roman"/>
              </a:rPr>
              <a:t>tr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5" dirty="0">
                <a:latin typeface="Times New Roman"/>
                <a:cs typeface="Times New Roman"/>
              </a:rPr>
              <a:t>l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-20" dirty="0">
                <a:latin typeface="Times New Roman"/>
                <a:cs typeface="Times New Roman"/>
              </a:rPr>
              <a:t>c</a:t>
            </a:r>
            <a:r>
              <a:rPr sz="2750" spc="-25" dirty="0">
                <a:latin typeface="Times New Roman"/>
                <a:cs typeface="Times New Roman"/>
              </a:rPr>
              <a:t>essa</a:t>
            </a:r>
            <a:r>
              <a:rPr sz="2750" spc="-15" dirty="0">
                <a:latin typeface="Times New Roman"/>
                <a:cs typeface="Times New Roman"/>
              </a:rPr>
              <a:t>r</a:t>
            </a:r>
            <a:r>
              <a:rPr sz="2750" spc="15" dirty="0">
                <a:latin typeface="Times New Roman"/>
                <a:cs typeface="Times New Roman"/>
              </a:rPr>
              <a:t>y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5" dirty="0">
                <a:latin typeface="Times New Roman"/>
                <a:cs typeface="Times New Roman"/>
              </a:rPr>
              <a:t>f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10" dirty="0">
                <a:latin typeface="Times New Roman"/>
                <a:cs typeface="Times New Roman"/>
              </a:rPr>
              <a:t>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ope</a:t>
            </a:r>
            <a:r>
              <a:rPr sz="2750" spc="-15" dirty="0">
                <a:latin typeface="Times New Roman"/>
                <a:cs typeface="Times New Roman"/>
              </a:rPr>
              <a:t>r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-95" dirty="0">
                <a:latin typeface="Times New Roman"/>
                <a:cs typeface="Times New Roman"/>
              </a:rPr>
              <a:t>i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15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30" dirty="0">
                <a:latin typeface="Times New Roman"/>
                <a:cs typeface="Times New Roman"/>
              </a:rPr>
              <a:t>of  </a:t>
            </a:r>
            <a:r>
              <a:rPr sz="2750" spc="-20" dirty="0">
                <a:latin typeface="Times New Roman"/>
                <a:cs typeface="Times New Roman"/>
              </a:rPr>
              <a:t>regenerative	braking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system.</a:t>
            </a:r>
            <a:endParaRPr sz="2750">
              <a:latin typeface="Times New Roman"/>
              <a:cs typeface="Times New Roman"/>
            </a:endParaRPr>
          </a:p>
          <a:p>
            <a:pPr marL="288925" marR="13335" indent="-276860">
              <a:lnSpc>
                <a:spcPct val="102499"/>
              </a:lnSpc>
              <a:spcBef>
                <a:spcPts val="675"/>
              </a:spcBef>
              <a:buSzPct val="94545"/>
              <a:buFont typeface="Arial"/>
              <a:buChar char="•"/>
              <a:tabLst>
                <a:tab pos="374650" algn="l"/>
                <a:tab pos="375285" algn="l"/>
                <a:tab pos="1328420" algn="l"/>
                <a:tab pos="1929130" algn="l"/>
                <a:tab pos="1948180" algn="l"/>
                <a:tab pos="4036060" algn="l"/>
                <a:tab pos="6095365" algn="l"/>
                <a:tab pos="8469630" algn="l"/>
              </a:tabLst>
            </a:pPr>
            <a:r>
              <a:rPr dirty="0"/>
              <a:t>	</a:t>
            </a:r>
            <a:r>
              <a:rPr sz="2750" spc="35" dirty="0">
                <a:latin typeface="Times New Roman"/>
                <a:cs typeface="Times New Roman"/>
              </a:rPr>
              <a:t>C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-20" dirty="0">
                <a:latin typeface="Times New Roman"/>
                <a:cs typeface="Times New Roman"/>
              </a:rPr>
              <a:t>s</a:t>
            </a:r>
            <a:r>
              <a:rPr sz="2750" spc="5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10" dirty="0">
                <a:latin typeface="Times New Roman"/>
                <a:cs typeface="Times New Roman"/>
              </a:rPr>
              <a:t>f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co</a:t>
            </a:r>
            <a:r>
              <a:rPr sz="2750" spc="35" dirty="0">
                <a:latin typeface="Times New Roman"/>
                <a:cs typeface="Times New Roman"/>
              </a:rPr>
              <a:t>m</a:t>
            </a:r>
            <a:r>
              <a:rPr sz="2750" spc="-25" dirty="0">
                <a:latin typeface="Times New Roman"/>
                <a:cs typeface="Times New Roman"/>
              </a:rPr>
              <a:t>po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50" dirty="0">
                <a:latin typeface="Times New Roman"/>
                <a:cs typeface="Times New Roman"/>
              </a:rPr>
              <a:t>n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-25" dirty="0">
                <a:latin typeface="Times New Roman"/>
                <a:cs typeface="Times New Roman"/>
              </a:rPr>
              <a:t>s</a:t>
            </a:r>
            <a:r>
              <a:rPr sz="2750" spc="5" dirty="0">
                <a:latin typeface="Times New Roman"/>
                <a:cs typeface="Times New Roman"/>
              </a:rPr>
              <a:t>,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g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ee</a:t>
            </a:r>
            <a:r>
              <a:rPr sz="2750" spc="-15" dirty="0">
                <a:latin typeface="Times New Roman"/>
                <a:cs typeface="Times New Roman"/>
              </a:rPr>
              <a:t>r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40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g</a:t>
            </a:r>
            <a:r>
              <a:rPr sz="2750" spc="5" dirty="0">
                <a:latin typeface="Times New Roman"/>
                <a:cs typeface="Times New Roman"/>
              </a:rPr>
              <a:t>,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30" dirty="0">
                <a:latin typeface="Times New Roman"/>
                <a:cs typeface="Times New Roman"/>
              </a:rPr>
              <a:t>m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50" dirty="0">
                <a:latin typeface="Times New Roman"/>
                <a:cs typeface="Times New Roman"/>
              </a:rPr>
              <a:t>u</a:t>
            </a:r>
            <a:r>
              <a:rPr sz="2750" spc="-20" dirty="0">
                <a:latin typeface="Times New Roman"/>
                <a:cs typeface="Times New Roman"/>
              </a:rPr>
              <a:t>f</a:t>
            </a:r>
            <a:r>
              <a:rPr sz="2750" spc="-25" dirty="0">
                <a:latin typeface="Times New Roman"/>
                <a:cs typeface="Times New Roman"/>
              </a:rPr>
              <a:t>ac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50" dirty="0">
                <a:latin typeface="Times New Roman"/>
                <a:cs typeface="Times New Roman"/>
              </a:rPr>
              <a:t>u</a:t>
            </a:r>
            <a:r>
              <a:rPr sz="2750" spc="-20" dirty="0">
                <a:latin typeface="Times New Roman"/>
                <a:cs typeface="Times New Roman"/>
              </a:rPr>
              <a:t>r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50" dirty="0">
                <a:latin typeface="Times New Roman"/>
                <a:cs typeface="Times New Roman"/>
              </a:rPr>
              <a:t>n</a:t>
            </a:r>
            <a:r>
              <a:rPr sz="2750" spc="15" dirty="0">
                <a:latin typeface="Times New Roman"/>
                <a:cs typeface="Times New Roman"/>
              </a:rPr>
              <a:t>g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10" dirty="0">
                <a:latin typeface="Times New Roman"/>
                <a:cs typeface="Times New Roman"/>
              </a:rPr>
              <a:t>d  </a:t>
            </a:r>
            <a:r>
              <a:rPr sz="2750" spc="-25" dirty="0">
                <a:latin typeface="Times New Roman"/>
                <a:cs typeface="Times New Roman"/>
              </a:rPr>
              <a:t>installation		</a:t>
            </a:r>
            <a:r>
              <a:rPr sz="2750" spc="-45" dirty="0">
                <a:latin typeface="Times New Roman"/>
                <a:cs typeface="Times New Roman"/>
              </a:rPr>
              <a:t>is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high.</a:t>
            </a:r>
            <a:endParaRPr sz="2750">
              <a:latin typeface="Times New Roman"/>
              <a:cs typeface="Times New Roman"/>
            </a:endParaRPr>
          </a:p>
          <a:p>
            <a:pPr marL="288925" indent="-27686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88925" algn="l"/>
                <a:tab pos="289560" algn="l"/>
                <a:tab pos="1500505" algn="l"/>
              </a:tabLst>
            </a:pPr>
            <a:r>
              <a:rPr sz="2750" spc="-35" dirty="0">
                <a:latin typeface="Times New Roman"/>
                <a:cs typeface="Times New Roman"/>
              </a:rPr>
              <a:t>Friction	</a:t>
            </a:r>
            <a:r>
              <a:rPr sz="2750" spc="-20" dirty="0">
                <a:latin typeface="Times New Roman"/>
                <a:cs typeface="Times New Roman"/>
              </a:rPr>
              <a:t>brakes </a:t>
            </a:r>
            <a:r>
              <a:rPr sz="2750" spc="-10" dirty="0">
                <a:latin typeface="Times New Roman"/>
                <a:cs typeface="Times New Roman"/>
              </a:rPr>
              <a:t>are </a:t>
            </a:r>
            <a:r>
              <a:rPr sz="2750" spc="-45" dirty="0">
                <a:latin typeface="Times New Roman"/>
                <a:cs typeface="Times New Roman"/>
              </a:rPr>
              <a:t>still</a:t>
            </a:r>
            <a:r>
              <a:rPr sz="2750" spc="-200" dirty="0">
                <a:latin typeface="Times New Roman"/>
                <a:cs typeface="Times New Roman"/>
              </a:rPr>
              <a:t> </a:t>
            </a:r>
            <a:r>
              <a:rPr sz="2750" spc="-35" dirty="0">
                <a:latin typeface="Times New Roman"/>
                <a:cs typeface="Times New Roman"/>
              </a:rPr>
              <a:t>necessary.</a:t>
            </a:r>
            <a:endParaRPr sz="2750">
              <a:latin typeface="Times New Roman"/>
              <a:cs typeface="Times New Roman"/>
            </a:endParaRPr>
          </a:p>
          <a:p>
            <a:pPr marL="288925" marR="50800" indent="-276860">
              <a:lnSpc>
                <a:spcPct val="102400"/>
              </a:lnSpc>
              <a:spcBef>
                <a:spcPts val="675"/>
              </a:spcBef>
              <a:buSzPct val="94545"/>
              <a:buFont typeface="Arial"/>
              <a:buChar char="•"/>
              <a:tabLst>
                <a:tab pos="288925" algn="l"/>
                <a:tab pos="289560" algn="l"/>
                <a:tab pos="8326755" algn="l"/>
              </a:tabLst>
            </a:pPr>
            <a:r>
              <a:rPr sz="2750" spc="-30" dirty="0">
                <a:latin typeface="Times New Roman"/>
                <a:cs typeface="Times New Roman"/>
              </a:rPr>
              <a:t>S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-15" dirty="0">
                <a:latin typeface="Times New Roman"/>
                <a:cs typeface="Times New Roman"/>
              </a:rPr>
              <a:t>f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-15" dirty="0">
                <a:latin typeface="Times New Roman"/>
                <a:cs typeface="Times New Roman"/>
              </a:rPr>
              <a:t>t</a:t>
            </a:r>
            <a:r>
              <a:rPr sz="2750" spc="-110" dirty="0">
                <a:latin typeface="Times New Roman"/>
                <a:cs typeface="Times New Roman"/>
              </a:rPr>
              <a:t>y</a:t>
            </a:r>
            <a:r>
              <a:rPr sz="2750" spc="-95" dirty="0">
                <a:latin typeface="Times New Roman"/>
                <a:cs typeface="Times New Roman"/>
              </a:rPr>
              <a:t>-</a:t>
            </a:r>
            <a:r>
              <a:rPr sz="2750" spc="114" dirty="0">
                <a:latin typeface="Times New Roman"/>
                <a:cs typeface="Times New Roman"/>
              </a:rPr>
              <a:t>P</a:t>
            </a:r>
            <a:r>
              <a:rPr sz="2750" spc="60" dirty="0">
                <a:latin typeface="Times New Roman"/>
                <a:cs typeface="Times New Roman"/>
              </a:rPr>
              <a:t>r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30" dirty="0">
                <a:latin typeface="Times New Roman"/>
                <a:cs typeface="Times New Roman"/>
              </a:rPr>
              <a:t>m</a:t>
            </a:r>
            <a:r>
              <a:rPr sz="2750" spc="50" dirty="0">
                <a:latin typeface="Times New Roman"/>
                <a:cs typeface="Times New Roman"/>
              </a:rPr>
              <a:t>a</a:t>
            </a:r>
            <a:r>
              <a:rPr sz="2750" spc="60" dirty="0">
                <a:latin typeface="Times New Roman"/>
                <a:cs typeface="Times New Roman"/>
              </a:rPr>
              <a:t>r</a:t>
            </a:r>
            <a:r>
              <a:rPr sz="2750" spc="15" dirty="0">
                <a:latin typeface="Times New Roman"/>
                <a:cs typeface="Times New Roman"/>
              </a:rPr>
              <a:t>y</a:t>
            </a:r>
            <a:r>
              <a:rPr sz="2750" spc="25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co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ce</a:t>
            </a:r>
            <a:r>
              <a:rPr sz="2750" spc="-15" dirty="0">
                <a:latin typeface="Times New Roman"/>
                <a:cs typeface="Times New Roman"/>
              </a:rPr>
              <a:t>r</a:t>
            </a:r>
            <a:r>
              <a:rPr sz="2750" spc="15" dirty="0">
                <a:latin typeface="Times New Roman"/>
                <a:cs typeface="Times New Roman"/>
              </a:rPr>
              <a:t>n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Times New Roman"/>
                <a:cs typeface="Times New Roman"/>
              </a:rPr>
              <a:t>w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-15" dirty="0">
                <a:latin typeface="Times New Roman"/>
                <a:cs typeface="Times New Roman"/>
              </a:rPr>
              <a:t>t</a:t>
            </a:r>
            <a:r>
              <a:rPr sz="2750" spc="15" dirty="0">
                <a:latin typeface="Times New Roman"/>
                <a:cs typeface="Times New Roman"/>
              </a:rPr>
              <a:t>h</a:t>
            </a:r>
            <a:r>
              <a:rPr sz="2750" spc="17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15" dirty="0">
                <a:latin typeface="Times New Roman"/>
                <a:cs typeface="Times New Roman"/>
              </a:rPr>
              <a:t>y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-95" dirty="0">
                <a:latin typeface="Times New Roman"/>
                <a:cs typeface="Times New Roman"/>
              </a:rPr>
              <a:t>r</a:t>
            </a:r>
            <a:r>
              <a:rPr sz="2750" spc="-25" dirty="0">
                <a:latin typeface="Times New Roman"/>
                <a:cs typeface="Times New Roman"/>
              </a:rPr>
              <a:t>g</a:t>
            </a:r>
            <a:r>
              <a:rPr sz="2750" spc="15" dirty="0">
                <a:latin typeface="Times New Roman"/>
                <a:cs typeface="Times New Roman"/>
              </a:rPr>
              <a:t>y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st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-15" dirty="0">
                <a:latin typeface="Times New Roman"/>
                <a:cs typeface="Times New Roman"/>
              </a:rPr>
              <a:t>r</a:t>
            </a:r>
            <a:r>
              <a:rPr sz="2750" spc="-25" dirty="0">
                <a:latin typeface="Times New Roman"/>
                <a:cs typeface="Times New Roman"/>
              </a:rPr>
              <a:t>ag</a:t>
            </a:r>
            <a:r>
              <a:rPr sz="2750" spc="10" dirty="0">
                <a:latin typeface="Times New Roman"/>
                <a:cs typeface="Times New Roman"/>
              </a:rPr>
              <a:t>e</a:t>
            </a:r>
            <a:r>
              <a:rPr sz="2750" spc="254" dirty="0">
                <a:latin typeface="Times New Roman"/>
                <a:cs typeface="Times New Roman"/>
              </a:rPr>
              <a:t> </a:t>
            </a:r>
            <a:r>
              <a:rPr sz="2750" spc="45" dirty="0">
                <a:latin typeface="Times New Roman"/>
                <a:cs typeface="Times New Roman"/>
              </a:rPr>
              <a:t>un</a:t>
            </a:r>
            <a:r>
              <a:rPr sz="2750" spc="-95" dirty="0">
                <a:latin typeface="Times New Roman"/>
                <a:cs typeface="Times New Roman"/>
              </a:rPr>
              <a:t>i</a:t>
            </a:r>
            <a:r>
              <a:rPr sz="2750" spc="5" dirty="0">
                <a:latin typeface="Times New Roman"/>
                <a:cs typeface="Times New Roman"/>
              </a:rPr>
              <a:t>t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10" dirty="0">
                <a:latin typeface="Times New Roman"/>
                <a:cs typeface="Times New Roman"/>
              </a:rPr>
              <a:t>f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45" dirty="0">
                <a:latin typeface="Times New Roman"/>
                <a:cs typeface="Times New Roman"/>
              </a:rPr>
              <a:t>h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-25" dirty="0">
                <a:latin typeface="Times New Roman"/>
                <a:cs typeface="Times New Roman"/>
              </a:rPr>
              <a:t>g</a:t>
            </a:r>
            <a:r>
              <a:rPr sz="2750" spc="10" dirty="0">
                <a:latin typeface="Times New Roman"/>
                <a:cs typeface="Times New Roman"/>
              </a:rPr>
              <a:t>h  </a:t>
            </a:r>
            <a:r>
              <a:rPr sz="2750" spc="-20" dirty="0">
                <a:latin typeface="Times New Roman"/>
                <a:cs typeface="Times New Roman"/>
              </a:rPr>
              <a:t>energy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Times New Roman"/>
                <a:cs typeface="Times New Roman"/>
              </a:rPr>
              <a:t>density.</a:t>
            </a:r>
            <a:endParaRPr sz="2750">
              <a:latin typeface="Times New Roman"/>
              <a:cs typeface="Times New Roman"/>
            </a:endParaRPr>
          </a:p>
          <a:p>
            <a:pPr marL="288925" marR="5080" indent="-276860">
              <a:lnSpc>
                <a:spcPct val="102400"/>
              </a:lnSpc>
              <a:spcBef>
                <a:spcPts val="675"/>
              </a:spcBef>
              <a:buSzPct val="94545"/>
              <a:buFont typeface="Arial"/>
              <a:buChar char="•"/>
              <a:tabLst>
                <a:tab pos="288925" algn="l"/>
                <a:tab pos="289560" algn="l"/>
                <a:tab pos="1604645" algn="l"/>
                <a:tab pos="3769360" algn="l"/>
                <a:tab pos="6000115" algn="l"/>
                <a:tab pos="7830820" algn="l"/>
                <a:tab pos="8555355" algn="l"/>
              </a:tabLst>
            </a:pPr>
            <a:r>
              <a:rPr sz="2750" spc="-110" dirty="0">
                <a:latin typeface="Times New Roman"/>
                <a:cs typeface="Times New Roman"/>
              </a:rPr>
              <a:t>A</a:t>
            </a:r>
            <a:r>
              <a:rPr sz="2750" spc="-30" dirty="0">
                <a:latin typeface="Times New Roman"/>
                <a:cs typeface="Times New Roman"/>
              </a:rPr>
              <a:t>d</a:t>
            </a:r>
            <a:r>
              <a:rPr sz="2750" spc="-25" dirty="0">
                <a:latin typeface="Times New Roman"/>
                <a:cs typeface="Times New Roman"/>
              </a:rPr>
              <a:t>de</a:t>
            </a:r>
            <a:r>
              <a:rPr sz="2750" spc="15" dirty="0">
                <a:latin typeface="Times New Roman"/>
                <a:cs typeface="Times New Roman"/>
              </a:rPr>
              <a:t>d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30" dirty="0">
                <a:latin typeface="Times New Roman"/>
                <a:cs typeface="Times New Roman"/>
              </a:rPr>
              <a:t>m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-90" dirty="0">
                <a:latin typeface="Times New Roman"/>
                <a:cs typeface="Times New Roman"/>
              </a:rPr>
              <a:t>i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15" dirty="0">
                <a:latin typeface="Times New Roman"/>
                <a:cs typeface="Times New Roman"/>
              </a:rPr>
              <a:t>t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a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c</a:t>
            </a:r>
            <a:r>
              <a:rPr sz="2750" spc="10" dirty="0">
                <a:latin typeface="Times New Roman"/>
                <a:cs typeface="Times New Roman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5" dirty="0">
                <a:latin typeface="Times New Roman"/>
                <a:cs typeface="Times New Roman"/>
              </a:rPr>
              <a:t>r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50" dirty="0">
                <a:latin typeface="Times New Roman"/>
                <a:cs typeface="Times New Roman"/>
              </a:rPr>
              <a:t>qu</a:t>
            </a:r>
            <a:r>
              <a:rPr sz="2750" spc="-95" dirty="0">
                <a:latin typeface="Times New Roman"/>
                <a:cs typeface="Times New Roman"/>
              </a:rPr>
              <a:t>i</a:t>
            </a:r>
            <a:r>
              <a:rPr sz="2750" spc="-20" dirty="0">
                <a:latin typeface="Times New Roman"/>
                <a:cs typeface="Times New Roman"/>
              </a:rPr>
              <a:t>r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35" dirty="0">
                <a:latin typeface="Times New Roman"/>
                <a:cs typeface="Times New Roman"/>
              </a:rPr>
              <a:t>m</a:t>
            </a:r>
            <a:r>
              <a:rPr sz="2750" spc="-25" dirty="0">
                <a:latin typeface="Times New Roman"/>
                <a:cs typeface="Times New Roman"/>
              </a:rPr>
              <a:t>e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10" dirty="0">
                <a:latin typeface="Times New Roman"/>
                <a:cs typeface="Times New Roman"/>
              </a:rPr>
              <a:t>s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depe</a:t>
            </a:r>
            <a:r>
              <a:rPr sz="2750" spc="50" dirty="0">
                <a:latin typeface="Times New Roman"/>
                <a:cs typeface="Times New Roman"/>
              </a:rPr>
              <a:t>n</a:t>
            </a:r>
            <a:r>
              <a:rPr sz="2750" spc="-25" dirty="0">
                <a:latin typeface="Times New Roman"/>
                <a:cs typeface="Times New Roman"/>
              </a:rPr>
              <a:t>de</a:t>
            </a:r>
            <a:r>
              <a:rPr sz="2750" spc="45" dirty="0">
                <a:latin typeface="Times New Roman"/>
                <a:cs typeface="Times New Roman"/>
              </a:rPr>
              <a:t>n</a:t>
            </a:r>
            <a:r>
              <a:rPr sz="2750" spc="5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5" dirty="0">
                <a:latin typeface="Times New Roman"/>
                <a:cs typeface="Times New Roman"/>
              </a:rPr>
              <a:t>o</a:t>
            </a:r>
            <a:r>
              <a:rPr sz="2750" spc="15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20" dirty="0">
                <a:latin typeface="Times New Roman"/>
                <a:cs typeface="Times New Roman"/>
              </a:rPr>
              <a:t>t</a:t>
            </a:r>
            <a:r>
              <a:rPr sz="2750" spc="45" dirty="0">
                <a:latin typeface="Times New Roman"/>
                <a:cs typeface="Times New Roman"/>
              </a:rPr>
              <a:t>h</a:t>
            </a:r>
            <a:r>
              <a:rPr sz="2750" spc="5" dirty="0">
                <a:latin typeface="Times New Roman"/>
                <a:cs typeface="Times New Roman"/>
              </a:rPr>
              <a:t>e  </a:t>
            </a:r>
            <a:r>
              <a:rPr sz="2750" spc="-20" dirty="0">
                <a:latin typeface="Times New Roman"/>
                <a:cs typeface="Times New Roman"/>
              </a:rPr>
              <a:t>complexity </a:t>
            </a:r>
            <a:r>
              <a:rPr sz="2750" spc="-10" dirty="0">
                <a:latin typeface="Times New Roman"/>
                <a:cs typeface="Times New Roman"/>
              </a:rPr>
              <a:t>of</a:t>
            </a:r>
            <a:r>
              <a:rPr sz="2750" spc="-229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design.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025" y="369201"/>
            <a:ext cx="3238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475" y="142875"/>
            <a:ext cx="329565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395" y="207644"/>
            <a:ext cx="8973185" cy="544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89635" indent="-457834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889635" algn="l"/>
              </a:tabLst>
            </a:pPr>
            <a:r>
              <a:rPr sz="3200" b="1" dirty="0"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Times New Roman"/>
              <a:cs typeface="Times New Roman"/>
            </a:endParaRPr>
          </a:p>
          <a:p>
            <a:pPr marL="403225" marR="10795" indent="-391160" algn="just">
              <a:lnSpc>
                <a:spcPct val="102400"/>
              </a:lnSpc>
              <a:buFont typeface="Wingdings 2"/>
              <a:buChar char=""/>
              <a:tabLst>
                <a:tab pos="403860" algn="l"/>
              </a:tabLst>
            </a:pPr>
            <a:r>
              <a:rPr sz="2750" b="1" spc="20" dirty="0">
                <a:latin typeface="Times New Roman"/>
                <a:cs typeface="Times New Roman"/>
              </a:rPr>
              <a:t>A </a:t>
            </a:r>
            <a:r>
              <a:rPr sz="2750" b="1" spc="5" dirty="0">
                <a:latin typeface="Times New Roman"/>
                <a:cs typeface="Times New Roman"/>
              </a:rPr>
              <a:t>Regenerative </a:t>
            </a:r>
            <a:r>
              <a:rPr sz="2750" b="1" spc="15" dirty="0">
                <a:latin typeface="Times New Roman"/>
                <a:cs typeface="Times New Roman"/>
              </a:rPr>
              <a:t>Brake, </a:t>
            </a:r>
            <a:r>
              <a:rPr sz="2750" spc="-5" dirty="0">
                <a:latin typeface="Times New Roman"/>
                <a:cs typeface="Times New Roman"/>
              </a:rPr>
              <a:t>is an </a:t>
            </a:r>
            <a:r>
              <a:rPr sz="2750" spc="20" dirty="0">
                <a:latin typeface="Times New Roman"/>
                <a:cs typeface="Times New Roman"/>
              </a:rPr>
              <a:t>energy recovery mechanism  </a:t>
            </a:r>
            <a:r>
              <a:rPr sz="2750" spc="-5" dirty="0">
                <a:latin typeface="Times New Roman"/>
                <a:cs typeface="Times New Roman"/>
              </a:rPr>
              <a:t>which </a:t>
            </a:r>
            <a:r>
              <a:rPr sz="2750" spc="10" dirty="0">
                <a:latin typeface="Times New Roman"/>
                <a:cs typeface="Times New Roman"/>
              </a:rPr>
              <a:t>slows a </a:t>
            </a:r>
            <a:r>
              <a:rPr sz="2750" spc="15" dirty="0">
                <a:latin typeface="Times New Roman"/>
                <a:cs typeface="Times New Roman"/>
              </a:rPr>
              <a:t>vehicle </a:t>
            </a:r>
            <a:r>
              <a:rPr sz="2750" spc="30" dirty="0">
                <a:latin typeface="Times New Roman"/>
                <a:cs typeface="Times New Roman"/>
              </a:rPr>
              <a:t>or </a:t>
            </a:r>
            <a:r>
              <a:rPr sz="2750" spc="5" dirty="0">
                <a:latin typeface="Times New Roman"/>
                <a:cs typeface="Times New Roman"/>
              </a:rPr>
              <a:t>object </a:t>
            </a:r>
            <a:r>
              <a:rPr sz="2750" spc="15" dirty="0">
                <a:latin typeface="Times New Roman"/>
                <a:cs typeface="Times New Roman"/>
              </a:rPr>
              <a:t>down </a:t>
            </a:r>
            <a:r>
              <a:rPr sz="2750" spc="30" dirty="0">
                <a:latin typeface="Times New Roman"/>
                <a:cs typeface="Times New Roman"/>
              </a:rPr>
              <a:t>by </a:t>
            </a:r>
            <a:r>
              <a:rPr sz="2750" spc="10" dirty="0">
                <a:latin typeface="Times New Roman"/>
                <a:cs typeface="Times New Roman"/>
              </a:rPr>
              <a:t>converting</a:t>
            </a:r>
            <a:r>
              <a:rPr sz="2750" spc="70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its  </a:t>
            </a:r>
            <a:r>
              <a:rPr sz="2750" dirty="0">
                <a:latin typeface="Times New Roman"/>
                <a:cs typeface="Times New Roman"/>
              </a:rPr>
              <a:t>kinetic </a:t>
            </a:r>
            <a:r>
              <a:rPr sz="2750" spc="5" dirty="0">
                <a:latin typeface="Times New Roman"/>
                <a:cs typeface="Times New Roman"/>
              </a:rPr>
              <a:t>energy into </a:t>
            </a:r>
            <a:r>
              <a:rPr sz="2750" spc="10" dirty="0">
                <a:latin typeface="Times New Roman"/>
                <a:cs typeface="Times New Roman"/>
              </a:rPr>
              <a:t>another form, which can </a:t>
            </a:r>
            <a:r>
              <a:rPr sz="2750" spc="-10" dirty="0">
                <a:latin typeface="Times New Roman"/>
                <a:cs typeface="Times New Roman"/>
              </a:rPr>
              <a:t>be </a:t>
            </a:r>
            <a:r>
              <a:rPr sz="2750" spc="10" dirty="0">
                <a:latin typeface="Times New Roman"/>
                <a:cs typeface="Times New Roman"/>
              </a:rPr>
              <a:t>either</a:t>
            </a:r>
            <a:r>
              <a:rPr sz="2750" spc="705" dirty="0">
                <a:latin typeface="Times New Roman"/>
                <a:cs typeface="Times New Roman"/>
              </a:rPr>
              <a:t> </a:t>
            </a:r>
            <a:r>
              <a:rPr sz="2750" spc="20" dirty="0">
                <a:latin typeface="Times New Roman"/>
                <a:cs typeface="Times New Roman"/>
              </a:rPr>
              <a:t>used  </a:t>
            </a:r>
            <a:r>
              <a:rPr sz="2750" spc="-20" dirty="0">
                <a:latin typeface="Times New Roman"/>
                <a:cs typeface="Times New Roman"/>
              </a:rPr>
              <a:t>immediately </a:t>
            </a:r>
            <a:r>
              <a:rPr sz="2750" spc="-10" dirty="0">
                <a:latin typeface="Times New Roman"/>
                <a:cs typeface="Times New Roman"/>
              </a:rPr>
              <a:t>or </a:t>
            </a:r>
            <a:r>
              <a:rPr sz="2750" spc="-15" dirty="0">
                <a:latin typeface="Times New Roman"/>
                <a:cs typeface="Times New Roman"/>
              </a:rPr>
              <a:t>stored </a:t>
            </a:r>
            <a:r>
              <a:rPr sz="2750" dirty="0">
                <a:latin typeface="Times New Roman"/>
                <a:cs typeface="Times New Roman"/>
              </a:rPr>
              <a:t>until</a:t>
            </a:r>
            <a:r>
              <a:rPr sz="2750" spc="-4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needed.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 2"/>
              <a:buChar char=""/>
            </a:pPr>
            <a:endParaRPr sz="4150">
              <a:latin typeface="Times New Roman"/>
              <a:cs typeface="Times New Roman"/>
            </a:endParaRPr>
          </a:p>
          <a:p>
            <a:pPr marL="403225" marR="5080" indent="-391160" algn="just">
              <a:lnSpc>
                <a:spcPct val="101899"/>
              </a:lnSpc>
              <a:buFont typeface="Wingdings 2"/>
              <a:buChar char=""/>
              <a:tabLst>
                <a:tab pos="403860" algn="l"/>
              </a:tabLst>
            </a:pPr>
            <a:r>
              <a:rPr sz="2750" b="1" spc="20" dirty="0">
                <a:latin typeface="Times New Roman"/>
                <a:cs typeface="Times New Roman"/>
              </a:rPr>
              <a:t>A </a:t>
            </a:r>
            <a:r>
              <a:rPr sz="2750" b="1" spc="-20" dirty="0">
                <a:latin typeface="Times New Roman"/>
                <a:cs typeface="Times New Roman"/>
              </a:rPr>
              <a:t>Traditional </a:t>
            </a:r>
            <a:r>
              <a:rPr sz="2750" b="1" spc="-5" dirty="0">
                <a:latin typeface="Times New Roman"/>
                <a:cs typeface="Times New Roman"/>
              </a:rPr>
              <a:t>Braking </a:t>
            </a:r>
            <a:r>
              <a:rPr sz="2750" b="1" spc="10" dirty="0">
                <a:latin typeface="Times New Roman"/>
                <a:cs typeface="Times New Roman"/>
              </a:rPr>
              <a:t>System</a:t>
            </a:r>
            <a:r>
              <a:rPr sz="2750" spc="10" dirty="0">
                <a:latin typeface="Times New Roman"/>
                <a:cs typeface="Times New Roman"/>
              </a:rPr>
              <a:t>,  brake</a:t>
            </a:r>
            <a:r>
              <a:rPr sz="2750" spc="7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pads </a:t>
            </a:r>
            <a:r>
              <a:rPr sz="2750" spc="20" dirty="0">
                <a:latin typeface="Times New Roman"/>
                <a:cs typeface="Times New Roman"/>
              </a:rPr>
              <a:t>produce  </a:t>
            </a:r>
            <a:r>
              <a:rPr sz="2750" dirty="0">
                <a:latin typeface="Times New Roman"/>
                <a:cs typeface="Times New Roman"/>
              </a:rPr>
              <a:t>friction with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10" dirty="0">
                <a:latin typeface="Times New Roman"/>
                <a:cs typeface="Times New Roman"/>
              </a:rPr>
              <a:t>brake </a:t>
            </a:r>
            <a:r>
              <a:rPr sz="2750" spc="20" dirty="0">
                <a:latin typeface="Times New Roman"/>
                <a:cs typeface="Times New Roman"/>
              </a:rPr>
              <a:t>rotors </a:t>
            </a:r>
            <a:r>
              <a:rPr sz="2750" spc="35" dirty="0">
                <a:latin typeface="Times New Roman"/>
                <a:cs typeface="Times New Roman"/>
              </a:rPr>
              <a:t>to </a:t>
            </a:r>
            <a:r>
              <a:rPr sz="2750" spc="-15" dirty="0">
                <a:latin typeface="Times New Roman"/>
                <a:cs typeface="Times New Roman"/>
              </a:rPr>
              <a:t>slow </a:t>
            </a:r>
            <a:r>
              <a:rPr sz="2750" spc="30" dirty="0">
                <a:latin typeface="Times New Roman"/>
                <a:cs typeface="Times New Roman"/>
              </a:rPr>
              <a:t>or </a:t>
            </a:r>
            <a:r>
              <a:rPr sz="2750" spc="5" dirty="0">
                <a:latin typeface="Times New Roman"/>
                <a:cs typeface="Times New Roman"/>
              </a:rPr>
              <a:t>stop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5" dirty="0">
                <a:latin typeface="Times New Roman"/>
                <a:cs typeface="Times New Roman"/>
              </a:rPr>
              <a:t>vehicle.  </a:t>
            </a:r>
            <a:r>
              <a:rPr sz="2750" spc="15" dirty="0">
                <a:latin typeface="Times New Roman"/>
                <a:cs typeface="Times New Roman"/>
              </a:rPr>
              <a:t>Additional </a:t>
            </a:r>
            <a:r>
              <a:rPr sz="2750" spc="5" dirty="0">
                <a:latin typeface="Times New Roman"/>
                <a:cs typeface="Times New Roman"/>
              </a:rPr>
              <a:t>friction </a:t>
            </a:r>
            <a:r>
              <a:rPr sz="2750" spc="-45" dirty="0">
                <a:latin typeface="Times New Roman"/>
                <a:cs typeface="Times New Roman"/>
              </a:rPr>
              <a:t>is </a:t>
            </a:r>
            <a:r>
              <a:rPr sz="2750" spc="5" dirty="0">
                <a:latin typeface="Times New Roman"/>
                <a:cs typeface="Times New Roman"/>
              </a:rPr>
              <a:t>produced </a:t>
            </a:r>
            <a:r>
              <a:rPr sz="2750" dirty="0">
                <a:latin typeface="Times New Roman"/>
                <a:cs typeface="Times New Roman"/>
              </a:rPr>
              <a:t>between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15" dirty="0">
                <a:latin typeface="Times New Roman"/>
                <a:cs typeface="Times New Roman"/>
              </a:rPr>
              <a:t>slowed </a:t>
            </a:r>
            <a:r>
              <a:rPr sz="2750" spc="25" dirty="0">
                <a:latin typeface="Times New Roman"/>
                <a:cs typeface="Times New Roman"/>
              </a:rPr>
              <a:t>wheels  </a:t>
            </a:r>
            <a:r>
              <a:rPr sz="2750" spc="10" dirty="0">
                <a:latin typeface="Times New Roman"/>
                <a:cs typeface="Times New Roman"/>
              </a:rPr>
              <a:t>and the surface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the road. </a:t>
            </a:r>
            <a:r>
              <a:rPr sz="2750" spc="40" dirty="0">
                <a:latin typeface="Times New Roman"/>
                <a:cs typeface="Times New Roman"/>
              </a:rPr>
              <a:t>This </a:t>
            </a:r>
            <a:r>
              <a:rPr sz="2750" spc="10" dirty="0">
                <a:latin typeface="Times New Roman"/>
                <a:cs typeface="Times New Roman"/>
              </a:rPr>
              <a:t>friction </a:t>
            </a:r>
            <a:r>
              <a:rPr sz="2750" spc="-45" dirty="0">
                <a:latin typeface="Times New Roman"/>
                <a:cs typeface="Times New Roman"/>
              </a:rPr>
              <a:t>is </a:t>
            </a:r>
            <a:r>
              <a:rPr sz="2750" spc="15" dirty="0">
                <a:latin typeface="Times New Roman"/>
                <a:cs typeface="Times New Roman"/>
              </a:rPr>
              <a:t>what </a:t>
            </a:r>
            <a:r>
              <a:rPr sz="2750" spc="10" dirty="0">
                <a:latin typeface="Times New Roman"/>
                <a:cs typeface="Times New Roman"/>
              </a:rPr>
              <a:t>turns </a:t>
            </a:r>
            <a:r>
              <a:rPr sz="2750" spc="40" dirty="0">
                <a:latin typeface="Times New Roman"/>
                <a:cs typeface="Times New Roman"/>
              </a:rPr>
              <a:t>the  </a:t>
            </a:r>
            <a:r>
              <a:rPr sz="2750" spc="-35" dirty="0">
                <a:latin typeface="Times New Roman"/>
                <a:cs typeface="Times New Roman"/>
              </a:rPr>
              <a:t>car's </a:t>
            </a:r>
            <a:r>
              <a:rPr sz="2750" spc="-25" dirty="0">
                <a:latin typeface="Times New Roman"/>
                <a:cs typeface="Times New Roman"/>
              </a:rPr>
              <a:t>kinetic </a:t>
            </a:r>
            <a:r>
              <a:rPr sz="2750" spc="-20" dirty="0">
                <a:latin typeface="Times New Roman"/>
                <a:cs typeface="Times New Roman"/>
              </a:rPr>
              <a:t>energy </a:t>
            </a:r>
            <a:r>
              <a:rPr sz="2750" spc="-15" dirty="0">
                <a:latin typeface="Times New Roman"/>
                <a:cs typeface="Times New Roman"/>
              </a:rPr>
              <a:t>into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spc="-5" dirty="0">
                <a:latin typeface="Times New Roman"/>
                <a:cs typeface="Times New Roman"/>
              </a:rPr>
              <a:t>heat.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935" y="306069"/>
            <a:ext cx="27990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0" spc="15" dirty="0">
                <a:latin typeface="Times New Roman"/>
                <a:cs typeface="Times New Roman"/>
              </a:rPr>
              <a:t>C</a:t>
            </a:r>
            <a:r>
              <a:rPr sz="4800" b="0" dirty="0">
                <a:latin typeface="Times New Roman"/>
                <a:cs typeface="Times New Roman"/>
              </a:rPr>
              <a:t>on</a:t>
            </a:r>
            <a:r>
              <a:rPr sz="4800" b="0" spc="-30" dirty="0">
                <a:latin typeface="Times New Roman"/>
                <a:cs typeface="Times New Roman"/>
              </a:rPr>
              <a:t>c</a:t>
            </a:r>
            <a:r>
              <a:rPr sz="4800" b="0" spc="-65" dirty="0">
                <a:latin typeface="Times New Roman"/>
                <a:cs typeface="Times New Roman"/>
              </a:rPr>
              <a:t>l</a:t>
            </a:r>
            <a:r>
              <a:rPr sz="4800" b="0" dirty="0">
                <a:latin typeface="Times New Roman"/>
                <a:cs typeface="Times New Roman"/>
              </a:rPr>
              <a:t>us</a:t>
            </a:r>
            <a:r>
              <a:rPr sz="4800" b="0" spc="15" dirty="0">
                <a:latin typeface="Times New Roman"/>
                <a:cs typeface="Times New Roman"/>
              </a:rPr>
              <a:t>i</a:t>
            </a:r>
            <a:r>
              <a:rPr sz="4800" b="0" dirty="0">
                <a:latin typeface="Times New Roman"/>
                <a:cs typeface="Times New Roman"/>
              </a:rPr>
              <a:t>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64" y="1949767"/>
            <a:ext cx="8608695" cy="28524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97790" indent="-343535">
              <a:lnSpc>
                <a:spcPct val="102400"/>
              </a:lnSpc>
              <a:spcBef>
                <a:spcPts val="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-15" dirty="0">
                <a:latin typeface="Times New Roman"/>
                <a:cs typeface="Times New Roman"/>
              </a:rPr>
              <a:t>Regenerative </a:t>
            </a:r>
            <a:r>
              <a:rPr sz="2750" spc="-20" dirty="0">
                <a:latin typeface="Times New Roman"/>
                <a:cs typeface="Times New Roman"/>
              </a:rPr>
              <a:t>braking </a:t>
            </a:r>
            <a:r>
              <a:rPr sz="2750" spc="-40" dirty="0">
                <a:latin typeface="Times New Roman"/>
                <a:cs typeface="Times New Roman"/>
              </a:rPr>
              <a:t>is </a:t>
            </a:r>
            <a:r>
              <a:rPr sz="2750" spc="-5" dirty="0">
                <a:latin typeface="Times New Roman"/>
                <a:cs typeface="Times New Roman"/>
              </a:rPr>
              <a:t>an </a:t>
            </a:r>
            <a:r>
              <a:rPr sz="2750" spc="-35" dirty="0">
                <a:latin typeface="Times New Roman"/>
                <a:cs typeface="Times New Roman"/>
              </a:rPr>
              <a:t>effective </a:t>
            </a:r>
            <a:r>
              <a:rPr sz="2750" dirty="0">
                <a:latin typeface="Times New Roman"/>
                <a:cs typeface="Times New Roman"/>
              </a:rPr>
              <a:t>method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-25" dirty="0">
                <a:latin typeface="Times New Roman"/>
                <a:cs typeface="Times New Roman"/>
              </a:rPr>
              <a:t>improving  </a:t>
            </a:r>
            <a:r>
              <a:rPr sz="2750" spc="-30" dirty="0">
                <a:latin typeface="Times New Roman"/>
                <a:cs typeface="Times New Roman"/>
              </a:rPr>
              <a:t>vehicle </a:t>
            </a:r>
            <a:r>
              <a:rPr sz="2750" spc="-25" dirty="0">
                <a:latin typeface="Times New Roman"/>
                <a:cs typeface="Times New Roman"/>
              </a:rPr>
              <a:t>efficiency </a:t>
            </a:r>
            <a:r>
              <a:rPr sz="2750" spc="10" dirty="0">
                <a:latin typeface="Times New Roman"/>
                <a:cs typeface="Times New Roman"/>
              </a:rPr>
              <a:t>and</a:t>
            </a:r>
            <a:r>
              <a:rPr sz="2750" spc="58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longevity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-45" dirty="0">
                <a:latin typeface="Times New Roman"/>
                <a:cs typeface="Times New Roman"/>
              </a:rPr>
              <a:t>Is </a:t>
            </a:r>
            <a:r>
              <a:rPr sz="2750" spc="-30" dirty="0">
                <a:latin typeface="Times New Roman"/>
                <a:cs typeface="Times New Roman"/>
              </a:rPr>
              <a:t>already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0" dirty="0">
                <a:latin typeface="Times New Roman"/>
                <a:cs typeface="Times New Roman"/>
              </a:rPr>
              <a:t>use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5" dirty="0">
                <a:latin typeface="Times New Roman"/>
                <a:cs typeface="Times New Roman"/>
              </a:rPr>
              <a:t>many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Times New Roman"/>
                <a:cs typeface="Times New Roman"/>
              </a:rPr>
              <a:t>EVs</a:t>
            </a:r>
            <a:endParaRPr sz="275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spc="30" dirty="0">
                <a:latin typeface="Times New Roman"/>
                <a:cs typeface="Times New Roman"/>
              </a:rPr>
              <a:t>The </a:t>
            </a:r>
            <a:r>
              <a:rPr sz="2750" spc="-15" dirty="0">
                <a:latin typeface="Times New Roman"/>
                <a:cs typeface="Times New Roman"/>
              </a:rPr>
              <a:t>technology </a:t>
            </a:r>
            <a:r>
              <a:rPr sz="2750" dirty="0">
                <a:latin typeface="Times New Roman"/>
                <a:cs typeface="Times New Roman"/>
              </a:rPr>
              <a:t>to </a:t>
            </a:r>
            <a:r>
              <a:rPr sz="2750" spc="-5" dirty="0">
                <a:latin typeface="Times New Roman"/>
                <a:cs typeface="Times New Roman"/>
              </a:rPr>
              <a:t>do </a:t>
            </a:r>
            <a:r>
              <a:rPr sz="2750" spc="-40" dirty="0">
                <a:latin typeface="Times New Roman"/>
                <a:cs typeface="Times New Roman"/>
              </a:rPr>
              <a:t>it </a:t>
            </a:r>
            <a:r>
              <a:rPr sz="2750" spc="-30" dirty="0">
                <a:latin typeface="Times New Roman"/>
                <a:cs typeface="Times New Roman"/>
              </a:rPr>
              <a:t>exists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-40" dirty="0">
                <a:latin typeface="Times New Roman"/>
                <a:cs typeface="Times New Roman"/>
              </a:rPr>
              <a:t>is </a:t>
            </a:r>
            <a:r>
              <a:rPr sz="2750" spc="-15" dirty="0">
                <a:latin typeface="Times New Roman"/>
                <a:cs typeface="Times New Roman"/>
              </a:rPr>
              <a:t>often </a:t>
            </a:r>
            <a:r>
              <a:rPr sz="2750" spc="-20" dirty="0">
                <a:latin typeface="Times New Roman"/>
                <a:cs typeface="Times New Roman"/>
              </a:rPr>
              <a:t>well </a:t>
            </a:r>
            <a:r>
              <a:rPr sz="2750" spc="-5" dirty="0">
                <a:latin typeface="Times New Roman"/>
                <a:cs typeface="Times New Roman"/>
              </a:rPr>
              <a:t>worth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95" dirty="0">
                <a:latin typeface="Times New Roman"/>
                <a:cs typeface="Times New Roman"/>
              </a:rPr>
              <a:t>it</a:t>
            </a:r>
            <a:endParaRPr sz="27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240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  <a:tab pos="356235" algn="l"/>
                <a:tab pos="2273935" algn="l"/>
                <a:tab pos="6186805" algn="l"/>
              </a:tabLst>
            </a:pPr>
            <a:r>
              <a:rPr sz="2750" spc="-20" dirty="0">
                <a:latin typeface="Times New Roman"/>
                <a:cs typeface="Times New Roman"/>
              </a:rPr>
              <a:t>Mostly  </a:t>
            </a:r>
            <a:r>
              <a:rPr sz="2750" spc="-5" dirty="0">
                <a:latin typeface="Times New Roman"/>
                <a:cs typeface="Times New Roman"/>
              </a:rPr>
              <a:t>dependent on </a:t>
            </a:r>
            <a:r>
              <a:rPr sz="2750" spc="15" dirty="0">
                <a:latin typeface="Times New Roman"/>
                <a:cs typeface="Times New Roman"/>
              </a:rPr>
              <a:t>the</a:t>
            </a:r>
            <a:r>
              <a:rPr sz="2750" spc="-17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wider</a:t>
            </a:r>
            <a:r>
              <a:rPr sz="2750" spc="204" dirty="0">
                <a:latin typeface="Times New Roman"/>
                <a:cs typeface="Times New Roman"/>
              </a:rPr>
              <a:t> </a:t>
            </a:r>
            <a:r>
              <a:rPr sz="2750" spc="-30" dirty="0">
                <a:latin typeface="Times New Roman"/>
                <a:cs typeface="Times New Roman"/>
              </a:rPr>
              <a:t>adoption	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25" dirty="0">
                <a:latin typeface="Times New Roman"/>
                <a:cs typeface="Times New Roman"/>
              </a:rPr>
              <a:t>EVs </a:t>
            </a:r>
            <a:r>
              <a:rPr sz="2750" spc="-10" dirty="0">
                <a:latin typeface="Times New Roman"/>
                <a:cs typeface="Times New Roman"/>
              </a:rPr>
              <a:t>or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further  </a:t>
            </a:r>
            <a:r>
              <a:rPr sz="2750" spc="-15" dirty="0">
                <a:latin typeface="Times New Roman"/>
                <a:cs typeface="Times New Roman"/>
              </a:rPr>
              <a:t>development	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-20" dirty="0">
                <a:latin typeface="Times New Roman"/>
                <a:cs typeface="Times New Roman"/>
              </a:rPr>
              <a:t>hydraulic regeneration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systems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" y="444817"/>
            <a:ext cx="9119870" cy="64966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3500" marR="59055" algn="just">
              <a:lnSpc>
                <a:spcPct val="101699"/>
              </a:lnSpc>
              <a:spcBef>
                <a:spcPts val="85"/>
              </a:spcBef>
            </a:pPr>
            <a:r>
              <a:rPr sz="2000" i="1" spc="-20" dirty="0">
                <a:latin typeface="Times New Roman"/>
                <a:cs typeface="Times New Roman"/>
              </a:rPr>
              <a:t>1Sergio </a:t>
            </a:r>
            <a:r>
              <a:rPr sz="2000" i="1" spc="-65" dirty="0">
                <a:latin typeface="Times New Roman"/>
                <a:cs typeface="Times New Roman"/>
              </a:rPr>
              <a:t>Vazquez, </a:t>
            </a:r>
            <a:r>
              <a:rPr sz="2000" i="1" spc="-25" dirty="0">
                <a:latin typeface="Times New Roman"/>
                <a:cs typeface="Times New Roman"/>
              </a:rPr>
              <a:t>Srdjan </a:t>
            </a:r>
            <a:r>
              <a:rPr sz="2000" i="1" spc="-5" dirty="0">
                <a:latin typeface="Times New Roman"/>
                <a:cs typeface="Times New Roman"/>
              </a:rPr>
              <a:t>Lukic, </a:t>
            </a:r>
            <a:r>
              <a:rPr sz="2000" i="1" spc="-25" dirty="0">
                <a:latin typeface="Times New Roman"/>
                <a:cs typeface="Times New Roman"/>
              </a:rPr>
              <a:t>Eduardo </a:t>
            </a:r>
            <a:r>
              <a:rPr sz="2000" i="1" spc="-10" dirty="0">
                <a:latin typeface="Times New Roman"/>
                <a:cs typeface="Times New Roman"/>
              </a:rPr>
              <a:t>Galvan, </a:t>
            </a:r>
            <a:r>
              <a:rPr sz="2000" i="1" spc="-15" dirty="0">
                <a:latin typeface="Times New Roman"/>
                <a:cs typeface="Times New Roman"/>
              </a:rPr>
              <a:t>Leopoldo </a:t>
            </a:r>
            <a:r>
              <a:rPr sz="2000" i="1" spc="30" dirty="0">
                <a:latin typeface="Times New Roman"/>
                <a:cs typeface="Times New Roman"/>
              </a:rPr>
              <a:t>G. </a:t>
            </a:r>
            <a:r>
              <a:rPr sz="2000" i="1" spc="-10" dirty="0">
                <a:latin typeface="Times New Roman"/>
                <a:cs typeface="Times New Roman"/>
              </a:rPr>
              <a:t>Franquelo, Juan M.  </a:t>
            </a:r>
            <a:r>
              <a:rPr sz="2000" i="1" spc="-5" dirty="0">
                <a:latin typeface="Times New Roman"/>
                <a:cs typeface="Times New Roman"/>
              </a:rPr>
              <a:t>Carrasco </a:t>
            </a:r>
            <a:r>
              <a:rPr sz="2000" i="1" spc="10" dirty="0">
                <a:latin typeface="Times New Roman"/>
                <a:cs typeface="Times New Roman"/>
              </a:rPr>
              <a:t>and </a:t>
            </a:r>
            <a:r>
              <a:rPr sz="2000" i="1" spc="-10" dirty="0">
                <a:latin typeface="Times New Roman"/>
                <a:cs typeface="Times New Roman"/>
              </a:rPr>
              <a:t>Jose </a:t>
            </a:r>
            <a:r>
              <a:rPr sz="2000" i="1" spc="-30" dirty="0">
                <a:latin typeface="Times New Roman"/>
                <a:cs typeface="Times New Roman"/>
              </a:rPr>
              <a:t>I. </a:t>
            </a:r>
            <a:r>
              <a:rPr sz="2000" i="1" spc="-5" dirty="0">
                <a:latin typeface="Times New Roman"/>
                <a:cs typeface="Times New Roman"/>
              </a:rPr>
              <a:t>Leon</a:t>
            </a:r>
            <a:r>
              <a:rPr sz="2000" spc="-5" dirty="0">
                <a:latin typeface="Times New Roman"/>
                <a:cs typeface="Times New Roman"/>
              </a:rPr>
              <a:t>, “Recent </a:t>
            </a:r>
            <a:r>
              <a:rPr sz="2000" spc="-10" dirty="0">
                <a:latin typeface="Times New Roman"/>
                <a:cs typeface="Times New Roman"/>
              </a:rPr>
              <a:t>Advances on </a:t>
            </a:r>
            <a:r>
              <a:rPr sz="2000" spc="-20" dirty="0">
                <a:latin typeface="Times New Roman"/>
                <a:cs typeface="Times New Roman"/>
              </a:rPr>
              <a:t>Energy </a:t>
            </a:r>
            <a:r>
              <a:rPr sz="2000" spc="-10" dirty="0">
                <a:latin typeface="Times New Roman"/>
                <a:cs typeface="Times New Roman"/>
              </a:rPr>
              <a:t>Storage Systems”, IEEE  </a:t>
            </a:r>
            <a:r>
              <a:rPr sz="2000" dirty="0">
                <a:latin typeface="Times New Roman"/>
                <a:cs typeface="Times New Roman"/>
              </a:rPr>
              <a:t>Transaction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Industrial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Electronics,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2010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63500" marR="57785" algn="just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latin typeface="Times New Roman"/>
                <a:cs typeface="Times New Roman"/>
              </a:rPr>
              <a:t>2Kuruppu </a:t>
            </a:r>
            <a:r>
              <a:rPr sz="2000" i="1" spc="-5" dirty="0">
                <a:latin typeface="Times New Roman"/>
                <a:cs typeface="Times New Roman"/>
              </a:rPr>
              <a:t>Sandun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15" dirty="0">
                <a:latin typeface="Times New Roman"/>
                <a:cs typeface="Times New Roman"/>
              </a:rPr>
              <a:t>“Implementaion </a:t>
            </a:r>
            <a:r>
              <a:rPr sz="2000" spc="-3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Performance Evauation </a:t>
            </a:r>
            <a:r>
              <a:rPr sz="2000" spc="30" dirty="0">
                <a:latin typeface="Times New Roman"/>
                <a:cs typeface="Times New Roman"/>
              </a:rPr>
              <a:t>of </a:t>
            </a:r>
            <a:r>
              <a:rPr sz="2000" spc="-15" dirty="0">
                <a:latin typeface="Times New Roman"/>
                <a:cs typeface="Times New Roman"/>
              </a:rPr>
              <a:t>Regenerative  </a:t>
            </a:r>
            <a:r>
              <a:rPr sz="2000" spc="5" dirty="0">
                <a:latin typeface="Times New Roman"/>
                <a:cs typeface="Times New Roman"/>
              </a:rPr>
              <a:t>Braking System </a:t>
            </a:r>
            <a:r>
              <a:rPr sz="2000" spc="-15" dirty="0">
                <a:latin typeface="Times New Roman"/>
                <a:cs typeface="Times New Roman"/>
              </a:rPr>
              <a:t>Coupled Ultra </a:t>
            </a:r>
            <a:r>
              <a:rPr sz="2000" spc="-10" dirty="0">
                <a:latin typeface="Times New Roman"/>
                <a:cs typeface="Times New Roman"/>
              </a:rPr>
              <a:t>capacitor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-15" dirty="0">
                <a:latin typeface="Times New Roman"/>
                <a:cs typeface="Times New Roman"/>
              </a:rPr>
              <a:t>Brushless </a:t>
            </a:r>
            <a:r>
              <a:rPr sz="2000" spc="-5" dirty="0">
                <a:latin typeface="Times New Roman"/>
                <a:cs typeface="Times New Roman"/>
              </a:rPr>
              <a:t>DC </a:t>
            </a:r>
            <a:r>
              <a:rPr sz="2000" spc="-15" dirty="0">
                <a:latin typeface="Times New Roman"/>
                <a:cs typeface="Times New Roman"/>
              </a:rPr>
              <a:t>Hub </a:t>
            </a:r>
            <a:r>
              <a:rPr sz="2000" dirty="0">
                <a:latin typeface="Times New Roman"/>
                <a:cs typeface="Times New Roman"/>
              </a:rPr>
              <a:t>Motor </a:t>
            </a:r>
            <a:r>
              <a:rPr sz="2000" spc="-20" dirty="0">
                <a:latin typeface="Times New Roman"/>
                <a:cs typeface="Times New Roman"/>
              </a:rPr>
              <a:t>Driven </a:t>
            </a:r>
            <a:r>
              <a:rPr sz="2000" spc="-5" dirty="0">
                <a:latin typeface="Times New Roman"/>
                <a:cs typeface="Times New Roman"/>
              </a:rPr>
              <a:t>Electric  Tricycle”,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College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Technology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Master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Paper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3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(2010)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63500" marR="59055" algn="just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3Cibulka,J, </a:t>
            </a:r>
            <a:r>
              <a:rPr sz="2000" spc="-5" dirty="0">
                <a:latin typeface="Times New Roman"/>
                <a:cs typeface="Times New Roman"/>
              </a:rPr>
              <a:t>“Kinetic </a:t>
            </a:r>
            <a:r>
              <a:rPr sz="2000" spc="-20" dirty="0">
                <a:latin typeface="Times New Roman"/>
                <a:cs typeface="Times New Roman"/>
              </a:rPr>
              <a:t>Energy </a:t>
            </a:r>
            <a:r>
              <a:rPr sz="2000" dirty="0">
                <a:latin typeface="Times New Roman"/>
                <a:cs typeface="Times New Roman"/>
              </a:rPr>
              <a:t>Recovery </a:t>
            </a:r>
            <a:r>
              <a:rPr sz="2000" spc="5" dirty="0">
                <a:latin typeface="Times New Roman"/>
                <a:cs typeface="Times New Roman"/>
              </a:rPr>
              <a:t>System </a:t>
            </a:r>
            <a:r>
              <a:rPr sz="2000" spc="30" dirty="0">
                <a:latin typeface="Times New Roman"/>
                <a:cs typeface="Times New Roman"/>
              </a:rPr>
              <a:t>by </a:t>
            </a:r>
            <a:r>
              <a:rPr sz="2000" spc="5" dirty="0">
                <a:latin typeface="Times New Roman"/>
                <a:cs typeface="Times New Roman"/>
              </a:rPr>
              <a:t>Means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Flywheel Energy </a:t>
            </a:r>
            <a:r>
              <a:rPr sz="2000" spc="-5" dirty="0">
                <a:latin typeface="Times New Roman"/>
                <a:cs typeface="Times New Roman"/>
              </a:rPr>
              <a:t>Storage”,  ISSN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1846-5900,3(2009)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63500" marR="53340" algn="just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4M.Rakesh, </a:t>
            </a:r>
            <a:r>
              <a:rPr sz="2000" i="1" spc="-120" dirty="0">
                <a:latin typeface="Times New Roman"/>
                <a:cs typeface="Times New Roman"/>
              </a:rPr>
              <a:t>P.V.R.L.</a:t>
            </a:r>
            <a:r>
              <a:rPr sz="2000" i="1" spc="26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Narasimham, </a:t>
            </a:r>
            <a:r>
              <a:rPr sz="2000" i="1" spc="-25" dirty="0">
                <a:latin typeface="Times New Roman"/>
                <a:cs typeface="Times New Roman"/>
              </a:rPr>
              <a:t>“</a:t>
            </a:r>
            <a:r>
              <a:rPr sz="2000" spc="-25" dirty="0">
                <a:latin typeface="Times New Roman"/>
                <a:cs typeface="Times New Roman"/>
              </a:rPr>
              <a:t>Different </a:t>
            </a:r>
            <a:r>
              <a:rPr sz="2000" spc="-10" dirty="0">
                <a:latin typeface="Times New Roman"/>
                <a:cs typeface="Times New Roman"/>
              </a:rPr>
              <a:t>Braking </a:t>
            </a:r>
            <a:r>
              <a:rPr sz="2000" spc="-25" dirty="0">
                <a:latin typeface="Times New Roman"/>
                <a:cs typeface="Times New Roman"/>
              </a:rPr>
              <a:t>Techniques </a:t>
            </a:r>
            <a:r>
              <a:rPr sz="2000" spc="-5" dirty="0">
                <a:latin typeface="Times New Roman"/>
                <a:cs typeface="Times New Roman"/>
              </a:rPr>
              <a:t>Employed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1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Brushless DC </a:t>
            </a:r>
            <a:r>
              <a:rPr sz="2000" dirty="0">
                <a:latin typeface="Times New Roman"/>
                <a:cs typeface="Times New Roman"/>
              </a:rPr>
              <a:t>Motor </a:t>
            </a:r>
            <a:r>
              <a:rPr sz="2000" spc="-30" dirty="0">
                <a:latin typeface="Times New Roman"/>
                <a:cs typeface="Times New Roman"/>
              </a:rPr>
              <a:t>Drive </a:t>
            </a:r>
            <a:r>
              <a:rPr sz="2000" spc="-10" dirty="0">
                <a:latin typeface="Times New Roman"/>
                <a:cs typeface="Times New Roman"/>
              </a:rPr>
              <a:t>Used in </a:t>
            </a:r>
            <a:r>
              <a:rPr sz="2000" spc="-20" dirty="0">
                <a:latin typeface="Times New Roman"/>
                <a:cs typeface="Times New Roman"/>
              </a:rPr>
              <a:t>Locomotives”, </a:t>
            </a:r>
            <a:r>
              <a:rPr sz="2000" spc="-10" dirty="0">
                <a:latin typeface="Times New Roman"/>
                <a:cs typeface="Times New Roman"/>
              </a:rPr>
              <a:t>International Electrical </a:t>
            </a:r>
            <a:r>
              <a:rPr sz="2000" spc="-5" dirty="0">
                <a:latin typeface="Times New Roman"/>
                <a:cs typeface="Times New Roman"/>
              </a:rPr>
              <a:t>Engineering  </a:t>
            </a:r>
            <a:r>
              <a:rPr sz="2000" spc="20" dirty="0">
                <a:latin typeface="Times New Roman"/>
                <a:cs typeface="Times New Roman"/>
              </a:rPr>
              <a:t>Journal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(IEEJ)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Vol.3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No.2,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pp.784-790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2078-2365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(2012)</a:t>
            </a:r>
            <a:endParaRPr sz="2000">
              <a:latin typeface="Times New Roman"/>
              <a:cs typeface="Times New Roman"/>
            </a:endParaRPr>
          </a:p>
          <a:p>
            <a:pPr marL="63500" marR="118745">
              <a:lnSpc>
                <a:spcPct val="100000"/>
              </a:lnSpc>
              <a:spcBef>
                <a:spcPts val="10"/>
              </a:spcBef>
              <a:tabLst>
                <a:tab pos="473075" algn="l"/>
              </a:tabLst>
            </a:pPr>
            <a:r>
              <a:rPr sz="2000" i="1" spc="10" dirty="0">
                <a:latin typeface="Times New Roman"/>
                <a:cs typeface="Times New Roman"/>
              </a:rPr>
              <a:t>5	</a:t>
            </a:r>
            <a:r>
              <a:rPr sz="2000" i="1" spc="20" dirty="0">
                <a:latin typeface="Times New Roman"/>
                <a:cs typeface="Times New Roman"/>
              </a:rPr>
              <a:t>Qingsheng</a:t>
            </a:r>
            <a:r>
              <a:rPr sz="2000" i="1" spc="-150" dirty="0">
                <a:latin typeface="Times New Roman"/>
                <a:cs typeface="Times New Roman"/>
              </a:rPr>
              <a:t> </a:t>
            </a:r>
            <a:r>
              <a:rPr sz="2000" i="1" spc="55" dirty="0">
                <a:latin typeface="Times New Roman"/>
                <a:cs typeface="Times New Roman"/>
              </a:rPr>
              <a:t>Shi,</a:t>
            </a:r>
            <a:r>
              <a:rPr sz="2000" i="1" spc="-18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Chenghui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35" dirty="0">
                <a:latin typeface="Times New Roman"/>
                <a:cs typeface="Times New Roman"/>
              </a:rPr>
              <a:t>Zhang,</a:t>
            </a:r>
            <a:r>
              <a:rPr sz="2000" i="1" spc="-100" dirty="0">
                <a:latin typeface="Times New Roman"/>
                <a:cs typeface="Times New Roman"/>
              </a:rPr>
              <a:t> </a:t>
            </a:r>
            <a:r>
              <a:rPr sz="2000" i="1" spc="35" dirty="0">
                <a:latin typeface="Times New Roman"/>
                <a:cs typeface="Times New Roman"/>
              </a:rPr>
              <a:t>and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40" dirty="0">
                <a:latin typeface="Times New Roman"/>
                <a:cs typeface="Times New Roman"/>
              </a:rPr>
              <a:t>Naxin</a:t>
            </a:r>
            <a:r>
              <a:rPr sz="2000" i="1" spc="-160" dirty="0">
                <a:latin typeface="Times New Roman"/>
                <a:cs typeface="Times New Roman"/>
              </a:rPr>
              <a:t> </a:t>
            </a:r>
            <a:r>
              <a:rPr sz="2000" i="1" spc="45" dirty="0">
                <a:latin typeface="Times New Roman"/>
                <a:cs typeface="Times New Roman"/>
              </a:rPr>
              <a:t>Cui,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D.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Jin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and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S.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“An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Improved  </a:t>
            </a:r>
            <a:r>
              <a:rPr sz="2000" spc="15" dirty="0">
                <a:latin typeface="Times New Roman"/>
                <a:cs typeface="Times New Roman"/>
              </a:rPr>
              <a:t>Electrical </a:t>
            </a:r>
            <a:r>
              <a:rPr sz="2000" spc="-45" dirty="0">
                <a:latin typeface="Times New Roman"/>
                <a:cs typeface="Times New Roman"/>
              </a:rPr>
              <a:t>Vehicle </a:t>
            </a:r>
            <a:r>
              <a:rPr sz="2000" spc="-5" dirty="0">
                <a:latin typeface="Times New Roman"/>
                <a:cs typeface="Times New Roman"/>
              </a:rPr>
              <a:t>Regenerative </a:t>
            </a:r>
            <a:r>
              <a:rPr sz="2000" dirty="0">
                <a:latin typeface="Times New Roman"/>
                <a:cs typeface="Times New Roman"/>
              </a:rPr>
              <a:t>Braking Strategy </a:t>
            </a:r>
            <a:r>
              <a:rPr sz="2000" spc="10" dirty="0">
                <a:latin typeface="Times New Roman"/>
                <a:cs typeface="Times New Roman"/>
              </a:rPr>
              <a:t>Research”, </a:t>
            </a:r>
            <a:r>
              <a:rPr sz="2000" dirty="0">
                <a:latin typeface="Times New Roman"/>
                <a:cs typeface="Times New Roman"/>
              </a:rPr>
              <a:t>Advances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CSIE, </a:t>
            </a:r>
            <a:r>
              <a:rPr sz="2000" spc="-95" dirty="0">
                <a:latin typeface="Times New Roman"/>
                <a:cs typeface="Times New Roman"/>
              </a:rPr>
              <a:t>Vol. </a:t>
            </a:r>
            <a:r>
              <a:rPr sz="2000" spc="25" dirty="0">
                <a:latin typeface="Times New Roman"/>
                <a:cs typeface="Times New Roman"/>
              </a:rPr>
              <a:t>2,  </a:t>
            </a:r>
            <a:r>
              <a:rPr sz="2000" spc="-15" dirty="0">
                <a:latin typeface="Times New Roman"/>
                <a:cs typeface="Times New Roman"/>
              </a:rPr>
              <a:t>AISC </a:t>
            </a:r>
            <a:r>
              <a:rPr sz="2000" spc="5" dirty="0">
                <a:latin typeface="Times New Roman"/>
                <a:cs typeface="Times New Roman"/>
              </a:rPr>
              <a:t>169,pp.637-642,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2012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63500" marR="43180" algn="just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6Zhongpeng </a:t>
            </a:r>
            <a:r>
              <a:rPr sz="2000" i="1" spc="-105" dirty="0">
                <a:latin typeface="Times New Roman"/>
                <a:cs typeface="Times New Roman"/>
              </a:rPr>
              <a:t>Yu, </a:t>
            </a:r>
            <a:r>
              <a:rPr sz="2000" i="1" spc="-15" dirty="0">
                <a:latin typeface="Times New Roman"/>
                <a:cs typeface="Times New Roman"/>
              </a:rPr>
              <a:t>Liang </a:t>
            </a:r>
            <a:r>
              <a:rPr sz="2000" i="1" spc="-10" dirty="0">
                <a:latin typeface="Times New Roman"/>
                <a:cs typeface="Times New Roman"/>
              </a:rPr>
              <a:t>Chu, </a:t>
            </a:r>
            <a:r>
              <a:rPr sz="2000" i="1" spc="-5" dirty="0">
                <a:latin typeface="Times New Roman"/>
                <a:cs typeface="Times New Roman"/>
              </a:rPr>
              <a:t>Kun </a:t>
            </a:r>
            <a:r>
              <a:rPr sz="2000" i="1" spc="-15" dirty="0">
                <a:latin typeface="Times New Roman"/>
                <a:cs typeface="Times New Roman"/>
              </a:rPr>
              <a:t>Ma, </a:t>
            </a:r>
            <a:r>
              <a:rPr sz="2000" i="1" spc="-10" dirty="0">
                <a:latin typeface="Times New Roman"/>
                <a:cs typeface="Times New Roman"/>
              </a:rPr>
              <a:t>Lipeng </a:t>
            </a:r>
            <a:r>
              <a:rPr sz="2000" i="1" spc="10" dirty="0">
                <a:latin typeface="Times New Roman"/>
                <a:cs typeface="Times New Roman"/>
              </a:rPr>
              <a:t>Ren</a:t>
            </a:r>
            <a:r>
              <a:rPr sz="2000" spc="10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“Coordinated </a:t>
            </a:r>
            <a:r>
              <a:rPr sz="2000" spc="-15" dirty="0">
                <a:latin typeface="Times New Roman"/>
                <a:cs typeface="Times New Roman"/>
              </a:rPr>
              <a:t>Control </a:t>
            </a:r>
            <a:r>
              <a:rPr sz="2000" spc="45" dirty="0">
                <a:latin typeface="Times New Roman"/>
                <a:cs typeface="Times New Roman"/>
              </a:rPr>
              <a:t>of  </a:t>
            </a:r>
            <a:r>
              <a:rPr sz="2000" spc="-10" dirty="0">
                <a:latin typeface="Times New Roman"/>
                <a:cs typeface="Times New Roman"/>
              </a:rPr>
              <a:t>Regenerative </a:t>
            </a:r>
            <a:r>
              <a:rPr sz="2000" spc="5" dirty="0">
                <a:latin typeface="Times New Roman"/>
                <a:cs typeface="Times New Roman"/>
              </a:rPr>
              <a:t>Braking </a:t>
            </a:r>
            <a:r>
              <a:rPr sz="200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-15" dirty="0">
                <a:latin typeface="Times New Roman"/>
                <a:cs typeface="Times New Roman"/>
              </a:rPr>
              <a:t>Hybrid </a:t>
            </a:r>
            <a:r>
              <a:rPr sz="2000" spc="-5" dirty="0">
                <a:latin typeface="Times New Roman"/>
                <a:cs typeface="Times New Roman"/>
              </a:rPr>
              <a:t>Electric Bus”,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875" spc="15" baseline="22222" dirty="0">
                <a:latin typeface="Times New Roman"/>
                <a:cs typeface="Times New Roman"/>
              </a:rPr>
              <a:t>nd </a:t>
            </a:r>
            <a:r>
              <a:rPr sz="2000" spc="-5" dirty="0">
                <a:latin typeface="Times New Roman"/>
                <a:cs typeface="Times New Roman"/>
              </a:rPr>
              <a:t>International Conference  </a:t>
            </a:r>
            <a:r>
              <a:rPr sz="2000" spc="30" dirty="0">
                <a:latin typeface="Times New Roman"/>
                <a:cs typeface="Times New Roman"/>
              </a:rPr>
              <a:t>on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Electronic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&amp;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Mechanical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Engineering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and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Technology,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EMEIT-2012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38475" y="0"/>
            <a:ext cx="273367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REFERENCES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64" y="215328"/>
            <a:ext cx="9014460" cy="58762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715" algn="just">
              <a:lnSpc>
                <a:spcPct val="101699"/>
              </a:lnSpc>
              <a:spcBef>
                <a:spcPts val="85"/>
              </a:spcBef>
            </a:pPr>
            <a:r>
              <a:rPr sz="2000" i="1" spc="10" dirty="0">
                <a:latin typeface="Calibri"/>
                <a:cs typeface="Calibri"/>
              </a:rPr>
              <a:t>[7] </a:t>
            </a:r>
            <a:r>
              <a:rPr sz="2000" i="1" spc="-10" dirty="0">
                <a:latin typeface="Times New Roman"/>
                <a:cs typeface="Times New Roman"/>
              </a:rPr>
              <a:t>Ying </a:t>
            </a:r>
            <a:r>
              <a:rPr sz="2000" i="1" spc="10" dirty="0">
                <a:latin typeface="Times New Roman"/>
                <a:cs typeface="Times New Roman"/>
              </a:rPr>
              <a:t>HUANG, </a:t>
            </a:r>
            <a:r>
              <a:rPr sz="2000" i="1" spc="-15" dirty="0">
                <a:latin typeface="Times New Roman"/>
                <a:cs typeface="Times New Roman"/>
              </a:rPr>
              <a:t>Fuyuan </a:t>
            </a:r>
            <a:r>
              <a:rPr sz="2000" i="1" spc="-20" dirty="0">
                <a:latin typeface="Times New Roman"/>
                <a:cs typeface="Times New Roman"/>
              </a:rPr>
              <a:t>YANG, </a:t>
            </a:r>
            <a:r>
              <a:rPr sz="2000" i="1" spc="-15" dirty="0">
                <a:latin typeface="Times New Roman"/>
                <a:cs typeface="Times New Roman"/>
              </a:rPr>
              <a:t>Minggao </a:t>
            </a:r>
            <a:r>
              <a:rPr sz="2000" i="1" spc="-10" dirty="0">
                <a:latin typeface="Times New Roman"/>
                <a:cs typeface="Times New Roman"/>
              </a:rPr>
              <a:t>OUYANG, </a:t>
            </a:r>
            <a:r>
              <a:rPr sz="2000" i="1" spc="-5" dirty="0">
                <a:latin typeface="Times New Roman"/>
                <a:cs typeface="Times New Roman"/>
              </a:rPr>
              <a:t>Lin </a:t>
            </a:r>
            <a:r>
              <a:rPr sz="2000" i="1" spc="10" dirty="0">
                <a:latin typeface="Times New Roman"/>
                <a:cs typeface="Times New Roman"/>
              </a:rPr>
              <a:t>CHEN, </a:t>
            </a:r>
            <a:r>
              <a:rPr sz="2000" i="1" dirty="0">
                <a:latin typeface="Times New Roman"/>
                <a:cs typeface="Times New Roman"/>
              </a:rPr>
              <a:t>Guojing </a:t>
            </a:r>
            <a:r>
              <a:rPr sz="2000" i="1" spc="20" dirty="0">
                <a:latin typeface="Times New Roman"/>
                <a:cs typeface="Times New Roman"/>
              </a:rPr>
              <a:t>GAO,  </a:t>
            </a:r>
            <a:r>
              <a:rPr sz="2000" i="1" spc="-25" dirty="0">
                <a:latin typeface="Times New Roman"/>
                <a:cs typeface="Times New Roman"/>
              </a:rPr>
              <a:t>Yongsheng </a:t>
            </a:r>
            <a:r>
              <a:rPr sz="2000" i="1" spc="20" dirty="0">
                <a:latin typeface="Times New Roman"/>
                <a:cs typeface="Times New Roman"/>
              </a:rPr>
              <a:t>He</a:t>
            </a:r>
            <a:r>
              <a:rPr sz="2000" spc="20" dirty="0">
                <a:latin typeface="Times New Roman"/>
                <a:cs typeface="Times New Roman"/>
              </a:rPr>
              <a:t>, </a:t>
            </a:r>
            <a:r>
              <a:rPr sz="2000" spc="-25" dirty="0">
                <a:latin typeface="Times New Roman"/>
                <a:cs typeface="Times New Roman"/>
              </a:rPr>
              <a:t>“An </a:t>
            </a:r>
            <a:r>
              <a:rPr sz="2000" spc="-15" dirty="0">
                <a:latin typeface="Times New Roman"/>
                <a:cs typeface="Times New Roman"/>
              </a:rPr>
              <a:t>Efficient </a:t>
            </a:r>
            <a:r>
              <a:rPr sz="2000" spc="-10" dirty="0">
                <a:latin typeface="Times New Roman"/>
                <a:cs typeface="Times New Roman"/>
              </a:rPr>
              <a:t>Energy </a:t>
            </a:r>
            <a:r>
              <a:rPr sz="2000" spc="-5" dirty="0">
                <a:latin typeface="Times New Roman"/>
                <a:cs typeface="Times New Roman"/>
              </a:rPr>
              <a:t>Regeneration </a:t>
            </a:r>
            <a:r>
              <a:rPr sz="2000" spc="-10" dirty="0">
                <a:latin typeface="Times New Roman"/>
                <a:cs typeface="Times New Roman"/>
              </a:rPr>
              <a:t>System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Diesel </a:t>
            </a:r>
            <a:r>
              <a:rPr sz="2000" spc="-5" dirty="0">
                <a:latin typeface="Times New Roman"/>
                <a:cs typeface="Times New Roman"/>
              </a:rPr>
              <a:t>Engine”, </a:t>
            </a:r>
            <a:r>
              <a:rPr sz="2000" spc="-40" dirty="0">
                <a:latin typeface="Times New Roman"/>
                <a:cs typeface="Times New Roman"/>
              </a:rPr>
              <a:t>World  </a:t>
            </a:r>
            <a:r>
              <a:rPr sz="2000" spc="20" dirty="0">
                <a:latin typeface="Times New Roman"/>
                <a:cs typeface="Times New Roman"/>
              </a:rPr>
              <a:t>Electric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Vehicle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Journal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Vol.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4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–ISSN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2032-6653,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Nov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5-9,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2010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8Junzhi </a:t>
            </a:r>
            <a:r>
              <a:rPr sz="2000" i="1" spc="-15" dirty="0">
                <a:latin typeface="Times New Roman"/>
                <a:cs typeface="Times New Roman"/>
              </a:rPr>
              <a:t>Zhang, </a:t>
            </a:r>
            <a:r>
              <a:rPr sz="2000" i="1" spc="5" dirty="0">
                <a:latin typeface="Times New Roman"/>
                <a:cs typeface="Times New Roman"/>
              </a:rPr>
              <a:t>Xin </a:t>
            </a:r>
            <a:r>
              <a:rPr sz="2000" i="1" spc="-5" dirty="0">
                <a:latin typeface="Times New Roman"/>
                <a:cs typeface="Times New Roman"/>
              </a:rPr>
              <a:t>Lu, </a:t>
            </a:r>
            <a:r>
              <a:rPr sz="2000" i="1" spc="-10" dirty="0">
                <a:latin typeface="Times New Roman"/>
                <a:cs typeface="Times New Roman"/>
              </a:rPr>
              <a:t>Junliang </a:t>
            </a:r>
            <a:r>
              <a:rPr sz="2000" i="1" spc="5" dirty="0">
                <a:latin typeface="Times New Roman"/>
                <a:cs typeface="Times New Roman"/>
              </a:rPr>
              <a:t>Xue, </a:t>
            </a:r>
            <a:r>
              <a:rPr sz="2000" i="1" spc="10" dirty="0">
                <a:latin typeface="Times New Roman"/>
                <a:cs typeface="Times New Roman"/>
              </a:rPr>
              <a:t>and </a:t>
            </a:r>
            <a:r>
              <a:rPr sz="2000" i="1" spc="-15" dirty="0">
                <a:latin typeface="Times New Roman"/>
                <a:cs typeface="Times New Roman"/>
              </a:rPr>
              <a:t>Bos </a:t>
            </a:r>
            <a:r>
              <a:rPr sz="2000" i="1" spc="-10" dirty="0">
                <a:latin typeface="Times New Roman"/>
                <a:cs typeface="Times New Roman"/>
              </a:rPr>
              <a:t>Li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spc="-20" dirty="0">
                <a:latin typeface="Times New Roman"/>
                <a:cs typeface="Times New Roman"/>
              </a:rPr>
              <a:t>“Regenerative </a:t>
            </a:r>
            <a:r>
              <a:rPr sz="2000" dirty="0">
                <a:latin typeface="Times New Roman"/>
                <a:cs typeface="Times New Roman"/>
              </a:rPr>
              <a:t>Braking System </a:t>
            </a:r>
            <a:r>
              <a:rPr sz="2000" spc="-5" dirty="0">
                <a:latin typeface="Times New Roman"/>
                <a:cs typeface="Times New Roman"/>
              </a:rPr>
              <a:t>for  </a:t>
            </a:r>
            <a:r>
              <a:rPr sz="2000" spc="5" dirty="0">
                <a:latin typeface="Times New Roman"/>
                <a:cs typeface="Times New Roman"/>
              </a:rPr>
              <a:t>Series </a:t>
            </a:r>
            <a:r>
              <a:rPr sz="2000" spc="-5" dirty="0">
                <a:latin typeface="Times New Roman"/>
                <a:cs typeface="Times New Roman"/>
              </a:rPr>
              <a:t>Hybrid </a:t>
            </a:r>
            <a:r>
              <a:rPr sz="2000" dirty="0">
                <a:latin typeface="Times New Roman"/>
                <a:cs typeface="Times New Roman"/>
              </a:rPr>
              <a:t>Electric </a:t>
            </a:r>
            <a:r>
              <a:rPr sz="2000" spc="5" dirty="0">
                <a:latin typeface="Times New Roman"/>
                <a:cs typeface="Times New Roman"/>
              </a:rPr>
              <a:t>City </a:t>
            </a:r>
            <a:r>
              <a:rPr sz="2000" spc="-10" dirty="0">
                <a:latin typeface="Times New Roman"/>
                <a:cs typeface="Times New Roman"/>
              </a:rPr>
              <a:t>Bus”,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-70" dirty="0">
                <a:latin typeface="Times New Roman"/>
                <a:cs typeface="Times New Roman"/>
              </a:rPr>
              <a:t>World </a:t>
            </a:r>
            <a:r>
              <a:rPr sz="2000" spc="-5" dirty="0">
                <a:latin typeface="Times New Roman"/>
                <a:cs typeface="Times New Roman"/>
              </a:rPr>
              <a:t>Electric </a:t>
            </a:r>
            <a:r>
              <a:rPr sz="2000" spc="-80" dirty="0">
                <a:latin typeface="Times New Roman"/>
                <a:cs typeface="Times New Roman"/>
              </a:rPr>
              <a:t>Vehicle </a:t>
            </a:r>
            <a:r>
              <a:rPr sz="2000" spc="-5" dirty="0">
                <a:latin typeface="Times New Roman"/>
                <a:cs typeface="Times New Roman"/>
              </a:rPr>
              <a:t>Journal, </a:t>
            </a:r>
            <a:r>
              <a:rPr sz="2000" spc="-135" dirty="0">
                <a:latin typeface="Times New Roman"/>
                <a:cs typeface="Times New Roman"/>
              </a:rPr>
              <a:t>Vol. </a:t>
            </a:r>
            <a:r>
              <a:rPr sz="2000" spc="10" dirty="0">
                <a:latin typeface="Times New Roman"/>
                <a:cs typeface="Times New Roman"/>
              </a:rPr>
              <a:t>2 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spc="-15" dirty="0">
                <a:latin typeface="Times New Roman"/>
                <a:cs typeface="Times New Roman"/>
              </a:rPr>
              <a:t>Issue </a:t>
            </a:r>
            <a:r>
              <a:rPr sz="2000" spc="10" dirty="0">
                <a:latin typeface="Times New Roman"/>
                <a:cs typeface="Times New Roman"/>
              </a:rPr>
              <a:t>4  </a:t>
            </a:r>
            <a:r>
              <a:rPr sz="2000" spc="15" dirty="0">
                <a:latin typeface="Times New Roman"/>
                <a:cs typeface="Times New Roman"/>
              </a:rPr>
              <a:t>0363-0369,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2032-6653,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2008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i="1" spc="-55" dirty="0">
                <a:latin typeface="Times New Roman"/>
                <a:cs typeface="Times New Roman"/>
              </a:rPr>
              <a:t>9Wim </a:t>
            </a:r>
            <a:r>
              <a:rPr sz="2000" i="1" spc="-5" dirty="0">
                <a:latin typeface="Times New Roman"/>
                <a:cs typeface="Times New Roman"/>
              </a:rPr>
              <a:t>J.C. </a:t>
            </a:r>
            <a:r>
              <a:rPr sz="2000" i="1" spc="-20" dirty="0">
                <a:latin typeface="Times New Roman"/>
                <a:cs typeface="Times New Roman"/>
              </a:rPr>
              <a:t>Melis, </a:t>
            </a:r>
            <a:r>
              <a:rPr sz="2000" i="1" dirty="0">
                <a:latin typeface="Times New Roman"/>
                <a:cs typeface="Times New Roman"/>
              </a:rPr>
              <a:t>Owais </a:t>
            </a:r>
            <a:r>
              <a:rPr sz="2000" i="1" spc="-5" dirty="0">
                <a:latin typeface="Times New Roman"/>
                <a:cs typeface="Times New Roman"/>
              </a:rPr>
              <a:t>Chishty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“Fully </a:t>
            </a:r>
            <a:r>
              <a:rPr sz="2000" spc="-10" dirty="0">
                <a:latin typeface="Times New Roman"/>
                <a:cs typeface="Times New Roman"/>
              </a:rPr>
              <a:t>Regenerative </a:t>
            </a:r>
            <a:r>
              <a:rPr sz="2000" spc="5" dirty="0">
                <a:latin typeface="Times New Roman"/>
                <a:cs typeface="Times New Roman"/>
              </a:rPr>
              <a:t>Braking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5" dirty="0">
                <a:latin typeface="Times New Roman"/>
                <a:cs typeface="Times New Roman"/>
              </a:rPr>
              <a:t>Improved  </a:t>
            </a:r>
            <a:r>
              <a:rPr sz="2000" spc="-5" dirty="0">
                <a:latin typeface="Times New Roman"/>
                <a:cs typeface="Times New Roman"/>
              </a:rPr>
              <a:t>Acceleration for </a:t>
            </a:r>
            <a:r>
              <a:rPr sz="2000" spc="-10" dirty="0">
                <a:latin typeface="Times New Roman"/>
                <a:cs typeface="Times New Roman"/>
              </a:rPr>
              <a:t>Electrical </a:t>
            </a:r>
            <a:r>
              <a:rPr sz="2000" spc="-50" dirty="0">
                <a:latin typeface="Times New Roman"/>
                <a:cs typeface="Times New Roman"/>
              </a:rPr>
              <a:t>Vehicles”, </a:t>
            </a:r>
            <a:r>
              <a:rPr sz="2000" spc="-15" dirty="0">
                <a:latin typeface="Times New Roman"/>
                <a:cs typeface="Times New Roman"/>
              </a:rPr>
              <a:t>International Journal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Sustainable </a:t>
            </a:r>
            <a:r>
              <a:rPr sz="2000" spc="-20" dirty="0">
                <a:latin typeface="Times New Roman"/>
                <a:cs typeface="Times New Roman"/>
              </a:rPr>
              <a:t>Energy  </a:t>
            </a:r>
            <a:r>
              <a:rPr sz="2000" spc="5" dirty="0">
                <a:latin typeface="Times New Roman"/>
                <a:cs typeface="Times New Roman"/>
              </a:rPr>
              <a:t>Development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(IJSED),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Volume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2,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Issue</a:t>
            </a:r>
            <a:r>
              <a:rPr sz="2000" spc="25" dirty="0">
                <a:latin typeface="Times New Roman"/>
                <a:cs typeface="Times New Roman"/>
              </a:rPr>
              <a:t> 1and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2,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March/June,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2013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10Jarrad </a:t>
            </a:r>
            <a:r>
              <a:rPr sz="2000" i="1" spc="-50" dirty="0">
                <a:latin typeface="Times New Roman"/>
                <a:cs typeface="Times New Roman"/>
              </a:rPr>
              <a:t>Cody, </a:t>
            </a:r>
            <a:r>
              <a:rPr sz="2000" i="1" spc="5" dirty="0">
                <a:latin typeface="Times New Roman"/>
                <a:cs typeface="Times New Roman"/>
              </a:rPr>
              <a:t>Özdemir </a:t>
            </a:r>
            <a:r>
              <a:rPr sz="2000" i="1" spc="-5" dirty="0">
                <a:latin typeface="Times New Roman"/>
                <a:cs typeface="Times New Roman"/>
              </a:rPr>
              <a:t>Göl, </a:t>
            </a:r>
            <a:r>
              <a:rPr sz="2000" i="1" spc="-10" dirty="0">
                <a:latin typeface="Times New Roman"/>
                <a:cs typeface="Times New Roman"/>
              </a:rPr>
              <a:t>Zorica </a:t>
            </a:r>
            <a:r>
              <a:rPr sz="2000" i="1" spc="-5" dirty="0">
                <a:latin typeface="Times New Roman"/>
                <a:cs typeface="Times New Roman"/>
              </a:rPr>
              <a:t>Nedic, </a:t>
            </a:r>
            <a:r>
              <a:rPr sz="2000" i="1" spc="-25" dirty="0">
                <a:latin typeface="Times New Roman"/>
                <a:cs typeface="Times New Roman"/>
              </a:rPr>
              <a:t>Andrew </a:t>
            </a:r>
            <a:r>
              <a:rPr sz="2000" i="1" spc="-10" dirty="0">
                <a:latin typeface="Times New Roman"/>
                <a:cs typeface="Times New Roman"/>
              </a:rPr>
              <a:t>Nafalski, </a:t>
            </a:r>
            <a:r>
              <a:rPr sz="2000" i="1" spc="-35" dirty="0">
                <a:latin typeface="Times New Roman"/>
                <a:cs typeface="Times New Roman"/>
              </a:rPr>
              <a:t>Aaron </a:t>
            </a:r>
            <a:r>
              <a:rPr sz="2000" i="1" spc="-15" dirty="0">
                <a:latin typeface="Times New Roman"/>
                <a:cs typeface="Times New Roman"/>
              </a:rPr>
              <a:t>Mohtar</a:t>
            </a:r>
            <a:r>
              <a:rPr sz="2000" spc="-15" dirty="0">
                <a:latin typeface="Times New Roman"/>
                <a:cs typeface="Times New Roman"/>
              </a:rPr>
              <a:t>,  </a:t>
            </a:r>
            <a:r>
              <a:rPr sz="2000" spc="-5" dirty="0">
                <a:latin typeface="Times New Roman"/>
                <a:cs typeface="Times New Roman"/>
              </a:rPr>
              <a:t>“Regenerative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Braking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Electric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Vehicle”,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University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South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Australia,2009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11M. </a:t>
            </a:r>
            <a:r>
              <a:rPr sz="2000" i="1" spc="-10" dirty="0">
                <a:latin typeface="Times New Roman"/>
                <a:cs typeface="Times New Roman"/>
              </a:rPr>
              <a:t>M. </a:t>
            </a:r>
            <a:r>
              <a:rPr sz="2000" i="1" spc="-45" dirty="0">
                <a:latin typeface="Times New Roman"/>
                <a:cs typeface="Times New Roman"/>
              </a:rPr>
              <a:t>Tehrani, </a:t>
            </a:r>
            <a:r>
              <a:rPr sz="2000" i="1" spc="-10" dirty="0">
                <a:latin typeface="Times New Roman"/>
                <a:cs typeface="Times New Roman"/>
              </a:rPr>
              <a:t>M. </a:t>
            </a:r>
            <a:r>
              <a:rPr sz="2000" i="1" spc="25" dirty="0">
                <a:latin typeface="Times New Roman"/>
                <a:cs typeface="Times New Roman"/>
              </a:rPr>
              <a:t>R. </a:t>
            </a:r>
            <a:r>
              <a:rPr sz="2000" i="1" spc="-10" dirty="0">
                <a:latin typeface="Times New Roman"/>
                <a:cs typeface="Times New Roman"/>
              </a:rPr>
              <a:t>Hairi </a:t>
            </a:r>
            <a:r>
              <a:rPr sz="2000" i="1" spc="-50" dirty="0">
                <a:latin typeface="Times New Roman"/>
                <a:cs typeface="Times New Roman"/>
              </a:rPr>
              <a:t>-Yazdi, </a:t>
            </a:r>
            <a:r>
              <a:rPr sz="2000" i="1" spc="-10" dirty="0">
                <a:latin typeface="Times New Roman"/>
                <a:cs typeface="Times New Roman"/>
              </a:rPr>
              <a:t>B. </a:t>
            </a:r>
            <a:r>
              <a:rPr sz="2000" i="1" spc="-15" dirty="0">
                <a:latin typeface="Times New Roman"/>
                <a:cs typeface="Times New Roman"/>
              </a:rPr>
              <a:t>Haghpanah-Jahromi, </a:t>
            </a:r>
            <a:r>
              <a:rPr sz="2000" i="1" spc="-200" dirty="0">
                <a:latin typeface="Times New Roman"/>
                <a:cs typeface="Times New Roman"/>
              </a:rPr>
              <a:t>V. </a:t>
            </a:r>
            <a:r>
              <a:rPr sz="2000" i="1" spc="-10" dirty="0">
                <a:latin typeface="Times New Roman"/>
                <a:cs typeface="Times New Roman"/>
              </a:rPr>
              <a:t>Esfahanian, </a:t>
            </a:r>
            <a:r>
              <a:rPr sz="2000" i="1" spc="-45" dirty="0">
                <a:latin typeface="Times New Roman"/>
                <a:cs typeface="Times New Roman"/>
              </a:rPr>
              <a:t>M. </a:t>
            </a:r>
            <a:r>
              <a:rPr sz="2000" i="1" spc="-10" dirty="0">
                <a:latin typeface="Times New Roman"/>
                <a:cs typeface="Times New Roman"/>
              </a:rPr>
              <a:t>Amiri  </a:t>
            </a:r>
            <a:r>
              <a:rPr sz="2000" i="1" spc="10" dirty="0">
                <a:latin typeface="Times New Roman"/>
                <a:cs typeface="Times New Roman"/>
              </a:rPr>
              <a:t>and </a:t>
            </a:r>
            <a:r>
              <a:rPr sz="2000" i="1" spc="25" dirty="0">
                <a:latin typeface="Times New Roman"/>
                <a:cs typeface="Times New Roman"/>
              </a:rPr>
              <a:t>A. </a:t>
            </a:r>
            <a:r>
              <a:rPr sz="2000" i="1" spc="-10" dirty="0">
                <a:latin typeface="Times New Roman"/>
                <a:cs typeface="Times New Roman"/>
              </a:rPr>
              <a:t>R. Jafari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spc="-25" dirty="0">
                <a:latin typeface="Times New Roman"/>
                <a:cs typeface="Times New Roman"/>
              </a:rPr>
              <a:t>“Design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Anti </a:t>
            </a:r>
            <a:r>
              <a:rPr sz="2000" spc="10" dirty="0">
                <a:latin typeface="Times New Roman"/>
                <a:cs typeface="Times New Roman"/>
              </a:rPr>
              <a:t>Lock </a:t>
            </a:r>
            <a:r>
              <a:rPr sz="2000" spc="-15" dirty="0">
                <a:latin typeface="Times New Roman"/>
                <a:cs typeface="Times New Roman"/>
              </a:rPr>
              <a:t>Regenerative </a:t>
            </a:r>
            <a:r>
              <a:rPr sz="2000" dirty="0">
                <a:latin typeface="Times New Roman"/>
                <a:cs typeface="Times New Roman"/>
              </a:rPr>
              <a:t>Braking System </a:t>
            </a:r>
            <a:r>
              <a:rPr sz="2000" spc="-5" dirty="0">
                <a:latin typeface="Times New Roman"/>
                <a:cs typeface="Times New Roman"/>
              </a:rPr>
              <a:t>for </a:t>
            </a:r>
            <a:r>
              <a:rPr sz="2000" spc="1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Series  </a:t>
            </a:r>
            <a:r>
              <a:rPr sz="2000" spc="-5" dirty="0">
                <a:latin typeface="Times New Roman"/>
                <a:cs typeface="Times New Roman"/>
              </a:rPr>
              <a:t>Hybrid Electric </a:t>
            </a:r>
            <a:r>
              <a:rPr sz="2000" spc="-60" dirty="0">
                <a:latin typeface="Times New Roman"/>
                <a:cs typeface="Times New Roman"/>
              </a:rPr>
              <a:t>Vehicle”, </a:t>
            </a:r>
            <a:r>
              <a:rPr sz="2000" spc="-15" dirty="0">
                <a:latin typeface="Times New Roman"/>
                <a:cs typeface="Times New Roman"/>
              </a:rPr>
              <a:t>International Journal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-20" dirty="0">
                <a:latin typeface="Times New Roman"/>
                <a:cs typeface="Times New Roman"/>
              </a:rPr>
              <a:t>Automotive </a:t>
            </a:r>
            <a:r>
              <a:rPr sz="2000" spc="-10" dirty="0">
                <a:latin typeface="Times New Roman"/>
                <a:cs typeface="Times New Roman"/>
              </a:rPr>
              <a:t>Engineering, </a:t>
            </a:r>
            <a:r>
              <a:rPr sz="2000" spc="-114" dirty="0">
                <a:latin typeface="Times New Roman"/>
                <a:cs typeface="Times New Roman"/>
              </a:rPr>
              <a:t>Vol. </a:t>
            </a:r>
            <a:r>
              <a:rPr sz="2000" spc="10" dirty="0">
                <a:latin typeface="Times New Roman"/>
                <a:cs typeface="Times New Roman"/>
              </a:rPr>
              <a:t>1  </a:t>
            </a:r>
            <a:r>
              <a:rPr sz="2000" spc="5" dirty="0">
                <a:latin typeface="Times New Roman"/>
                <a:cs typeface="Times New Roman"/>
              </a:rPr>
              <a:t>Number </a:t>
            </a:r>
            <a:r>
              <a:rPr sz="2000" spc="25" dirty="0">
                <a:latin typeface="Times New Roman"/>
                <a:cs typeface="Times New Roman"/>
              </a:rPr>
              <a:t>2, </a:t>
            </a:r>
            <a:r>
              <a:rPr sz="2000" spc="15" dirty="0">
                <a:latin typeface="Times New Roman"/>
                <a:cs typeface="Times New Roman"/>
              </a:rPr>
              <a:t>June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2011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" y="0"/>
            <a:ext cx="9013825" cy="6184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49885">
              <a:lnSpc>
                <a:spcPct val="106500"/>
              </a:lnSpc>
              <a:spcBef>
                <a:spcPts val="90"/>
              </a:spcBef>
            </a:pPr>
            <a:r>
              <a:rPr sz="2000" i="1" spc="20" dirty="0">
                <a:latin typeface="Calibri"/>
                <a:cs typeface="Calibri"/>
              </a:rPr>
              <a:t>[</a:t>
            </a:r>
            <a:r>
              <a:rPr sz="2000" i="1" spc="20" dirty="0">
                <a:latin typeface="Times New Roman"/>
                <a:cs typeface="Times New Roman"/>
              </a:rPr>
              <a:t>12]</a:t>
            </a:r>
            <a:r>
              <a:rPr sz="2000" i="1" spc="-85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S.J.</a:t>
            </a:r>
            <a:r>
              <a:rPr sz="2000" i="1" spc="-180" dirty="0">
                <a:latin typeface="Times New Roman"/>
                <a:cs typeface="Times New Roman"/>
              </a:rPr>
              <a:t> </a:t>
            </a:r>
            <a:r>
              <a:rPr sz="2000" i="1" spc="30" dirty="0">
                <a:latin typeface="Times New Roman"/>
                <a:cs typeface="Times New Roman"/>
              </a:rPr>
              <a:t>Clegg</a:t>
            </a:r>
            <a:r>
              <a:rPr sz="2000" spc="30" dirty="0">
                <a:latin typeface="Times New Roman"/>
                <a:cs typeface="Times New Roman"/>
              </a:rPr>
              <a:t>,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“A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Review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Regenerative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Braking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Systems”,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Institute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Transport  Studies,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University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Leeds,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Working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Paper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471,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1996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i="1" spc="10" dirty="0">
                <a:latin typeface="Times New Roman"/>
                <a:cs typeface="Times New Roman"/>
              </a:rPr>
              <a:t>13ER. </a:t>
            </a:r>
            <a:r>
              <a:rPr sz="2000" i="1" spc="-10" dirty="0">
                <a:latin typeface="Times New Roman"/>
                <a:cs typeface="Times New Roman"/>
              </a:rPr>
              <a:t>Amitesh </a:t>
            </a:r>
            <a:r>
              <a:rPr sz="2000" i="1" spc="-15" dirty="0">
                <a:latin typeface="Times New Roman"/>
                <a:cs typeface="Times New Roman"/>
              </a:rPr>
              <a:t>Kumar</a:t>
            </a:r>
            <a:r>
              <a:rPr sz="2000" spc="-15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“Hydraulic </a:t>
            </a:r>
            <a:r>
              <a:rPr sz="2000" spc="-15" dirty="0">
                <a:latin typeface="Times New Roman"/>
                <a:cs typeface="Times New Roman"/>
              </a:rPr>
              <a:t>Regenerative </a:t>
            </a:r>
            <a:r>
              <a:rPr sz="2000" dirty="0">
                <a:latin typeface="Times New Roman"/>
                <a:cs typeface="Times New Roman"/>
              </a:rPr>
              <a:t>Braking </a:t>
            </a:r>
            <a:r>
              <a:rPr sz="2000" spc="-5" dirty="0">
                <a:latin typeface="Times New Roman"/>
                <a:cs typeface="Times New Roman"/>
              </a:rPr>
              <a:t>System”, </a:t>
            </a:r>
            <a:r>
              <a:rPr sz="2000" spc="-15" dirty="0">
                <a:latin typeface="Times New Roman"/>
                <a:cs typeface="Times New Roman"/>
              </a:rPr>
              <a:t>International  </a:t>
            </a:r>
            <a:r>
              <a:rPr sz="2000" spc="20" dirty="0">
                <a:latin typeface="Times New Roman"/>
                <a:cs typeface="Times New Roman"/>
              </a:rPr>
              <a:t>Journal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Scientific </a:t>
            </a:r>
            <a:r>
              <a:rPr sz="2000" spc="20" dirty="0">
                <a:latin typeface="Times New Roman"/>
                <a:cs typeface="Times New Roman"/>
              </a:rPr>
              <a:t>&amp; </a:t>
            </a:r>
            <a:r>
              <a:rPr sz="2000" spc="5" dirty="0">
                <a:latin typeface="Times New Roman"/>
                <a:cs typeface="Times New Roman"/>
              </a:rPr>
              <a:t>Engineering Research </a:t>
            </a:r>
            <a:r>
              <a:rPr sz="2000" spc="-90" dirty="0">
                <a:latin typeface="Times New Roman"/>
                <a:cs typeface="Times New Roman"/>
              </a:rPr>
              <a:t>Volume </a:t>
            </a:r>
            <a:r>
              <a:rPr sz="2000" spc="10" dirty="0">
                <a:latin typeface="Times New Roman"/>
                <a:cs typeface="Times New Roman"/>
              </a:rPr>
              <a:t>3 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spc="-15" dirty="0">
                <a:latin typeface="Times New Roman"/>
                <a:cs typeface="Times New Roman"/>
              </a:rPr>
              <a:t>Issue </a:t>
            </a:r>
            <a:r>
              <a:rPr sz="2000" spc="25" dirty="0">
                <a:latin typeface="Times New Roman"/>
                <a:cs typeface="Times New Roman"/>
              </a:rPr>
              <a:t>4, </a:t>
            </a:r>
            <a:r>
              <a:rPr sz="2000" spc="-5" dirty="0">
                <a:latin typeface="Times New Roman"/>
                <a:cs typeface="Times New Roman"/>
              </a:rPr>
              <a:t>ISSN </a:t>
            </a:r>
            <a:r>
              <a:rPr sz="2000" spc="15" dirty="0">
                <a:latin typeface="Times New Roman"/>
                <a:cs typeface="Times New Roman"/>
              </a:rPr>
              <a:t>2229-5518,  </a:t>
            </a:r>
            <a:r>
              <a:rPr sz="2000" dirty="0">
                <a:latin typeface="Times New Roman"/>
                <a:cs typeface="Times New Roman"/>
              </a:rPr>
              <a:t>April </a:t>
            </a:r>
            <a:r>
              <a:rPr sz="2000" spc="10" dirty="0">
                <a:latin typeface="Times New Roman"/>
                <a:cs typeface="Times New Roman"/>
              </a:rPr>
              <a:t>–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2012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20320" algn="just">
              <a:lnSpc>
                <a:spcPct val="100000"/>
              </a:lnSpc>
            </a:pPr>
            <a:r>
              <a:rPr sz="2000" i="1" spc="10" dirty="0">
                <a:latin typeface="Times New Roman"/>
                <a:cs typeface="Times New Roman"/>
              </a:rPr>
              <a:t>14Juan </a:t>
            </a:r>
            <a:r>
              <a:rPr sz="2000" i="1" spc="-160" dirty="0">
                <a:latin typeface="Times New Roman"/>
                <a:cs typeface="Times New Roman"/>
              </a:rPr>
              <a:t>W. </a:t>
            </a:r>
            <a:r>
              <a:rPr sz="2000" i="1" spc="-15" dirty="0">
                <a:latin typeface="Times New Roman"/>
                <a:cs typeface="Times New Roman"/>
              </a:rPr>
              <a:t>Dixon </a:t>
            </a:r>
            <a:r>
              <a:rPr sz="2000" i="1" spc="20" dirty="0">
                <a:latin typeface="Times New Roman"/>
                <a:cs typeface="Times New Roman"/>
              </a:rPr>
              <a:t>&amp; </a:t>
            </a:r>
            <a:r>
              <a:rPr sz="2000" i="1" spc="-15" dirty="0">
                <a:latin typeface="Times New Roman"/>
                <a:cs typeface="Times New Roman"/>
              </a:rPr>
              <a:t>Micah </a:t>
            </a:r>
            <a:r>
              <a:rPr sz="2000" i="1" spc="25" dirty="0">
                <a:latin typeface="Times New Roman"/>
                <a:cs typeface="Times New Roman"/>
              </a:rPr>
              <a:t>E. </a:t>
            </a:r>
            <a:r>
              <a:rPr sz="2000" i="1" spc="-5" dirty="0">
                <a:latin typeface="Times New Roman"/>
                <a:cs typeface="Times New Roman"/>
              </a:rPr>
              <a:t>Ortuzar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“Ultra </a:t>
            </a:r>
            <a:r>
              <a:rPr sz="2000" spc="-10" dirty="0">
                <a:latin typeface="Times New Roman"/>
                <a:cs typeface="Times New Roman"/>
              </a:rPr>
              <a:t>capacitor </a:t>
            </a:r>
            <a:r>
              <a:rPr sz="2000" spc="15" dirty="0">
                <a:latin typeface="Times New Roman"/>
                <a:cs typeface="Times New Roman"/>
              </a:rPr>
              <a:t>+ </a:t>
            </a:r>
            <a:r>
              <a:rPr sz="2000" dirty="0">
                <a:latin typeface="Times New Roman"/>
                <a:cs typeface="Times New Roman"/>
              </a:rPr>
              <a:t>DC-DC </a:t>
            </a:r>
            <a:r>
              <a:rPr sz="2000" spc="-5" dirty="0">
                <a:latin typeface="Times New Roman"/>
                <a:cs typeface="Times New Roman"/>
              </a:rPr>
              <a:t>Convertors </a:t>
            </a:r>
            <a:r>
              <a:rPr sz="2000" spc="-105" dirty="0">
                <a:latin typeface="Times New Roman"/>
                <a:cs typeface="Times New Roman"/>
              </a:rPr>
              <a:t>in  </a:t>
            </a:r>
            <a:r>
              <a:rPr sz="2000" spc="-5" dirty="0">
                <a:latin typeface="Times New Roman"/>
                <a:cs typeface="Times New Roman"/>
              </a:rPr>
              <a:t>Regenerative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Braking</a:t>
            </a:r>
            <a:r>
              <a:rPr sz="2000" spc="-5" dirty="0">
                <a:latin typeface="Times New Roman"/>
                <a:cs typeface="Times New Roman"/>
              </a:rPr>
              <a:t> System”,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IEEE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AESS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System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Magazine,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August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2002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95885">
              <a:lnSpc>
                <a:spcPct val="100000"/>
              </a:lnSpc>
              <a:tabLst>
                <a:tab pos="565785" algn="l"/>
              </a:tabLst>
            </a:pPr>
            <a:r>
              <a:rPr sz="2000" i="1" spc="30" dirty="0">
                <a:latin typeface="Times New Roman"/>
                <a:cs typeface="Times New Roman"/>
              </a:rPr>
              <a:t>15	</a:t>
            </a:r>
            <a:r>
              <a:rPr sz="2000" i="1" spc="25" dirty="0">
                <a:latin typeface="Times New Roman"/>
                <a:cs typeface="Times New Roman"/>
              </a:rPr>
              <a:t>Radhika </a:t>
            </a:r>
            <a:r>
              <a:rPr sz="2000" i="1" spc="-30" dirty="0">
                <a:latin typeface="Times New Roman"/>
                <a:cs typeface="Times New Roman"/>
              </a:rPr>
              <a:t>Kapoor, </a:t>
            </a:r>
            <a:r>
              <a:rPr sz="2000" i="1" spc="10" dirty="0">
                <a:latin typeface="Times New Roman"/>
                <a:cs typeface="Times New Roman"/>
              </a:rPr>
              <a:t>C. </a:t>
            </a:r>
            <a:r>
              <a:rPr sz="2000" i="1" spc="20" dirty="0">
                <a:latin typeface="Times New Roman"/>
                <a:cs typeface="Times New Roman"/>
              </a:rPr>
              <a:t>Mallika </a:t>
            </a:r>
            <a:r>
              <a:rPr sz="2000" i="1" spc="15" dirty="0">
                <a:latin typeface="Times New Roman"/>
                <a:cs typeface="Times New Roman"/>
              </a:rPr>
              <a:t>Parveen, </a:t>
            </a:r>
            <a:r>
              <a:rPr sz="2000" i="1" spc="-35" dirty="0">
                <a:latin typeface="Times New Roman"/>
                <a:cs typeface="Times New Roman"/>
              </a:rPr>
              <a:t>Member, </a:t>
            </a:r>
            <a:r>
              <a:rPr sz="2000" i="1" spc="30" dirty="0">
                <a:latin typeface="Times New Roman"/>
                <a:cs typeface="Times New Roman"/>
              </a:rPr>
              <a:t>IAENG, </a:t>
            </a:r>
            <a:r>
              <a:rPr sz="2000" i="1" dirty="0">
                <a:latin typeface="Times New Roman"/>
                <a:cs typeface="Times New Roman"/>
              </a:rPr>
              <a:t>“</a:t>
            </a:r>
            <a:r>
              <a:rPr sz="2000" dirty="0">
                <a:latin typeface="Times New Roman"/>
                <a:cs typeface="Times New Roman"/>
              </a:rPr>
              <a:t>Comparative </a:t>
            </a:r>
            <a:r>
              <a:rPr sz="2000" spc="30" dirty="0">
                <a:latin typeface="Times New Roman"/>
                <a:cs typeface="Times New Roman"/>
              </a:rPr>
              <a:t>Study </a:t>
            </a:r>
            <a:r>
              <a:rPr sz="2000" spc="45" dirty="0">
                <a:latin typeface="Times New Roman"/>
                <a:cs typeface="Times New Roman"/>
              </a:rPr>
              <a:t>on  </a:t>
            </a:r>
            <a:r>
              <a:rPr sz="2000" spc="-25" dirty="0">
                <a:latin typeface="Times New Roman"/>
                <a:cs typeface="Times New Roman"/>
              </a:rPr>
              <a:t>Various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KERS”,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Proceeding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the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World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Congress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Engineering,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Vol.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3,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July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2013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i="1" spc="-5" dirty="0">
                <a:latin typeface="Times New Roman"/>
                <a:cs typeface="Times New Roman"/>
              </a:rPr>
              <a:t>16Christopher </a:t>
            </a:r>
            <a:r>
              <a:rPr sz="2000" i="1" spc="10" dirty="0">
                <a:latin typeface="Times New Roman"/>
                <a:cs typeface="Times New Roman"/>
              </a:rPr>
              <a:t>Dumm, </a:t>
            </a:r>
            <a:r>
              <a:rPr sz="2000" i="1" spc="-10" dirty="0">
                <a:latin typeface="Times New Roman"/>
                <a:cs typeface="Times New Roman"/>
              </a:rPr>
              <a:t>Joseph </a:t>
            </a:r>
            <a:r>
              <a:rPr sz="2000" i="1" spc="-25" dirty="0">
                <a:latin typeface="Times New Roman"/>
                <a:cs typeface="Times New Roman"/>
              </a:rPr>
              <a:t>Sadecky, </a:t>
            </a:r>
            <a:r>
              <a:rPr sz="2000" spc="-5" dirty="0">
                <a:latin typeface="Times New Roman"/>
                <a:cs typeface="Times New Roman"/>
              </a:rPr>
              <a:t>“Continuously </a:t>
            </a:r>
            <a:r>
              <a:rPr sz="2000" spc="-65" dirty="0">
                <a:latin typeface="Times New Roman"/>
                <a:cs typeface="Times New Roman"/>
              </a:rPr>
              <a:t>Variable </a:t>
            </a:r>
            <a:r>
              <a:rPr sz="2000" spc="-5" dirty="0">
                <a:latin typeface="Times New Roman"/>
                <a:cs typeface="Times New Roman"/>
              </a:rPr>
              <a:t>Power </a:t>
            </a:r>
            <a:r>
              <a:rPr sz="2000" spc="-25" dirty="0">
                <a:latin typeface="Times New Roman"/>
                <a:cs typeface="Times New Roman"/>
              </a:rPr>
              <a:t>Transmission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5" dirty="0">
                <a:latin typeface="Times New Roman"/>
                <a:cs typeface="Times New Roman"/>
              </a:rPr>
              <a:t>Regenerative </a:t>
            </a:r>
            <a:r>
              <a:rPr sz="2000" dirty="0">
                <a:latin typeface="Times New Roman"/>
                <a:cs typeface="Times New Roman"/>
              </a:rPr>
              <a:t>Braking Increasing </a:t>
            </a:r>
            <a:r>
              <a:rPr sz="2000" spc="-20" dirty="0">
                <a:latin typeface="Times New Roman"/>
                <a:cs typeface="Times New Roman"/>
              </a:rPr>
              <a:t>Automotive </a:t>
            </a:r>
            <a:r>
              <a:rPr sz="2000" spc="-10" dirty="0">
                <a:latin typeface="Times New Roman"/>
                <a:cs typeface="Times New Roman"/>
              </a:rPr>
              <a:t>Mechanical </a:t>
            </a:r>
            <a:r>
              <a:rPr sz="2000" spc="-15" dirty="0">
                <a:latin typeface="Times New Roman"/>
                <a:cs typeface="Times New Roman"/>
              </a:rPr>
              <a:t>Efficiency”, </a:t>
            </a:r>
            <a:r>
              <a:rPr sz="2000" spc="-20" dirty="0">
                <a:latin typeface="Times New Roman"/>
                <a:cs typeface="Times New Roman"/>
              </a:rPr>
              <a:t>University 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Pittsburgh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Swanson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School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of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Engineering,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Session </a:t>
            </a:r>
            <a:r>
              <a:rPr sz="2000" spc="20" dirty="0">
                <a:latin typeface="Times New Roman"/>
                <a:cs typeface="Times New Roman"/>
              </a:rPr>
              <a:t>B4,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April,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142012.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98600"/>
              </a:lnSpc>
            </a:pPr>
            <a:r>
              <a:rPr sz="2000" i="1" spc="-5" dirty="0">
                <a:latin typeface="Times New Roman"/>
                <a:cs typeface="Times New Roman"/>
              </a:rPr>
              <a:t>17Spencer </a:t>
            </a:r>
            <a:r>
              <a:rPr sz="2000" i="1" spc="-10" dirty="0">
                <a:latin typeface="Times New Roman"/>
                <a:cs typeface="Times New Roman"/>
              </a:rPr>
              <a:t>Evans </a:t>
            </a:r>
            <a:r>
              <a:rPr sz="2000" i="1" spc="-15" dirty="0">
                <a:latin typeface="Times New Roman"/>
                <a:cs typeface="Times New Roman"/>
              </a:rPr>
              <a:t>,Matt </a:t>
            </a:r>
            <a:r>
              <a:rPr sz="2000" i="1" spc="-5" dirty="0">
                <a:latin typeface="Times New Roman"/>
                <a:cs typeface="Times New Roman"/>
              </a:rPr>
              <a:t>Hilger </a:t>
            </a:r>
            <a:r>
              <a:rPr sz="2000" i="1" spc="5" dirty="0">
                <a:latin typeface="Times New Roman"/>
                <a:cs typeface="Times New Roman"/>
              </a:rPr>
              <a:t>, </a:t>
            </a:r>
            <a:r>
              <a:rPr sz="2000" spc="-10" dirty="0">
                <a:latin typeface="Times New Roman"/>
                <a:cs typeface="Times New Roman"/>
              </a:rPr>
              <a:t>“Regenerative </a:t>
            </a:r>
            <a:r>
              <a:rPr sz="2000" dirty="0">
                <a:latin typeface="Times New Roman"/>
                <a:cs typeface="Times New Roman"/>
              </a:rPr>
              <a:t>Braking: </a:t>
            </a:r>
            <a:r>
              <a:rPr sz="2000" spc="10" dirty="0">
                <a:latin typeface="Times New Roman"/>
                <a:cs typeface="Times New Roman"/>
              </a:rPr>
              <a:t>Stopping </a:t>
            </a:r>
            <a:r>
              <a:rPr sz="2000" spc="-15" dirty="0">
                <a:latin typeface="Times New Roman"/>
                <a:cs typeface="Times New Roman"/>
              </a:rPr>
              <a:t>Doesn’t </a:t>
            </a:r>
            <a:r>
              <a:rPr sz="2000" spc="-25" dirty="0">
                <a:latin typeface="Times New Roman"/>
                <a:cs typeface="Times New Roman"/>
              </a:rPr>
              <a:t>Have </a:t>
            </a:r>
            <a:r>
              <a:rPr sz="2000" spc="-325" dirty="0">
                <a:latin typeface="Times New Roman"/>
                <a:cs typeface="Times New Roman"/>
              </a:rPr>
              <a:t>To  </a:t>
            </a:r>
            <a:r>
              <a:rPr sz="2000" spc="10" dirty="0">
                <a:latin typeface="Times New Roman"/>
                <a:cs typeface="Times New Roman"/>
              </a:rPr>
              <a:t>Slow </a:t>
            </a:r>
            <a:r>
              <a:rPr sz="2000" spc="-114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Down”, </a:t>
            </a:r>
            <a:r>
              <a:rPr sz="2000" spc="-10" dirty="0">
                <a:latin typeface="Times New Roman"/>
                <a:cs typeface="Times New Roman"/>
              </a:rPr>
              <a:t>University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-30" dirty="0">
                <a:latin typeface="Times New Roman"/>
                <a:cs typeface="Times New Roman"/>
              </a:rPr>
              <a:t>Pittsburgh </a:t>
            </a:r>
            <a:r>
              <a:rPr sz="2000" spc="-10" dirty="0">
                <a:latin typeface="Times New Roman"/>
                <a:cs typeface="Times New Roman"/>
              </a:rPr>
              <a:t>Swanson School </a:t>
            </a:r>
            <a:r>
              <a:rPr sz="2000" spc="2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Engineering, </a:t>
            </a:r>
            <a:r>
              <a:rPr sz="2000" spc="-5" dirty="0">
                <a:latin typeface="Times New Roman"/>
                <a:cs typeface="Times New Roman"/>
              </a:rPr>
              <a:t>Session  </a:t>
            </a:r>
            <a:r>
              <a:rPr sz="2000" spc="20" dirty="0">
                <a:latin typeface="Times New Roman"/>
                <a:cs typeface="Times New Roman"/>
              </a:rPr>
              <a:t>B5,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April,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14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2012</a:t>
            </a:r>
            <a:r>
              <a:rPr sz="2000" spc="4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558" y="2975292"/>
            <a:ext cx="38963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i="1" spc="30" dirty="0">
                <a:latin typeface="Arial"/>
                <a:cs typeface="Arial"/>
              </a:rPr>
              <a:t>THANK</a:t>
            </a:r>
            <a:r>
              <a:rPr sz="4400" i="1" spc="-420" dirty="0">
                <a:latin typeface="Arial"/>
                <a:cs typeface="Arial"/>
              </a:rPr>
              <a:t> </a:t>
            </a:r>
            <a:r>
              <a:rPr sz="4400" i="1" spc="20" dirty="0">
                <a:latin typeface="Arial"/>
                <a:cs typeface="Arial"/>
              </a:rPr>
              <a:t>YOU…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3609975"/>
            <a:ext cx="3933825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57450" y="3648075"/>
            <a:ext cx="3867150" cy="0"/>
          </a:xfrm>
          <a:custGeom>
            <a:avLst/>
            <a:gdLst/>
            <a:ahLst/>
            <a:cxnLst/>
            <a:rect l="l" t="t" r="r" b="b"/>
            <a:pathLst>
              <a:path w="3867150">
                <a:moveTo>
                  <a:pt x="0" y="0"/>
                </a:moveTo>
                <a:lnTo>
                  <a:pt x="386715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225" y="750201"/>
            <a:ext cx="3238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3425" y="523875"/>
            <a:ext cx="1990725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589597"/>
            <a:ext cx="7066915" cy="1727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0850" indent="-362585">
              <a:lnSpc>
                <a:spcPct val="100000"/>
              </a:lnSpc>
              <a:spcBef>
                <a:spcPts val="125"/>
              </a:spcBef>
              <a:buSzPct val="95312"/>
              <a:buFont typeface="Wingdings"/>
              <a:buChar char=""/>
              <a:tabLst>
                <a:tab pos="451484" algn="l"/>
              </a:tabLst>
            </a:pPr>
            <a:r>
              <a:rPr sz="3200" b="1" spc="-25" dirty="0">
                <a:latin typeface="Calibri"/>
                <a:cs typeface="Calibri"/>
              </a:rPr>
              <a:t>HISTORY</a:t>
            </a:r>
            <a:endParaRPr sz="3200" dirty="0">
              <a:latin typeface="Calibri"/>
              <a:cs typeface="Calibri"/>
            </a:endParaRPr>
          </a:p>
          <a:p>
            <a:pPr marL="469900" marR="5080" indent="-457834">
              <a:lnSpc>
                <a:spcPct val="102499"/>
              </a:lnSpc>
              <a:spcBef>
                <a:spcPts val="2760"/>
              </a:spcBef>
              <a:buFont typeface="Wingdings"/>
              <a:buChar char=""/>
              <a:tabLst>
                <a:tab pos="469900" algn="l"/>
                <a:tab pos="470534" algn="l"/>
              </a:tabLst>
            </a:pPr>
            <a:r>
              <a:rPr sz="2750" spc="-5" dirty="0">
                <a:latin typeface="Calibri"/>
                <a:cs typeface="Calibri"/>
              </a:rPr>
              <a:t>In </a:t>
            </a:r>
            <a:r>
              <a:rPr sz="2750" spc="20" dirty="0">
                <a:latin typeface="Calibri"/>
                <a:cs typeface="Calibri"/>
              </a:rPr>
              <a:t>1908 </a:t>
            </a:r>
            <a:r>
              <a:rPr sz="2750" spc="5" dirty="0">
                <a:latin typeface="Calibri"/>
                <a:cs typeface="Calibri"/>
              </a:rPr>
              <a:t>C.J. </a:t>
            </a:r>
            <a:r>
              <a:rPr sz="2750" spc="-10" dirty="0">
                <a:latin typeface="Calibri"/>
                <a:cs typeface="Calibri"/>
              </a:rPr>
              <a:t>Paulson </a:t>
            </a:r>
            <a:r>
              <a:rPr sz="2750" spc="-20" dirty="0">
                <a:latin typeface="Calibri"/>
                <a:cs typeface="Calibri"/>
              </a:rPr>
              <a:t>Patented </a:t>
            </a:r>
            <a:r>
              <a:rPr sz="2750" spc="10" dirty="0">
                <a:latin typeface="Calibri"/>
                <a:cs typeface="Calibri"/>
              </a:rPr>
              <a:t>a smart </a:t>
            </a:r>
            <a:r>
              <a:rPr sz="2750" spc="20" dirty="0">
                <a:latin typeface="Calibri"/>
                <a:cs typeface="Calibri"/>
              </a:rPr>
              <a:t>car </a:t>
            </a:r>
            <a:r>
              <a:rPr sz="2750" spc="-20" dirty="0">
                <a:latin typeface="Calibri"/>
                <a:cs typeface="Calibri"/>
              </a:rPr>
              <a:t>with  Regenerative </a:t>
            </a:r>
            <a:r>
              <a:rPr sz="2750" spc="-10" dirty="0">
                <a:latin typeface="Calibri"/>
                <a:cs typeface="Calibri"/>
              </a:rPr>
              <a:t>Braking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System.</a:t>
            </a:r>
          </a:p>
        </p:txBody>
      </p:sp>
      <p:sp>
        <p:nvSpPr>
          <p:cNvPr id="5" name="object 5"/>
          <p:cNvSpPr/>
          <p:nvPr/>
        </p:nvSpPr>
        <p:spPr>
          <a:xfrm>
            <a:off x="1386533" y="2438400"/>
            <a:ext cx="5779329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525081"/>
            <a:ext cx="8401685" cy="47504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469900" marR="5080" indent="-457834" algn="just">
              <a:lnSpc>
                <a:spcPct val="102400"/>
              </a:lnSpc>
              <a:spcBef>
                <a:spcPts val="45"/>
              </a:spcBef>
              <a:buFont typeface="Wingdings"/>
              <a:buChar char=""/>
              <a:tabLst>
                <a:tab pos="470534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“Energy Regeneration </a:t>
            </a:r>
            <a:r>
              <a:rPr sz="2750" spc="-20" dirty="0">
                <a:latin typeface="Calibri"/>
                <a:cs typeface="Calibri"/>
              </a:rPr>
              <a:t>Brake” </a:t>
            </a:r>
            <a:r>
              <a:rPr sz="2750" spc="-25" dirty="0">
                <a:latin typeface="Calibri"/>
                <a:cs typeface="Calibri"/>
              </a:rPr>
              <a:t>system </a:t>
            </a:r>
            <a:r>
              <a:rPr sz="2750" spc="-20" dirty="0">
                <a:latin typeface="Calibri"/>
                <a:cs typeface="Calibri"/>
              </a:rPr>
              <a:t>was  </a:t>
            </a:r>
            <a:r>
              <a:rPr sz="2750" spc="5" dirty="0">
                <a:latin typeface="Calibri"/>
                <a:cs typeface="Calibri"/>
              </a:rPr>
              <a:t>developed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25" dirty="0">
                <a:latin typeface="Calibri"/>
                <a:cs typeface="Calibri"/>
              </a:rPr>
              <a:t>1967 </a:t>
            </a:r>
            <a:r>
              <a:rPr sz="2750" spc="-5" dirty="0">
                <a:latin typeface="Calibri"/>
                <a:cs typeface="Calibri"/>
              </a:rPr>
              <a:t>by </a:t>
            </a:r>
            <a:r>
              <a:rPr sz="2750" spc="15" dirty="0">
                <a:latin typeface="Calibri"/>
                <a:cs typeface="Calibri"/>
              </a:rPr>
              <a:t>American </a:t>
            </a:r>
            <a:r>
              <a:rPr sz="2750" spc="10" dirty="0">
                <a:latin typeface="Calibri"/>
                <a:cs typeface="Calibri"/>
              </a:rPr>
              <a:t>Motors Corporation </a:t>
            </a:r>
            <a:r>
              <a:rPr sz="2750" spc="64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(AMC) </a:t>
            </a:r>
            <a:r>
              <a:rPr sz="2750" spc="-10" dirty="0">
                <a:latin typeface="Calibri"/>
                <a:cs typeface="Calibri"/>
              </a:rPr>
              <a:t>in </a:t>
            </a:r>
            <a:r>
              <a:rPr sz="2750" spc="5" dirty="0">
                <a:latin typeface="Calibri"/>
                <a:cs typeface="Calibri"/>
              </a:rPr>
              <a:t>cooperation </a:t>
            </a:r>
            <a:r>
              <a:rPr sz="2750" spc="-20" dirty="0">
                <a:latin typeface="Calibri"/>
                <a:cs typeface="Calibri"/>
              </a:rPr>
              <a:t>with </a:t>
            </a:r>
            <a:r>
              <a:rPr sz="2750" spc="-5" dirty="0">
                <a:latin typeface="Calibri"/>
                <a:cs typeface="Calibri"/>
              </a:rPr>
              <a:t>Gulton</a:t>
            </a:r>
            <a:r>
              <a:rPr sz="2750" spc="-31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Industries.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469900" marR="10160" indent="-457834" algn="just">
              <a:lnSpc>
                <a:spcPct val="101699"/>
              </a:lnSpc>
              <a:buFont typeface="Wingdings"/>
              <a:buChar char=""/>
              <a:tabLst>
                <a:tab pos="470534" algn="l"/>
              </a:tabLst>
            </a:pPr>
            <a:r>
              <a:rPr sz="2750" dirty="0">
                <a:latin typeface="Calibri"/>
                <a:cs typeface="Calibri"/>
              </a:rPr>
              <a:t>The </a:t>
            </a:r>
            <a:r>
              <a:rPr sz="2750" spc="5" dirty="0">
                <a:latin typeface="Calibri"/>
                <a:cs typeface="Calibri"/>
              </a:rPr>
              <a:t>Energy </a:t>
            </a:r>
            <a:r>
              <a:rPr sz="2750" spc="-10" dirty="0">
                <a:latin typeface="Calibri"/>
                <a:cs typeface="Calibri"/>
              </a:rPr>
              <a:t>Regeneration </a:t>
            </a:r>
            <a:r>
              <a:rPr sz="2750" spc="-5" dirty="0">
                <a:latin typeface="Calibri"/>
                <a:cs typeface="Calibri"/>
              </a:rPr>
              <a:t>from </a:t>
            </a:r>
            <a:r>
              <a:rPr sz="2750" spc="-10" dirty="0">
                <a:latin typeface="Calibri"/>
                <a:cs typeface="Calibri"/>
              </a:rPr>
              <a:t>braking </a:t>
            </a:r>
            <a:r>
              <a:rPr sz="2750" dirty="0">
                <a:latin typeface="Calibri"/>
                <a:cs typeface="Calibri"/>
              </a:rPr>
              <a:t>idea </a:t>
            </a:r>
            <a:r>
              <a:rPr sz="2750" spc="5" dirty="0">
                <a:latin typeface="Calibri"/>
                <a:cs typeface="Calibri"/>
              </a:rPr>
              <a:t>was </a:t>
            </a:r>
            <a:r>
              <a:rPr sz="2750" spc="-10" dirty="0">
                <a:latin typeface="Calibri"/>
                <a:cs typeface="Calibri"/>
              </a:rPr>
              <a:t>later  </a:t>
            </a:r>
            <a:r>
              <a:rPr sz="2750" spc="-5" dirty="0">
                <a:latin typeface="Calibri"/>
                <a:cs typeface="Calibri"/>
              </a:rPr>
              <a:t>commercialized by </a:t>
            </a:r>
            <a:r>
              <a:rPr sz="2750" spc="10" dirty="0">
                <a:latin typeface="Calibri"/>
                <a:cs typeface="Calibri"/>
              </a:rPr>
              <a:t>the </a:t>
            </a:r>
            <a:r>
              <a:rPr sz="2750" spc="20" dirty="0">
                <a:latin typeface="Calibri"/>
                <a:cs typeface="Calibri"/>
              </a:rPr>
              <a:t>Japanese </a:t>
            </a:r>
            <a:r>
              <a:rPr sz="2750" spc="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both </a:t>
            </a:r>
            <a:r>
              <a:rPr sz="2750" spc="-15" dirty="0">
                <a:latin typeface="Calibri"/>
                <a:cs typeface="Calibri"/>
              </a:rPr>
              <a:t>Ford</a:t>
            </a:r>
            <a:r>
              <a:rPr sz="2750" spc="590" dirty="0">
                <a:latin typeface="Calibri"/>
                <a:cs typeface="Calibri"/>
              </a:rPr>
              <a:t> </a:t>
            </a:r>
            <a:r>
              <a:rPr sz="2750" spc="20" dirty="0">
                <a:latin typeface="Calibri"/>
                <a:cs typeface="Calibri"/>
              </a:rPr>
              <a:t>&amp;  </a:t>
            </a:r>
            <a:r>
              <a:rPr sz="2750" spc="-5" dirty="0">
                <a:latin typeface="Calibri"/>
                <a:cs typeface="Calibri"/>
              </a:rPr>
              <a:t>Chevrolet </a:t>
            </a:r>
            <a:r>
              <a:rPr sz="2750" spc="15" dirty="0">
                <a:latin typeface="Calibri"/>
                <a:cs typeface="Calibri"/>
              </a:rPr>
              <a:t>licensed </a:t>
            </a:r>
            <a:r>
              <a:rPr sz="2750" spc="-15" dirty="0">
                <a:latin typeface="Calibri"/>
                <a:cs typeface="Calibri"/>
              </a:rPr>
              <a:t>it  </a:t>
            </a:r>
            <a:r>
              <a:rPr sz="2750" spc="-5" dirty="0">
                <a:latin typeface="Calibri"/>
                <a:cs typeface="Calibri"/>
              </a:rPr>
              <a:t>from </a:t>
            </a:r>
            <a:r>
              <a:rPr sz="2750" spc="-80" dirty="0">
                <a:latin typeface="Calibri"/>
                <a:cs typeface="Calibri"/>
              </a:rPr>
              <a:t>Toyota </a:t>
            </a:r>
            <a:r>
              <a:rPr sz="2750" spc="-15" dirty="0">
                <a:latin typeface="Calibri"/>
                <a:cs typeface="Calibri"/>
              </a:rPr>
              <a:t>for  use  </a:t>
            </a:r>
            <a:r>
              <a:rPr sz="2750" spc="25" dirty="0">
                <a:latin typeface="Calibri"/>
                <a:cs typeface="Calibri"/>
              </a:rPr>
              <a:t>in </a:t>
            </a:r>
            <a:r>
              <a:rPr sz="2750" spc="10" dirty="0">
                <a:latin typeface="Calibri"/>
                <a:cs typeface="Calibri"/>
              </a:rPr>
              <a:t>their  </a:t>
            </a:r>
            <a:r>
              <a:rPr sz="2750" dirty="0">
                <a:latin typeface="Calibri"/>
                <a:cs typeface="Calibri"/>
              </a:rPr>
              <a:t>domestic </a:t>
            </a:r>
            <a:r>
              <a:rPr sz="2750" spc="-20" dirty="0">
                <a:latin typeface="Calibri"/>
                <a:cs typeface="Calibri"/>
              </a:rPr>
              <a:t>built </a:t>
            </a:r>
            <a:r>
              <a:rPr sz="2750" spc="-15" dirty="0">
                <a:latin typeface="Calibri"/>
                <a:cs typeface="Calibri"/>
              </a:rPr>
              <a:t>hybrid</a:t>
            </a:r>
            <a:r>
              <a:rPr sz="2750" spc="-175" dirty="0">
                <a:latin typeface="Calibri"/>
                <a:cs typeface="Calibri"/>
              </a:rPr>
              <a:t> </a:t>
            </a:r>
            <a:r>
              <a:rPr sz="2750" spc="-30" dirty="0">
                <a:latin typeface="Calibri"/>
                <a:cs typeface="Calibri"/>
              </a:rPr>
              <a:t>Vehicles.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"/>
            </a:pPr>
            <a:endParaRPr sz="3000">
              <a:latin typeface="Times New Roman"/>
              <a:cs typeface="Times New Roman"/>
            </a:endParaRPr>
          </a:p>
          <a:p>
            <a:pPr marL="413384" marR="395605" indent="-413384">
              <a:lnSpc>
                <a:spcPct val="102400"/>
              </a:lnSpc>
              <a:buFont typeface="Wingdings"/>
              <a:buChar char=""/>
              <a:tabLst>
                <a:tab pos="413384" algn="l"/>
              </a:tabLst>
            </a:pPr>
            <a:r>
              <a:rPr sz="2750" spc="-5" dirty="0">
                <a:latin typeface="Calibri"/>
                <a:cs typeface="Calibri"/>
              </a:rPr>
              <a:t>During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spc="-5" dirty="0">
                <a:latin typeface="Calibri"/>
                <a:cs typeface="Calibri"/>
              </a:rPr>
              <a:t>late </a:t>
            </a:r>
            <a:r>
              <a:rPr sz="2750" spc="10" dirty="0">
                <a:latin typeface="Calibri"/>
                <a:cs typeface="Calibri"/>
              </a:rPr>
              <a:t>2000s, </a:t>
            </a:r>
            <a:r>
              <a:rPr sz="2750" spc="20" dirty="0">
                <a:latin typeface="Calibri"/>
                <a:cs typeface="Calibri"/>
              </a:rPr>
              <a:t>an </a:t>
            </a:r>
            <a:r>
              <a:rPr sz="2750" spc="-15" dirty="0">
                <a:latin typeface="Calibri"/>
                <a:cs typeface="Calibri"/>
              </a:rPr>
              <a:t>electronic </a:t>
            </a:r>
            <a:r>
              <a:rPr sz="2750" dirty="0">
                <a:latin typeface="Calibri"/>
                <a:cs typeface="Calibri"/>
              </a:rPr>
              <a:t>control </a:t>
            </a:r>
            <a:r>
              <a:rPr sz="2750" spc="-20" dirty="0">
                <a:latin typeface="Calibri"/>
                <a:cs typeface="Calibri"/>
              </a:rPr>
              <a:t>unit </a:t>
            </a:r>
            <a:r>
              <a:rPr sz="2750" spc="-15" dirty="0">
                <a:latin typeface="Calibri"/>
                <a:cs typeface="Calibri"/>
              </a:rPr>
              <a:t>used  </a:t>
            </a:r>
            <a:r>
              <a:rPr sz="2750" spc="-5" dirty="0">
                <a:latin typeface="Calibri"/>
                <a:cs typeface="Calibri"/>
              </a:rPr>
              <a:t>by </a:t>
            </a:r>
            <a:r>
              <a:rPr sz="2750" spc="20" dirty="0">
                <a:latin typeface="Calibri"/>
                <a:cs typeface="Calibri"/>
              </a:rPr>
              <a:t>BMW </a:t>
            </a:r>
            <a:r>
              <a:rPr sz="2750" spc="-5" dirty="0">
                <a:latin typeface="Calibri"/>
                <a:cs typeface="Calibri"/>
              </a:rPr>
              <a:t>that </a:t>
            </a:r>
            <a:r>
              <a:rPr sz="2750" spc="-20" dirty="0">
                <a:latin typeface="Calibri"/>
                <a:cs typeface="Calibri"/>
              </a:rPr>
              <a:t>engages </a:t>
            </a:r>
            <a:r>
              <a:rPr sz="2750" spc="-10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alternator </a:t>
            </a:r>
            <a:r>
              <a:rPr sz="2750" spc="-15" dirty="0">
                <a:latin typeface="Calibri"/>
                <a:cs typeface="Calibri"/>
              </a:rPr>
              <a:t>during</a:t>
            </a:r>
            <a:r>
              <a:rPr sz="2750" spc="450" dirty="0">
                <a:latin typeface="Calibri"/>
                <a:cs typeface="Calibri"/>
              </a:rPr>
              <a:t> </a:t>
            </a:r>
            <a:r>
              <a:rPr sz="2750" spc="-15" dirty="0">
                <a:latin typeface="Calibri"/>
                <a:cs typeface="Calibri"/>
              </a:rPr>
              <a:t>braking.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025" y="369201"/>
            <a:ext cx="3238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475" y="142875"/>
            <a:ext cx="7381875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395" y="0"/>
            <a:ext cx="8977630" cy="580390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889635" indent="-457834">
              <a:lnSpc>
                <a:spcPct val="100000"/>
              </a:lnSpc>
              <a:spcBef>
                <a:spcPts val="2260"/>
              </a:spcBef>
              <a:buFont typeface="Wingdings"/>
              <a:buChar char=""/>
              <a:tabLst>
                <a:tab pos="889635" algn="l"/>
              </a:tabLst>
            </a:pPr>
            <a:r>
              <a:rPr sz="3200" b="1" dirty="0">
                <a:latin typeface="Calibri"/>
                <a:cs typeface="Calibri"/>
              </a:rPr>
              <a:t>PRINCIPLES </a:t>
            </a:r>
            <a:r>
              <a:rPr sz="3200" b="1" spc="10" dirty="0">
                <a:latin typeface="Calibri"/>
                <a:cs typeface="Calibri"/>
              </a:rPr>
              <a:t>OF </a:t>
            </a:r>
            <a:r>
              <a:rPr sz="3200" b="1" spc="-40" dirty="0">
                <a:latin typeface="Calibri"/>
                <a:cs typeface="Calibri"/>
              </a:rPr>
              <a:t>REGENERATIVE</a:t>
            </a:r>
            <a:r>
              <a:rPr sz="3200" b="1" spc="-400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</a:t>
            </a:r>
            <a:endParaRPr sz="3200">
              <a:latin typeface="Calibri"/>
              <a:cs typeface="Calibri"/>
            </a:endParaRPr>
          </a:p>
          <a:p>
            <a:pPr marL="403225" marR="5080" indent="-391160" algn="just">
              <a:lnSpc>
                <a:spcPct val="102000"/>
              </a:lnSpc>
              <a:spcBef>
                <a:spcPts val="1800"/>
              </a:spcBef>
              <a:buFont typeface="Wingdings"/>
              <a:buChar char=""/>
              <a:tabLst>
                <a:tab pos="403860" algn="l"/>
              </a:tabLst>
            </a:pPr>
            <a:r>
              <a:rPr sz="2750" b="1" spc="30" dirty="0">
                <a:latin typeface="Times New Roman"/>
                <a:cs typeface="Times New Roman"/>
              </a:rPr>
              <a:t>Law </a:t>
            </a:r>
            <a:r>
              <a:rPr sz="2750" b="1" spc="-10" dirty="0">
                <a:latin typeface="Times New Roman"/>
                <a:cs typeface="Times New Roman"/>
              </a:rPr>
              <a:t>of </a:t>
            </a:r>
            <a:r>
              <a:rPr sz="2750" b="1" spc="10" dirty="0">
                <a:latin typeface="Times New Roman"/>
                <a:cs typeface="Times New Roman"/>
              </a:rPr>
              <a:t>Conservation </a:t>
            </a:r>
            <a:r>
              <a:rPr sz="2750" b="1" spc="-10" dirty="0">
                <a:latin typeface="Times New Roman"/>
                <a:cs typeface="Times New Roman"/>
              </a:rPr>
              <a:t>of </a:t>
            </a:r>
            <a:r>
              <a:rPr sz="2750" b="1" spc="15" dirty="0">
                <a:latin typeface="Times New Roman"/>
                <a:cs typeface="Times New Roman"/>
              </a:rPr>
              <a:t>Energy </a:t>
            </a:r>
            <a:r>
              <a:rPr sz="2750" spc="-5" dirty="0">
                <a:latin typeface="Times New Roman"/>
                <a:cs typeface="Times New Roman"/>
              </a:rPr>
              <a:t>states </a:t>
            </a:r>
            <a:r>
              <a:rPr sz="2750" dirty="0">
                <a:latin typeface="Times New Roman"/>
                <a:cs typeface="Times New Roman"/>
              </a:rPr>
              <a:t>that </a:t>
            </a:r>
            <a:r>
              <a:rPr sz="2750" spc="10" dirty="0">
                <a:latin typeface="Times New Roman"/>
                <a:cs typeface="Times New Roman"/>
              </a:rPr>
              <a:t>the total  </a:t>
            </a:r>
            <a:r>
              <a:rPr sz="2750" spc="-10" dirty="0">
                <a:latin typeface="Times New Roman"/>
                <a:cs typeface="Times New Roman"/>
              </a:rPr>
              <a:t>energy of </a:t>
            </a:r>
            <a:r>
              <a:rPr sz="2750" spc="-5" dirty="0">
                <a:latin typeface="Times New Roman"/>
                <a:cs typeface="Times New Roman"/>
              </a:rPr>
              <a:t>an </a:t>
            </a:r>
            <a:r>
              <a:rPr sz="2750" dirty="0">
                <a:latin typeface="Times New Roman"/>
                <a:cs typeface="Times New Roman"/>
              </a:rPr>
              <a:t>isolated </a:t>
            </a:r>
            <a:r>
              <a:rPr sz="2750" spc="5" dirty="0">
                <a:latin typeface="Times New Roman"/>
                <a:cs typeface="Times New Roman"/>
              </a:rPr>
              <a:t>system </a:t>
            </a:r>
            <a:r>
              <a:rPr sz="2750" spc="15" dirty="0">
                <a:latin typeface="Times New Roman"/>
                <a:cs typeface="Times New Roman"/>
              </a:rPr>
              <a:t>cannot </a:t>
            </a:r>
            <a:r>
              <a:rPr sz="2750" spc="5" dirty="0">
                <a:latin typeface="Times New Roman"/>
                <a:cs typeface="Times New Roman"/>
              </a:rPr>
              <a:t>change </a:t>
            </a:r>
            <a:r>
              <a:rPr sz="2750" spc="-5" dirty="0">
                <a:latin typeface="Times New Roman"/>
                <a:cs typeface="Times New Roman"/>
              </a:rPr>
              <a:t>it is </a:t>
            </a:r>
            <a:r>
              <a:rPr sz="2750" spc="20" dirty="0">
                <a:latin typeface="Times New Roman"/>
                <a:cs typeface="Times New Roman"/>
              </a:rPr>
              <a:t>said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spc="45" dirty="0">
                <a:latin typeface="Times New Roman"/>
                <a:cs typeface="Times New Roman"/>
              </a:rPr>
              <a:t>be  </a:t>
            </a:r>
            <a:r>
              <a:rPr sz="2750" i="1" dirty="0">
                <a:latin typeface="Times New Roman"/>
                <a:cs typeface="Times New Roman"/>
              </a:rPr>
              <a:t>conserved </a:t>
            </a:r>
            <a:r>
              <a:rPr sz="2750" dirty="0">
                <a:latin typeface="Times New Roman"/>
                <a:cs typeface="Times New Roman"/>
              </a:rPr>
              <a:t>over </a:t>
            </a:r>
            <a:r>
              <a:rPr sz="2750" spc="10" dirty="0">
                <a:latin typeface="Times New Roman"/>
                <a:cs typeface="Times New Roman"/>
              </a:rPr>
              <a:t>time. </a:t>
            </a:r>
            <a:r>
              <a:rPr sz="2750" spc="15" dirty="0">
                <a:latin typeface="Times New Roman"/>
                <a:cs typeface="Times New Roman"/>
              </a:rPr>
              <a:t>Energy </a:t>
            </a:r>
            <a:r>
              <a:rPr sz="2750" spc="-10" dirty="0">
                <a:latin typeface="Times New Roman"/>
                <a:cs typeface="Times New Roman"/>
              </a:rPr>
              <a:t>can be </a:t>
            </a:r>
            <a:r>
              <a:rPr sz="2750" spc="15" dirty="0">
                <a:latin typeface="Times New Roman"/>
                <a:cs typeface="Times New Roman"/>
              </a:rPr>
              <a:t>neither created </a:t>
            </a:r>
            <a:r>
              <a:rPr sz="2750" spc="45" dirty="0">
                <a:latin typeface="Times New Roman"/>
                <a:cs typeface="Times New Roman"/>
              </a:rPr>
              <a:t>nor  </a:t>
            </a:r>
            <a:r>
              <a:rPr sz="2750" spc="5" dirty="0">
                <a:latin typeface="Times New Roman"/>
                <a:cs typeface="Times New Roman"/>
              </a:rPr>
              <a:t>destroyed, but </a:t>
            </a:r>
            <a:r>
              <a:rPr sz="2750" spc="10" dirty="0">
                <a:latin typeface="Times New Roman"/>
                <a:cs typeface="Times New Roman"/>
              </a:rPr>
              <a:t>can</a:t>
            </a:r>
            <a:r>
              <a:rPr sz="2750" spc="705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Times New Roman"/>
                <a:cs typeface="Times New Roman"/>
              </a:rPr>
              <a:t>change </a:t>
            </a:r>
            <a:r>
              <a:rPr sz="2750" spc="10" dirty="0">
                <a:latin typeface="Times New Roman"/>
                <a:cs typeface="Times New Roman"/>
              </a:rPr>
              <a:t>form,  for  </a:t>
            </a:r>
            <a:r>
              <a:rPr sz="2750" dirty="0">
                <a:latin typeface="Times New Roman"/>
                <a:cs typeface="Times New Roman"/>
              </a:rPr>
              <a:t>instance </a:t>
            </a:r>
            <a:r>
              <a:rPr sz="2750" spc="15" dirty="0">
                <a:latin typeface="Times New Roman"/>
                <a:cs typeface="Times New Roman"/>
              </a:rPr>
              <a:t>chemical  </a:t>
            </a:r>
            <a:r>
              <a:rPr sz="2750" spc="-10" dirty="0">
                <a:latin typeface="Times New Roman"/>
                <a:cs typeface="Times New Roman"/>
              </a:rPr>
              <a:t>energy can be </a:t>
            </a:r>
            <a:r>
              <a:rPr sz="2750" spc="10" dirty="0">
                <a:latin typeface="Times New Roman"/>
                <a:cs typeface="Times New Roman"/>
              </a:rPr>
              <a:t>converted </a:t>
            </a:r>
            <a:r>
              <a:rPr sz="2750" spc="-5" dirty="0">
                <a:latin typeface="Times New Roman"/>
                <a:cs typeface="Times New Roman"/>
              </a:rPr>
              <a:t>to </a:t>
            </a:r>
            <a:r>
              <a:rPr sz="2750" dirty="0">
                <a:latin typeface="Times New Roman"/>
                <a:cs typeface="Times New Roman"/>
              </a:rPr>
              <a:t>kinetic </a:t>
            </a:r>
            <a:r>
              <a:rPr sz="2750" spc="5" dirty="0">
                <a:latin typeface="Times New Roman"/>
                <a:cs typeface="Times New Roman"/>
              </a:rPr>
              <a:t>energy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5" dirty="0">
                <a:latin typeface="Times New Roman"/>
                <a:cs typeface="Times New Roman"/>
              </a:rPr>
              <a:t>the </a:t>
            </a:r>
            <a:r>
              <a:rPr sz="2750" spc="5" dirty="0">
                <a:latin typeface="Times New Roman"/>
                <a:cs typeface="Times New Roman"/>
              </a:rPr>
              <a:t>explosion  </a:t>
            </a:r>
            <a:r>
              <a:rPr sz="2750" spc="-10" dirty="0">
                <a:latin typeface="Times New Roman"/>
                <a:cs typeface="Times New Roman"/>
              </a:rPr>
              <a:t>of </a:t>
            </a:r>
            <a:r>
              <a:rPr sz="2750" spc="10" dirty="0">
                <a:latin typeface="Times New Roman"/>
                <a:cs typeface="Times New Roman"/>
              </a:rPr>
              <a:t>a </a:t>
            </a:r>
            <a:r>
              <a:rPr sz="2750" spc="-30" dirty="0">
                <a:latin typeface="Times New Roman"/>
                <a:cs typeface="Times New Roman"/>
              </a:rPr>
              <a:t>stick </a:t>
            </a:r>
            <a:r>
              <a:rPr sz="2750" spc="-10" dirty="0">
                <a:latin typeface="Times New Roman"/>
                <a:cs typeface="Times New Roman"/>
              </a:rPr>
              <a:t>of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dynamite.</a:t>
            </a:r>
            <a:endParaRPr sz="2750">
              <a:latin typeface="Times New Roman"/>
              <a:cs typeface="Times New Roman"/>
            </a:endParaRPr>
          </a:p>
          <a:p>
            <a:pPr marL="403225" marR="9525" indent="-391160" algn="just">
              <a:lnSpc>
                <a:spcPct val="101899"/>
              </a:lnSpc>
              <a:spcBef>
                <a:spcPts val="695"/>
              </a:spcBef>
              <a:buFont typeface="Wingdings"/>
              <a:buChar char=""/>
              <a:tabLst>
                <a:tab pos="403860" algn="l"/>
              </a:tabLst>
            </a:pPr>
            <a:r>
              <a:rPr sz="2750" spc="30" dirty="0">
                <a:latin typeface="Times New Roman"/>
                <a:cs typeface="Times New Roman"/>
              </a:rPr>
              <a:t>The </a:t>
            </a:r>
            <a:r>
              <a:rPr sz="2750" spc="-5" dirty="0">
                <a:latin typeface="Times New Roman"/>
                <a:cs typeface="Times New Roman"/>
              </a:rPr>
              <a:t>most </a:t>
            </a:r>
            <a:r>
              <a:rPr sz="2750" spc="10" dirty="0">
                <a:latin typeface="Times New Roman"/>
                <a:cs typeface="Times New Roman"/>
              </a:rPr>
              <a:t>common </a:t>
            </a:r>
            <a:r>
              <a:rPr sz="2750" spc="5" dirty="0">
                <a:latin typeface="Times New Roman"/>
                <a:cs typeface="Times New Roman"/>
              </a:rPr>
              <a:t>form </a:t>
            </a:r>
            <a:r>
              <a:rPr sz="2750" spc="30" dirty="0">
                <a:latin typeface="Times New Roman"/>
                <a:cs typeface="Times New Roman"/>
              </a:rPr>
              <a:t>of </a:t>
            </a:r>
            <a:r>
              <a:rPr sz="2750" spc="5" dirty="0">
                <a:latin typeface="Times New Roman"/>
                <a:cs typeface="Times New Roman"/>
              </a:rPr>
              <a:t>regenerative </a:t>
            </a:r>
            <a:r>
              <a:rPr sz="2750" spc="10" dirty="0">
                <a:latin typeface="Times New Roman"/>
                <a:cs typeface="Times New Roman"/>
              </a:rPr>
              <a:t>brake </a:t>
            </a:r>
            <a:r>
              <a:rPr sz="2750" spc="5" dirty="0">
                <a:latin typeface="Times New Roman"/>
                <a:cs typeface="Times New Roman"/>
              </a:rPr>
              <a:t>involves  </a:t>
            </a:r>
            <a:r>
              <a:rPr sz="2750" spc="-5" dirty="0">
                <a:latin typeface="Times New Roman"/>
                <a:cs typeface="Times New Roman"/>
              </a:rPr>
              <a:t>using an </a:t>
            </a:r>
            <a:r>
              <a:rPr sz="2750" dirty="0">
                <a:latin typeface="Times New Roman"/>
                <a:cs typeface="Times New Roman"/>
              </a:rPr>
              <a:t>electric </a:t>
            </a:r>
            <a:r>
              <a:rPr sz="2750" spc="10" dirty="0">
                <a:latin typeface="Times New Roman"/>
                <a:cs typeface="Times New Roman"/>
              </a:rPr>
              <a:t>motor  </a:t>
            </a:r>
            <a:r>
              <a:rPr sz="2750" spc="-10" dirty="0">
                <a:latin typeface="Times New Roman"/>
                <a:cs typeface="Times New Roman"/>
              </a:rPr>
              <a:t>as </a:t>
            </a:r>
            <a:r>
              <a:rPr sz="2750" spc="-5" dirty="0">
                <a:latin typeface="Times New Roman"/>
                <a:cs typeface="Times New Roman"/>
              </a:rPr>
              <a:t>an </a:t>
            </a:r>
            <a:r>
              <a:rPr sz="2750" dirty="0">
                <a:latin typeface="Times New Roman"/>
                <a:cs typeface="Times New Roman"/>
              </a:rPr>
              <a:t>electric </a:t>
            </a:r>
            <a:r>
              <a:rPr sz="2750" spc="-20" dirty="0">
                <a:latin typeface="Times New Roman"/>
                <a:cs typeface="Times New Roman"/>
              </a:rPr>
              <a:t>generator. </a:t>
            </a:r>
            <a:r>
              <a:rPr sz="2750" spc="15" dirty="0">
                <a:latin typeface="Times New Roman"/>
                <a:cs typeface="Times New Roman"/>
              </a:rPr>
              <a:t>the  </a:t>
            </a:r>
            <a:r>
              <a:rPr sz="2750" spc="5" dirty="0">
                <a:latin typeface="Times New Roman"/>
                <a:cs typeface="Times New Roman"/>
              </a:rPr>
              <a:t>generated electricity </a:t>
            </a:r>
            <a:r>
              <a:rPr sz="2750" spc="-5" dirty="0">
                <a:latin typeface="Times New Roman"/>
                <a:cs typeface="Times New Roman"/>
              </a:rPr>
              <a:t>is </a:t>
            </a:r>
            <a:r>
              <a:rPr sz="2750" spc="15" dirty="0">
                <a:latin typeface="Times New Roman"/>
                <a:cs typeface="Times New Roman"/>
              </a:rPr>
              <a:t>fed </a:t>
            </a:r>
            <a:r>
              <a:rPr sz="2750" dirty="0">
                <a:latin typeface="Times New Roman"/>
                <a:cs typeface="Times New Roman"/>
              </a:rPr>
              <a:t>back </a:t>
            </a:r>
            <a:r>
              <a:rPr sz="2750" spc="-10" dirty="0">
                <a:latin typeface="Times New Roman"/>
                <a:cs typeface="Times New Roman"/>
              </a:rPr>
              <a:t>into </a:t>
            </a:r>
            <a:r>
              <a:rPr sz="2750" spc="10" dirty="0">
                <a:latin typeface="Times New Roman"/>
                <a:cs typeface="Times New Roman"/>
              </a:rPr>
              <a:t>the </a:t>
            </a:r>
            <a:r>
              <a:rPr sz="2750" spc="15" dirty="0">
                <a:latin typeface="Times New Roman"/>
                <a:cs typeface="Times New Roman"/>
              </a:rPr>
              <a:t>supply </a:t>
            </a:r>
            <a:r>
              <a:rPr sz="2750" spc="10" dirty="0">
                <a:latin typeface="Times New Roman"/>
                <a:cs typeface="Times New Roman"/>
              </a:rPr>
              <a:t>system,  whereas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5" dirty="0">
                <a:latin typeface="Times New Roman"/>
                <a:cs typeface="Times New Roman"/>
              </a:rPr>
              <a:t>battery </a:t>
            </a:r>
            <a:r>
              <a:rPr sz="2750" dirty="0">
                <a:latin typeface="Times New Roman"/>
                <a:cs typeface="Times New Roman"/>
              </a:rPr>
              <a:t>electric </a:t>
            </a:r>
            <a:r>
              <a:rPr sz="2750" spc="10" dirty="0">
                <a:latin typeface="Times New Roman"/>
                <a:cs typeface="Times New Roman"/>
              </a:rPr>
              <a:t>and </a:t>
            </a:r>
            <a:r>
              <a:rPr sz="2750" spc="15" dirty="0">
                <a:latin typeface="Times New Roman"/>
                <a:cs typeface="Times New Roman"/>
              </a:rPr>
              <a:t>hybrid </a:t>
            </a:r>
            <a:r>
              <a:rPr sz="2750" spc="10" dirty="0">
                <a:latin typeface="Times New Roman"/>
                <a:cs typeface="Times New Roman"/>
              </a:rPr>
              <a:t>electric </a:t>
            </a:r>
            <a:r>
              <a:rPr sz="2750" dirty="0">
                <a:latin typeface="Times New Roman"/>
                <a:cs typeface="Times New Roman"/>
              </a:rPr>
              <a:t>vehicles, </a:t>
            </a:r>
            <a:r>
              <a:rPr sz="2750" spc="15" dirty="0">
                <a:latin typeface="Times New Roman"/>
                <a:cs typeface="Times New Roman"/>
              </a:rPr>
              <a:t>the  </a:t>
            </a:r>
            <a:r>
              <a:rPr sz="2750" spc="-20" dirty="0">
                <a:latin typeface="Times New Roman"/>
                <a:cs typeface="Times New Roman"/>
              </a:rPr>
              <a:t>energy </a:t>
            </a:r>
            <a:r>
              <a:rPr sz="2750" spc="-40" dirty="0">
                <a:latin typeface="Times New Roman"/>
                <a:cs typeface="Times New Roman"/>
              </a:rPr>
              <a:t>is </a:t>
            </a:r>
            <a:r>
              <a:rPr sz="2750" spc="-15" dirty="0">
                <a:latin typeface="Times New Roman"/>
                <a:cs typeface="Times New Roman"/>
              </a:rPr>
              <a:t>stored </a:t>
            </a:r>
            <a:r>
              <a:rPr sz="2750" spc="-20" dirty="0">
                <a:latin typeface="Times New Roman"/>
                <a:cs typeface="Times New Roman"/>
              </a:rPr>
              <a:t>chemically </a:t>
            </a:r>
            <a:r>
              <a:rPr sz="2750" spc="-40" dirty="0">
                <a:latin typeface="Times New Roman"/>
                <a:cs typeface="Times New Roman"/>
              </a:rPr>
              <a:t>in </a:t>
            </a:r>
            <a:r>
              <a:rPr sz="2750" spc="10" dirty="0">
                <a:latin typeface="Times New Roman"/>
                <a:cs typeface="Times New Roman"/>
              </a:rPr>
              <a:t>a</a:t>
            </a:r>
            <a:r>
              <a:rPr sz="2750" spc="29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battery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025" y="369201"/>
            <a:ext cx="323850" cy="310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475" y="142875"/>
            <a:ext cx="638175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207644"/>
            <a:ext cx="8010525" cy="2664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46100" indent="-457834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546735" algn="l"/>
              </a:tabLst>
            </a:pPr>
            <a:r>
              <a:rPr sz="3200" b="1" spc="10" dirty="0">
                <a:latin typeface="Calibri"/>
                <a:cs typeface="Calibri"/>
              </a:rPr>
              <a:t>NEED OF </a:t>
            </a:r>
            <a:r>
              <a:rPr sz="3200" b="1" spc="-35" dirty="0">
                <a:latin typeface="Calibri"/>
                <a:cs typeface="Calibri"/>
              </a:rPr>
              <a:t>REGENERATIVE</a:t>
            </a:r>
            <a:r>
              <a:rPr sz="3200" b="1" spc="-405" dirty="0">
                <a:latin typeface="Calibri"/>
                <a:cs typeface="Calibri"/>
              </a:rPr>
              <a:t> </a:t>
            </a:r>
            <a:r>
              <a:rPr sz="3200" b="1" spc="5" dirty="0">
                <a:latin typeface="Calibri"/>
                <a:cs typeface="Calibri"/>
              </a:rPr>
              <a:t>BRAKING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25400">
              <a:lnSpc>
                <a:spcPts val="3829"/>
              </a:lnSpc>
              <a:buFont typeface="Wingdings"/>
              <a:buChar char=""/>
              <a:tabLst>
                <a:tab pos="470534" algn="l"/>
                <a:tab pos="2825115" algn="l"/>
                <a:tab pos="4236085" algn="l"/>
                <a:tab pos="5218430" algn="l"/>
                <a:tab pos="5962015" algn="l"/>
                <a:tab pos="7649209" algn="l"/>
              </a:tabLst>
            </a:pP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40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90" dirty="0">
                <a:latin typeface="Calibri"/>
                <a:cs typeface="Calibri"/>
              </a:rPr>
              <a:t>v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5" dirty="0">
                <a:latin typeface="Calibri"/>
                <a:cs typeface="Calibri"/>
              </a:rPr>
              <a:t>b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35" dirty="0">
                <a:latin typeface="Calibri"/>
                <a:cs typeface="Calibri"/>
              </a:rPr>
              <a:t>ak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40" dirty="0">
                <a:latin typeface="Calibri"/>
                <a:cs typeface="Calibri"/>
              </a:rPr>
              <a:t>h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v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3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40" dirty="0">
                <a:latin typeface="Calibri"/>
                <a:cs typeface="Calibri"/>
              </a:rPr>
              <a:t>p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te</a:t>
            </a:r>
            <a:r>
              <a:rPr sz="3200" spc="40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4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0" dirty="0">
                <a:latin typeface="Calibri"/>
                <a:cs typeface="Calibri"/>
              </a:rPr>
              <a:t>to  </a:t>
            </a:r>
            <a:r>
              <a:rPr sz="3200" spc="-5" dirty="0">
                <a:latin typeface="Calibri"/>
                <a:cs typeface="Calibri"/>
              </a:rPr>
              <a:t>improve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fuel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economy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spc="2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vehicles.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745"/>
              </a:spcBef>
              <a:buFont typeface="Wingdings"/>
              <a:buChar char=""/>
              <a:tabLst>
                <a:tab pos="470534" algn="l"/>
                <a:tab pos="1251585" algn="l"/>
                <a:tab pos="2252980" algn="l"/>
                <a:tab pos="3797300" algn="l"/>
                <a:tab pos="4302760" algn="l"/>
                <a:tab pos="6209665" algn="l"/>
                <a:tab pos="7363459" algn="l"/>
              </a:tabLst>
            </a:pPr>
            <a:r>
              <a:rPr sz="3200" spc="10" dirty="0">
                <a:latin typeface="Calibri"/>
                <a:cs typeface="Calibri"/>
              </a:rPr>
              <a:t>T</a:t>
            </a:r>
            <a:r>
              <a:rPr sz="3200" spc="35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0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rice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5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c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5" dirty="0">
                <a:latin typeface="Calibri"/>
                <a:cs typeface="Calibri"/>
              </a:rPr>
              <a:t>p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2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50" dirty="0">
                <a:latin typeface="Calibri"/>
                <a:cs typeface="Calibri"/>
              </a:rPr>
              <a:t>u</a:t>
            </a:r>
            <a:r>
              <a:rPr sz="3200" spc="2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0" dirty="0">
                <a:latin typeface="Calibri"/>
                <a:cs typeface="Calibri"/>
              </a:rPr>
              <a:t>b</a:t>
            </a: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40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2833306"/>
            <a:ext cx="80187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51560" algn="l"/>
                <a:tab pos="2308225" algn="l"/>
                <a:tab pos="3281045" algn="l"/>
                <a:tab pos="4005579" algn="l"/>
                <a:tab pos="5578475" algn="l"/>
                <a:tab pos="7371080" algn="l"/>
              </a:tabLst>
            </a:pPr>
            <a:r>
              <a:rPr sz="3200" spc="3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spc="35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1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v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	r</a:t>
            </a:r>
            <a:r>
              <a:rPr sz="3200" spc="15" dirty="0">
                <a:latin typeface="Calibri"/>
                <a:cs typeface="Calibri"/>
              </a:rPr>
              <a:t>is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5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70" dirty="0">
                <a:latin typeface="Calibri"/>
                <a:cs typeface="Calibri"/>
              </a:rPr>
              <a:t>v</a:t>
            </a:r>
            <a:r>
              <a:rPr sz="3200" spc="4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ri</a:t>
            </a:r>
            <a:r>
              <a:rPr sz="3200" spc="35" dirty="0">
                <a:latin typeface="Calibri"/>
                <a:cs typeface="Calibri"/>
              </a:rPr>
              <a:t>o</a:t>
            </a:r>
            <a:r>
              <a:rPr sz="3200" spc="30" dirty="0">
                <a:latin typeface="Calibri"/>
                <a:cs typeface="Calibri"/>
              </a:rPr>
              <a:t>u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45" dirty="0">
                <a:latin typeface="Calibri"/>
                <a:cs typeface="Calibri"/>
              </a:rPr>
              <a:t>a</a:t>
            </a:r>
            <a:r>
              <a:rPr sz="3200" spc="-1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10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35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3088269"/>
            <a:ext cx="7393940" cy="2211070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200" dirty="0">
                <a:latin typeface="Calibri"/>
                <a:cs typeface="Calibri"/>
              </a:rPr>
              <a:t>development </a:t>
            </a:r>
            <a:r>
              <a:rPr sz="3200" spc="-10" dirty="0">
                <a:latin typeface="Calibri"/>
                <a:cs typeface="Calibri"/>
              </a:rPr>
              <a:t>efforts </a:t>
            </a:r>
            <a:r>
              <a:rPr sz="3200" spc="10" dirty="0">
                <a:latin typeface="Calibri"/>
                <a:cs typeface="Calibri"/>
              </a:rPr>
              <a:t>in</a:t>
            </a:r>
            <a:r>
              <a:rPr sz="3200" spc="-4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energy </a:t>
            </a:r>
            <a:r>
              <a:rPr sz="3200" dirty="0">
                <a:latin typeface="Calibri"/>
                <a:cs typeface="Calibri"/>
              </a:rPr>
              <a:t>conservation.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870"/>
              </a:spcBef>
              <a:buFont typeface="Wingdings"/>
              <a:buChar char=""/>
              <a:tabLst>
                <a:tab pos="470534" algn="l"/>
              </a:tabLst>
            </a:pPr>
            <a:r>
              <a:rPr sz="3200" spc="1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reduces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10" dirty="0">
                <a:latin typeface="Calibri"/>
                <a:cs typeface="Calibri"/>
              </a:rPr>
              <a:t>emission </a:t>
            </a:r>
            <a:r>
              <a:rPr sz="3200" spc="15" dirty="0">
                <a:latin typeface="Calibri"/>
                <a:cs typeface="Calibri"/>
              </a:rPr>
              <a:t>of </a:t>
            </a:r>
            <a:r>
              <a:rPr sz="3200" spc="5" dirty="0">
                <a:latin typeface="Calibri"/>
                <a:cs typeface="Calibri"/>
              </a:rPr>
              <a:t>the</a:t>
            </a:r>
            <a:r>
              <a:rPr sz="3200" spc="-4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vehicles.</a:t>
            </a:r>
            <a:endParaRPr sz="3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945"/>
              </a:spcBef>
              <a:buFont typeface="Wingdings"/>
              <a:buChar char=""/>
              <a:tabLst>
                <a:tab pos="470534" algn="l"/>
              </a:tabLst>
            </a:pPr>
            <a:r>
              <a:rPr sz="3200" spc="10" dirty="0">
                <a:latin typeface="Calibri"/>
                <a:cs typeface="Calibri"/>
              </a:rPr>
              <a:t>It </a:t>
            </a:r>
            <a:r>
              <a:rPr sz="3200" spc="-5" dirty="0">
                <a:latin typeface="Calibri"/>
                <a:cs typeface="Calibri"/>
              </a:rPr>
              <a:t>improved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fuel </a:t>
            </a:r>
            <a:r>
              <a:rPr sz="3200" spc="5" dirty="0">
                <a:latin typeface="Calibri"/>
                <a:cs typeface="Calibri"/>
              </a:rPr>
              <a:t>consumption</a:t>
            </a:r>
            <a:r>
              <a:rPr sz="3200" spc="-570" dirty="0">
                <a:latin typeface="Calibri"/>
                <a:cs typeface="Calibri"/>
              </a:rPr>
              <a:t> </a:t>
            </a:r>
            <a:r>
              <a:rPr sz="3200" spc="25" dirty="0">
                <a:latin typeface="Calibri"/>
                <a:cs typeface="Calibri"/>
              </a:rPr>
              <a:t>by </a:t>
            </a:r>
            <a:r>
              <a:rPr sz="3200" spc="20" dirty="0">
                <a:latin typeface="Calibri"/>
                <a:cs typeface="Calibri"/>
              </a:rPr>
              <a:t>33%.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0599"/>
            <a:ext cx="9144000" cy="5867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725" y="171450"/>
            <a:ext cx="857250" cy="828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3875" y="142875"/>
            <a:ext cx="7877175" cy="90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482" y="207644"/>
            <a:ext cx="776350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130"/>
              </a:spcBef>
              <a:buFont typeface="Wingdings"/>
              <a:buChar char=""/>
              <a:tabLst>
                <a:tab pos="470534" algn="l"/>
              </a:tabLst>
            </a:pPr>
            <a:r>
              <a:rPr sz="3200" b="1" spc="-5" dirty="0">
                <a:latin typeface="Calibri"/>
                <a:cs typeface="Calibri"/>
              </a:rPr>
              <a:t>WORKING </a:t>
            </a:r>
            <a:r>
              <a:rPr sz="3200" b="1" spc="10" dirty="0">
                <a:latin typeface="Calibri"/>
                <a:cs typeface="Calibri"/>
              </a:rPr>
              <a:t>OF </a:t>
            </a:r>
            <a:r>
              <a:rPr sz="3200" b="1" spc="-35" dirty="0">
                <a:latin typeface="Calibri"/>
                <a:cs typeface="Calibri"/>
              </a:rPr>
              <a:t>REGENERATIVE </a:t>
            </a:r>
            <a:r>
              <a:rPr sz="3200" b="1" spc="5" dirty="0">
                <a:latin typeface="Calibri"/>
                <a:cs typeface="Calibri"/>
              </a:rPr>
              <a:t>BRAKING</a:t>
            </a:r>
            <a:r>
              <a:rPr sz="3200" b="1" spc="-470" dirty="0">
                <a:latin typeface="Calibri"/>
                <a:cs typeface="Calibri"/>
              </a:rPr>
              <a:t> </a:t>
            </a:r>
            <a:r>
              <a:rPr sz="3200" b="1" spc="-45" dirty="0">
                <a:latin typeface="Calibri"/>
                <a:cs typeface="Calibri"/>
              </a:rPr>
              <a:t>SYS.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1690</Words>
  <Application>Microsoft Office PowerPoint</Application>
  <PresentationFormat>On-screen Show (4:3)</PresentationFormat>
  <Paragraphs>182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Conclusion</vt:lpstr>
      <vt:lpstr>REFERENCES</vt:lpstr>
      <vt:lpstr>Slide 32</vt:lpstr>
      <vt:lpstr>Slide 33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Mohit</dc:creator>
  <cp:lastModifiedBy>Microsoft</cp:lastModifiedBy>
  <cp:revision>5</cp:revision>
  <dcterms:created xsi:type="dcterms:W3CDTF">2020-05-10T16:05:28Z</dcterms:created>
  <dcterms:modified xsi:type="dcterms:W3CDTF">2020-05-11T00:24:01Z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2020-02-16T00:00:00Z</vt:filetime>
  </property>
  <property fmtid="{D5CDD505-2E9C-101B-9397-08002B2CF9AE}" pid="3" name="LastSaved">
    <vt:filetime>2020-05-10T00:00:00Z</vt:filetime>
  </property>
</Properties>
</file>