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Source Sans Pro"/>
      <p:regular r:id="rId37"/>
      <p:bold r:id="rId38"/>
      <p:italic r:id="rId39"/>
      <p:boldItalic r:id="rId40"/>
    </p:embeddedFont>
    <p:embeddedFont>
      <p:font typeface="Playfair Display Black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6.xml"/><Relationship Id="rId42" Type="http://schemas.openxmlformats.org/officeDocument/2006/relationships/font" Target="fonts/PlayfairDisplayBlack-boldItalic.fntdata"/><Relationship Id="rId41" Type="http://schemas.openxmlformats.org/officeDocument/2006/relationships/font" Target="fonts/PlayfairDisplayBlack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2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ab8c212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 more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audence, not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listening at speaker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3ab8c2128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ab8c21288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3ab8c21288_0_5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ab8c21288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rganize by analysis, list covariants, differentiate between covariants and what we studied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atient sample size, where data came from</a:t>
            </a:r>
            <a:endParaRPr/>
          </a:p>
        </p:txBody>
      </p:sp>
      <p:sp>
        <p:nvSpPr>
          <p:cNvPr id="321" name="Google Shape;321;g23ab8c21288_0_6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ab8c2128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isconnect between hypothesis and plots done-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</a:t>
            </a:r>
            <a:r>
              <a:rPr lang="en"/>
              <a:t>e more clear </a:t>
            </a:r>
            <a:r>
              <a:rPr lang="en"/>
              <a:t>which</a:t>
            </a:r>
            <a:r>
              <a:rPr lang="en"/>
              <a:t> omic analyses so there is flow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</a:t>
            </a:r>
            <a:r>
              <a:rPr lang="en"/>
              <a:t>plitting by omic expression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Looking at overall expression and seeing if our genes pop 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Clarify overarching narrative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between title of graphs- top right, bold, larger</a:t>
            </a:r>
            <a:endParaRPr/>
          </a:p>
        </p:txBody>
      </p:sp>
      <p:sp>
        <p:nvSpPr>
          <p:cNvPr id="356" name="Google Shape;356;g23ab8c21288_0_4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ab8c21288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3ab8c21288_0_8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ab8c21288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3ab8c21288_0_6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3ab8c21288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3ab8c21288_0_8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ab8c2128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3ab8c21288_0_8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3ab8c21288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3ab8c21288_0_8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ab8c21288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3ab8c21288_0_9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3ab8c21288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plot by vital status, not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pregulated /downregualted with respect to what? Vital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Dont need numbers labeling, add gene names maybe</a:t>
            </a:r>
            <a:endParaRPr/>
          </a:p>
        </p:txBody>
      </p:sp>
      <p:sp>
        <p:nvSpPr>
          <p:cNvPr id="506" name="Google Shape;506;g23ab8c21288_0_9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ab8c2128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3ab8c21288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3ab8c21288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DONE with protein &amp; RNA expression of ALDOB and SLC2A5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 status vs. </a:t>
            </a:r>
            <a:r>
              <a:rPr lang="en"/>
              <a:t>recurrence- not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predicting vital status- vital status is indication of severity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3ab8c21288_0_9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3ab8c2128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3ab8c21288_0_4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3ab8c21288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sample size and hten we pivoted-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Shouldnt be </a:t>
            </a:r>
            <a:r>
              <a:rPr lang="en"/>
              <a:t>translation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do some anlaysis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restatement, connect to ltierature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Restate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23ab8c21288_0_1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3ab8c21288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Disconnected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of patient doesnt flow- how does it connect to what we found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future directions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effect of aldo on other genesb- heatmap correlaiton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genes- ryr2, nf1, aak1 abt function brief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research- clinical 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 status?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3ab8c21288_0_1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3ab8c21288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23ab8c21288_0_1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b8c2128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3ab8c21288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7aa168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1d7aa168e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b806c9c1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3b806c9c1a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ed0ebf0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1ed0ebf0e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b806c9c1a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3b806c9c1a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b8c21288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Rephrase firs</a:t>
            </a:r>
            <a:endParaRPr/>
          </a:p>
        </p:txBody>
      </p:sp>
      <p:sp>
        <p:nvSpPr>
          <p:cNvPr id="218" name="Google Shape;218;g23ab8c21288_0_1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ab8c2128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ab8c21288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i.org/10.1038/s41467-022-33859-9" TargetMode="External"/><Relationship Id="rId4" Type="http://schemas.openxmlformats.org/officeDocument/2006/relationships/hyperlink" Target="https://doi.org/10.15252/emmm.201302627" TargetMode="External"/><Relationship Id="rId5" Type="http://schemas.openxmlformats.org/officeDocument/2006/relationships/hyperlink" Target="https://doi.org/10.22034/APJCP.2017.18.1.3" TargetMode="External"/><Relationship Id="rId6" Type="http://schemas.openxmlformats.org/officeDocument/2006/relationships/hyperlink" Target="https://doi.org/10.1007/s11060-012-0895-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3"/>
          <p:cNvCxnSpPr/>
          <p:nvPr/>
        </p:nvCxnSpPr>
        <p:spPr>
          <a:xfrm rot="-5400000">
            <a:off x="-2029498" y="2163845"/>
            <a:ext cx="6677100" cy="0"/>
          </a:xfrm>
          <a:prstGeom prst="straightConnector1">
            <a:avLst/>
          </a:prstGeom>
          <a:noFill/>
          <a:ln cap="flat" cmpd="sng" w="38100">
            <a:solidFill>
              <a:srgbClr val="4DA1A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 rot="-5400000">
            <a:off x="-1545705" y="2087645"/>
            <a:ext cx="6677100" cy="0"/>
          </a:xfrm>
          <a:prstGeom prst="straightConnector1">
            <a:avLst/>
          </a:prstGeom>
          <a:noFill/>
          <a:ln cap="flat" cmpd="sng" w="38100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 rot="-5400000">
            <a:off x="-1008400" y="2163845"/>
            <a:ext cx="6677100" cy="0"/>
          </a:xfrm>
          <a:prstGeom prst="straightConnector1">
            <a:avLst/>
          </a:prstGeom>
          <a:noFill/>
          <a:ln cap="flat" cmpd="sng" w="38100">
            <a:solidFill>
              <a:srgbClr val="6874E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1" name="Google Shape;61;p13"/>
          <p:cNvGrpSpPr/>
          <p:nvPr/>
        </p:nvGrpSpPr>
        <p:grpSpPr>
          <a:xfrm>
            <a:off x="514213" y="478117"/>
            <a:ext cx="8115567" cy="4187269"/>
            <a:chOff x="0" y="-38100"/>
            <a:chExt cx="4274726" cy="2205567"/>
          </a:xfrm>
        </p:grpSpPr>
        <p:sp>
          <p:nvSpPr>
            <p:cNvPr id="62" name="Google Shape;62;p1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754950" y="829300"/>
            <a:ext cx="76341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Multi-Omic Analysis of Glioblastoma Multiforme</a:t>
            </a:r>
            <a:endParaRPr sz="5100"/>
          </a:p>
        </p:txBody>
      </p:sp>
      <p:cxnSp>
        <p:nvCxnSpPr>
          <p:cNvPr id="65" name="Google Shape;65;p13"/>
          <p:cNvCxnSpPr/>
          <p:nvPr/>
        </p:nvCxnSpPr>
        <p:spPr>
          <a:xfrm>
            <a:off x="796212" y="3761074"/>
            <a:ext cx="66774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13"/>
          <p:cNvGrpSpPr/>
          <p:nvPr/>
        </p:nvGrpSpPr>
        <p:grpSpPr>
          <a:xfrm>
            <a:off x="7664448" y="3658899"/>
            <a:ext cx="203426" cy="204338"/>
            <a:chOff x="1813" y="0"/>
            <a:chExt cx="809173" cy="812800"/>
          </a:xfrm>
        </p:grpSpPr>
        <p:sp>
          <p:nvSpPr>
            <p:cNvPr id="67" name="Google Shape;67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7946285" y="3658899"/>
            <a:ext cx="203426" cy="204338"/>
            <a:chOff x="1813" y="0"/>
            <a:chExt cx="809173" cy="812800"/>
          </a:xfrm>
        </p:grpSpPr>
        <p:sp>
          <p:nvSpPr>
            <p:cNvPr id="70" name="Google Shape;70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8226809" y="3658899"/>
            <a:ext cx="203426" cy="204338"/>
            <a:chOff x="1813" y="0"/>
            <a:chExt cx="809173" cy="812800"/>
          </a:xfrm>
        </p:grpSpPr>
        <p:sp>
          <p:nvSpPr>
            <p:cNvPr id="73" name="Google Shape;73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3"/>
          <p:cNvSpPr txBox="1"/>
          <p:nvPr/>
        </p:nvSpPr>
        <p:spPr>
          <a:xfrm>
            <a:off x="796200" y="3929900"/>
            <a:ext cx="743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Alan Xu, Christopher Ahn, Mahija Mogalipuvvu, Sankalp Mrutyunjaya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 amt="12000"/>
          </a:blip>
          <a:srcRect b="0" l="22068" r="22062" t="0"/>
          <a:stretch/>
        </p:blipFill>
        <p:spPr>
          <a:xfrm>
            <a:off x="0" y="0"/>
            <a:ext cx="4308923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2"/>
          <p:cNvGrpSpPr/>
          <p:nvPr/>
        </p:nvGrpSpPr>
        <p:grpSpPr>
          <a:xfrm>
            <a:off x="5375712" y="1052243"/>
            <a:ext cx="3254046" cy="1615244"/>
            <a:chOff x="0" y="-38100"/>
            <a:chExt cx="1714009" cy="850800"/>
          </a:xfrm>
        </p:grpSpPr>
        <p:sp>
          <p:nvSpPr>
            <p:cNvPr id="280" name="Google Shape;280;p22"/>
            <p:cNvSpPr/>
            <p:nvPr/>
          </p:nvSpPr>
          <p:spPr>
            <a:xfrm>
              <a:off x="0" y="0"/>
              <a:ext cx="1714009" cy="269897"/>
            </a:xfrm>
            <a:custGeom>
              <a:rect b="b" l="l" r="r" t="t"/>
              <a:pathLst>
                <a:path extrusionOk="0" h="269897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12795"/>
                  </a:lnTo>
                  <a:cubicBezTo>
                    <a:pt x="1714009" y="227940"/>
                    <a:pt x="1707992" y="242464"/>
                    <a:pt x="1697284" y="253173"/>
                  </a:cubicBezTo>
                  <a:cubicBezTo>
                    <a:pt x="1686575" y="263881"/>
                    <a:pt x="1672051" y="269897"/>
                    <a:pt x="1656907" y="269897"/>
                  </a:cubicBezTo>
                  <a:lnTo>
                    <a:pt x="57102" y="269897"/>
                  </a:lnTo>
                  <a:cubicBezTo>
                    <a:pt x="25565" y="269897"/>
                    <a:pt x="0" y="244332"/>
                    <a:pt x="0" y="212795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2"/>
          <p:cNvSpPr txBox="1"/>
          <p:nvPr/>
        </p:nvSpPr>
        <p:spPr>
          <a:xfrm>
            <a:off x="5431393" y="1246800"/>
            <a:ext cx="314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10 frequently mutated genes in GBM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Source: TCGA, n = 305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307283" y="3167975"/>
            <a:ext cx="400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Methods</a:t>
            </a:r>
            <a:endParaRPr sz="70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5375712" y="332393"/>
            <a:ext cx="3254046" cy="1615244"/>
            <a:chOff x="0" y="-38100"/>
            <a:chExt cx="1714009" cy="850800"/>
          </a:xfrm>
        </p:grpSpPr>
        <p:sp>
          <p:nvSpPr>
            <p:cNvPr id="285" name="Google Shape;285;p22"/>
            <p:cNvSpPr/>
            <p:nvPr/>
          </p:nvSpPr>
          <p:spPr>
            <a:xfrm>
              <a:off x="0" y="0"/>
              <a:ext cx="1714009" cy="340474"/>
            </a:xfrm>
            <a:custGeom>
              <a:rect b="b" l="l" r="r" t="t"/>
              <a:pathLst>
                <a:path extrusionOk="0" h="340474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83372"/>
                  </a:lnTo>
                  <a:cubicBezTo>
                    <a:pt x="1714009" y="298516"/>
                    <a:pt x="1707992" y="313040"/>
                    <a:pt x="1697284" y="323749"/>
                  </a:cubicBezTo>
                  <a:cubicBezTo>
                    <a:pt x="1686575" y="334458"/>
                    <a:pt x="1672051" y="340474"/>
                    <a:pt x="1656907" y="340474"/>
                  </a:cubicBezTo>
                  <a:lnTo>
                    <a:pt x="57102" y="340474"/>
                  </a:lnTo>
                  <a:cubicBezTo>
                    <a:pt x="25565" y="340474"/>
                    <a:pt x="0" y="314908"/>
                    <a:pt x="0" y="283372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22"/>
          <p:cNvGrpSpPr/>
          <p:nvPr/>
        </p:nvGrpSpPr>
        <p:grpSpPr>
          <a:xfrm>
            <a:off x="5715895" y="-153784"/>
            <a:ext cx="2538051" cy="1759910"/>
            <a:chOff x="0" y="-312087"/>
            <a:chExt cx="1336872" cy="927000"/>
          </a:xfrm>
        </p:grpSpPr>
        <p:sp>
          <p:nvSpPr>
            <p:cNvPr id="288" name="Google Shape;288;p22"/>
            <p:cNvSpPr/>
            <p:nvPr/>
          </p:nvSpPr>
          <p:spPr>
            <a:xfrm>
              <a:off x="0" y="0"/>
              <a:ext cx="1296967" cy="321374"/>
            </a:xfrm>
            <a:custGeom>
              <a:rect b="b" l="l" r="r" t="t"/>
              <a:pathLst>
                <a:path extrusionOk="0" h="321374" w="1296967">
                  <a:moveTo>
                    <a:pt x="0" y="0"/>
                  </a:moveTo>
                  <a:lnTo>
                    <a:pt x="1296967" y="0"/>
                  </a:lnTo>
                  <a:lnTo>
                    <a:pt x="1296967" y="321374"/>
                  </a:lnTo>
                  <a:lnTo>
                    <a:pt x="0" y="3213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89" name="Google Shape;289;p22"/>
            <p:cNvSpPr txBox="1"/>
            <p:nvPr/>
          </p:nvSpPr>
          <p:spPr>
            <a:xfrm>
              <a:off x="39972" y="-312087"/>
              <a:ext cx="12969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Oncoplot</a:t>
              </a:r>
              <a:endParaRPr sz="700"/>
            </a:p>
          </p:txBody>
        </p:sp>
      </p:grpSp>
      <p:grpSp>
        <p:nvGrpSpPr>
          <p:cNvPr id="290" name="Google Shape;290;p22"/>
          <p:cNvGrpSpPr/>
          <p:nvPr/>
        </p:nvGrpSpPr>
        <p:grpSpPr>
          <a:xfrm>
            <a:off x="5375712" y="2503551"/>
            <a:ext cx="3254046" cy="1615244"/>
            <a:chOff x="0" y="-38100"/>
            <a:chExt cx="1714009" cy="850800"/>
          </a:xfrm>
        </p:grpSpPr>
        <p:sp>
          <p:nvSpPr>
            <p:cNvPr id="291" name="Google Shape;291;p22"/>
            <p:cNvSpPr/>
            <p:nvPr/>
          </p:nvSpPr>
          <p:spPr>
            <a:xfrm>
              <a:off x="0" y="0"/>
              <a:ext cx="1714009" cy="269897"/>
            </a:xfrm>
            <a:custGeom>
              <a:rect b="b" l="l" r="r" t="t"/>
              <a:pathLst>
                <a:path extrusionOk="0" h="269897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12795"/>
                  </a:lnTo>
                  <a:cubicBezTo>
                    <a:pt x="1714009" y="227940"/>
                    <a:pt x="1707992" y="242464"/>
                    <a:pt x="1697284" y="253173"/>
                  </a:cubicBezTo>
                  <a:cubicBezTo>
                    <a:pt x="1686575" y="263881"/>
                    <a:pt x="1672051" y="269897"/>
                    <a:pt x="1656907" y="269897"/>
                  </a:cubicBezTo>
                  <a:lnTo>
                    <a:pt x="57102" y="269897"/>
                  </a:lnTo>
                  <a:cubicBezTo>
                    <a:pt x="25565" y="269897"/>
                    <a:pt x="0" y="244332"/>
                    <a:pt x="0" y="212795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22"/>
          <p:cNvSpPr txBox="1"/>
          <p:nvPr/>
        </p:nvSpPr>
        <p:spPr>
          <a:xfrm>
            <a:off x="5431393" y="2698108"/>
            <a:ext cx="314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ALDOB &amp; SLC2A5 genes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Source: TCGA, n = 338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" name="Google Shape;294;p22"/>
          <p:cNvGrpSpPr/>
          <p:nvPr/>
        </p:nvGrpSpPr>
        <p:grpSpPr>
          <a:xfrm>
            <a:off x="5375712" y="1783701"/>
            <a:ext cx="3254046" cy="1615244"/>
            <a:chOff x="0" y="-38100"/>
            <a:chExt cx="1714009" cy="850800"/>
          </a:xfrm>
        </p:grpSpPr>
        <p:sp>
          <p:nvSpPr>
            <p:cNvPr id="295" name="Google Shape;295;p22"/>
            <p:cNvSpPr/>
            <p:nvPr/>
          </p:nvSpPr>
          <p:spPr>
            <a:xfrm>
              <a:off x="0" y="0"/>
              <a:ext cx="1714009" cy="340474"/>
            </a:xfrm>
            <a:custGeom>
              <a:rect b="b" l="l" r="r" t="t"/>
              <a:pathLst>
                <a:path extrusionOk="0" h="340474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83372"/>
                  </a:lnTo>
                  <a:cubicBezTo>
                    <a:pt x="1714009" y="298516"/>
                    <a:pt x="1707992" y="313040"/>
                    <a:pt x="1697284" y="323749"/>
                  </a:cubicBezTo>
                  <a:cubicBezTo>
                    <a:pt x="1686575" y="334458"/>
                    <a:pt x="1672051" y="340474"/>
                    <a:pt x="1656907" y="340474"/>
                  </a:cubicBezTo>
                  <a:lnTo>
                    <a:pt x="57102" y="340474"/>
                  </a:lnTo>
                  <a:cubicBezTo>
                    <a:pt x="25565" y="340474"/>
                    <a:pt x="0" y="314908"/>
                    <a:pt x="0" y="283372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22"/>
          <p:cNvGrpSpPr/>
          <p:nvPr/>
        </p:nvGrpSpPr>
        <p:grpSpPr>
          <a:xfrm>
            <a:off x="5375712" y="3954859"/>
            <a:ext cx="3254046" cy="1615244"/>
            <a:chOff x="0" y="-38100"/>
            <a:chExt cx="1714009" cy="850800"/>
          </a:xfrm>
        </p:grpSpPr>
        <p:sp>
          <p:nvSpPr>
            <p:cNvPr id="298" name="Google Shape;298;p22"/>
            <p:cNvSpPr/>
            <p:nvPr/>
          </p:nvSpPr>
          <p:spPr>
            <a:xfrm>
              <a:off x="0" y="0"/>
              <a:ext cx="1714009" cy="269897"/>
            </a:xfrm>
            <a:custGeom>
              <a:rect b="b" l="l" r="r" t="t"/>
              <a:pathLst>
                <a:path extrusionOk="0" h="269897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12795"/>
                  </a:lnTo>
                  <a:cubicBezTo>
                    <a:pt x="1714009" y="227940"/>
                    <a:pt x="1707992" y="242464"/>
                    <a:pt x="1697284" y="253173"/>
                  </a:cubicBezTo>
                  <a:cubicBezTo>
                    <a:pt x="1686575" y="263881"/>
                    <a:pt x="1672051" y="269897"/>
                    <a:pt x="1656907" y="269897"/>
                  </a:cubicBezTo>
                  <a:lnTo>
                    <a:pt x="57102" y="269897"/>
                  </a:lnTo>
                  <a:cubicBezTo>
                    <a:pt x="25565" y="269897"/>
                    <a:pt x="0" y="244332"/>
                    <a:pt x="0" y="212795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22"/>
          <p:cNvSpPr txBox="1"/>
          <p:nvPr/>
        </p:nvSpPr>
        <p:spPr>
          <a:xfrm>
            <a:off x="5431393" y="4149416"/>
            <a:ext cx="314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ranscription-translation analysis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Source: CPTAC, n = 108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" name="Google Shape;301;p22"/>
          <p:cNvGrpSpPr/>
          <p:nvPr/>
        </p:nvGrpSpPr>
        <p:grpSpPr>
          <a:xfrm>
            <a:off x="5715895" y="1304157"/>
            <a:ext cx="2517848" cy="1759910"/>
            <a:chOff x="0" y="-308593"/>
            <a:chExt cx="1326230" cy="927000"/>
          </a:xfrm>
        </p:grpSpPr>
        <p:sp>
          <p:nvSpPr>
            <p:cNvPr id="302" name="Google Shape;302;p22"/>
            <p:cNvSpPr/>
            <p:nvPr/>
          </p:nvSpPr>
          <p:spPr>
            <a:xfrm>
              <a:off x="0" y="0"/>
              <a:ext cx="1296967" cy="321374"/>
            </a:xfrm>
            <a:custGeom>
              <a:rect b="b" l="l" r="r" t="t"/>
              <a:pathLst>
                <a:path extrusionOk="0" h="321374" w="1296967">
                  <a:moveTo>
                    <a:pt x="0" y="0"/>
                  </a:moveTo>
                  <a:lnTo>
                    <a:pt x="1296967" y="0"/>
                  </a:lnTo>
                  <a:lnTo>
                    <a:pt x="1296967" y="321374"/>
                  </a:lnTo>
                  <a:lnTo>
                    <a:pt x="0" y="3213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03" name="Google Shape;303;p22"/>
            <p:cNvSpPr txBox="1"/>
            <p:nvPr/>
          </p:nvSpPr>
          <p:spPr>
            <a:xfrm>
              <a:off x="29330" y="-308593"/>
              <a:ext cx="12969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Kaplan-Meier</a:t>
              </a:r>
              <a:endParaRPr sz="700"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5375712" y="3235009"/>
            <a:ext cx="3254046" cy="1615244"/>
            <a:chOff x="0" y="-38100"/>
            <a:chExt cx="1714009" cy="850800"/>
          </a:xfrm>
        </p:grpSpPr>
        <p:sp>
          <p:nvSpPr>
            <p:cNvPr id="305" name="Google Shape;305;p22"/>
            <p:cNvSpPr/>
            <p:nvPr/>
          </p:nvSpPr>
          <p:spPr>
            <a:xfrm>
              <a:off x="0" y="0"/>
              <a:ext cx="1714009" cy="340474"/>
            </a:xfrm>
            <a:custGeom>
              <a:rect b="b" l="l" r="r" t="t"/>
              <a:pathLst>
                <a:path extrusionOk="0" h="340474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83372"/>
                  </a:lnTo>
                  <a:cubicBezTo>
                    <a:pt x="1714009" y="298516"/>
                    <a:pt x="1707992" y="313040"/>
                    <a:pt x="1697284" y="323749"/>
                  </a:cubicBezTo>
                  <a:cubicBezTo>
                    <a:pt x="1686575" y="334458"/>
                    <a:pt x="1672051" y="340474"/>
                    <a:pt x="1656907" y="340474"/>
                  </a:cubicBezTo>
                  <a:lnTo>
                    <a:pt x="57102" y="340474"/>
                  </a:lnTo>
                  <a:cubicBezTo>
                    <a:pt x="25565" y="340474"/>
                    <a:pt x="0" y="314908"/>
                    <a:pt x="0" y="283372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22"/>
          <p:cNvGrpSpPr/>
          <p:nvPr/>
        </p:nvGrpSpPr>
        <p:grpSpPr>
          <a:xfrm>
            <a:off x="5715894" y="2766343"/>
            <a:ext cx="2573531" cy="1759909"/>
            <a:chOff x="0" y="-302863"/>
            <a:chExt cx="1355560" cy="927000"/>
          </a:xfrm>
        </p:grpSpPr>
        <p:sp>
          <p:nvSpPr>
            <p:cNvPr id="308" name="Google Shape;308;p22"/>
            <p:cNvSpPr/>
            <p:nvPr/>
          </p:nvSpPr>
          <p:spPr>
            <a:xfrm>
              <a:off x="0" y="0"/>
              <a:ext cx="1296967" cy="321374"/>
            </a:xfrm>
            <a:custGeom>
              <a:rect b="b" l="l" r="r" t="t"/>
              <a:pathLst>
                <a:path extrusionOk="0" h="321374" w="1296967">
                  <a:moveTo>
                    <a:pt x="0" y="0"/>
                  </a:moveTo>
                  <a:lnTo>
                    <a:pt x="1296967" y="0"/>
                  </a:lnTo>
                  <a:lnTo>
                    <a:pt x="1296967" y="321374"/>
                  </a:lnTo>
                  <a:lnTo>
                    <a:pt x="0" y="3213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09" name="Google Shape;309;p22"/>
            <p:cNvSpPr txBox="1"/>
            <p:nvPr/>
          </p:nvSpPr>
          <p:spPr>
            <a:xfrm>
              <a:off x="58660" y="-302863"/>
              <a:ext cx="12969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Scatter Plot</a:t>
              </a:r>
              <a:endParaRPr sz="700"/>
            </a:p>
          </p:txBody>
        </p:sp>
      </p:grpSp>
      <p:grpSp>
        <p:nvGrpSpPr>
          <p:cNvPr id="310" name="Google Shape;310;p22"/>
          <p:cNvGrpSpPr/>
          <p:nvPr/>
        </p:nvGrpSpPr>
        <p:grpSpPr>
          <a:xfrm rot="10800000">
            <a:off x="-959494" y="-1534369"/>
            <a:ext cx="2781803" cy="3424389"/>
            <a:chOff x="0" y="0"/>
            <a:chExt cx="660400" cy="812950"/>
          </a:xfrm>
        </p:grpSpPr>
        <p:sp>
          <p:nvSpPr>
            <p:cNvPr id="311" name="Google Shape;311;p22"/>
            <p:cNvSpPr/>
            <p:nvPr/>
          </p:nvSpPr>
          <p:spPr>
            <a:xfrm>
              <a:off x="0" y="0"/>
              <a:ext cx="660400" cy="812800"/>
            </a:xfrm>
            <a:custGeom>
              <a:rect b="b" l="l" r="r" t="t"/>
              <a:pathLst>
                <a:path extrusionOk="0"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B13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2"/>
          <p:cNvGrpSpPr/>
          <p:nvPr/>
        </p:nvGrpSpPr>
        <p:grpSpPr>
          <a:xfrm rot="10800000">
            <a:off x="-796961" y="-1334254"/>
            <a:ext cx="2456754" cy="3024255"/>
            <a:chOff x="0" y="0"/>
            <a:chExt cx="660400" cy="812950"/>
          </a:xfrm>
        </p:grpSpPr>
        <p:sp>
          <p:nvSpPr>
            <p:cNvPr id="314" name="Google Shape;314;p22"/>
            <p:cNvSpPr/>
            <p:nvPr/>
          </p:nvSpPr>
          <p:spPr>
            <a:xfrm>
              <a:off x="0" y="0"/>
              <a:ext cx="660400" cy="812800"/>
            </a:xfrm>
            <a:custGeom>
              <a:rect b="b" l="l" r="r" t="t"/>
              <a:pathLst>
                <a:path extrusionOk="0"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B13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22"/>
          <p:cNvGrpSpPr/>
          <p:nvPr/>
        </p:nvGrpSpPr>
        <p:grpSpPr>
          <a:xfrm rot="10800000">
            <a:off x="-636510" y="-1136703"/>
            <a:ext cx="2135866" cy="2629243"/>
            <a:chOff x="0" y="0"/>
            <a:chExt cx="660400" cy="812950"/>
          </a:xfrm>
        </p:grpSpPr>
        <p:sp>
          <p:nvSpPr>
            <p:cNvPr id="317" name="Google Shape;317;p22"/>
            <p:cNvSpPr/>
            <p:nvPr/>
          </p:nvSpPr>
          <p:spPr>
            <a:xfrm>
              <a:off x="0" y="0"/>
              <a:ext cx="660400" cy="812800"/>
            </a:xfrm>
            <a:custGeom>
              <a:rect b="b" l="l" r="r" t="t"/>
              <a:pathLst>
                <a:path extrusionOk="0"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B13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3"/>
          <p:cNvGrpSpPr/>
          <p:nvPr/>
        </p:nvGrpSpPr>
        <p:grpSpPr>
          <a:xfrm>
            <a:off x="5375712" y="1814243"/>
            <a:ext cx="3254046" cy="1615244"/>
            <a:chOff x="0" y="-38100"/>
            <a:chExt cx="1714009" cy="850800"/>
          </a:xfrm>
        </p:grpSpPr>
        <p:sp>
          <p:nvSpPr>
            <p:cNvPr id="324" name="Google Shape;324;p23"/>
            <p:cNvSpPr/>
            <p:nvPr/>
          </p:nvSpPr>
          <p:spPr>
            <a:xfrm>
              <a:off x="0" y="0"/>
              <a:ext cx="1714009" cy="269897"/>
            </a:xfrm>
            <a:custGeom>
              <a:rect b="b" l="l" r="r" t="t"/>
              <a:pathLst>
                <a:path extrusionOk="0" h="269897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12795"/>
                  </a:lnTo>
                  <a:cubicBezTo>
                    <a:pt x="1714009" y="227940"/>
                    <a:pt x="1707992" y="242464"/>
                    <a:pt x="1697284" y="253173"/>
                  </a:cubicBezTo>
                  <a:cubicBezTo>
                    <a:pt x="1686575" y="263881"/>
                    <a:pt x="1672051" y="269897"/>
                    <a:pt x="1656907" y="269897"/>
                  </a:cubicBezTo>
                  <a:lnTo>
                    <a:pt x="57102" y="269897"/>
                  </a:lnTo>
                  <a:cubicBezTo>
                    <a:pt x="25565" y="269897"/>
                    <a:pt x="0" y="244332"/>
                    <a:pt x="0" y="212795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23"/>
          <p:cNvSpPr txBox="1"/>
          <p:nvPr/>
        </p:nvSpPr>
        <p:spPr>
          <a:xfrm>
            <a:off x="5413518" y="1980525"/>
            <a:ext cx="314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ifferential gene analysis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Source : TCGA, n = 371 | Variables: ~ age + vital status</a:t>
            </a:r>
            <a:endParaRPr sz="10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307283" y="3167975"/>
            <a:ext cx="4001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Methods</a:t>
            </a:r>
            <a:endParaRPr sz="700"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5375712" y="1094393"/>
            <a:ext cx="3254046" cy="1615244"/>
            <a:chOff x="0" y="-38100"/>
            <a:chExt cx="1714009" cy="850800"/>
          </a:xfrm>
        </p:grpSpPr>
        <p:sp>
          <p:nvSpPr>
            <p:cNvPr id="329" name="Google Shape;329;p23"/>
            <p:cNvSpPr/>
            <p:nvPr/>
          </p:nvSpPr>
          <p:spPr>
            <a:xfrm>
              <a:off x="0" y="0"/>
              <a:ext cx="1714009" cy="340474"/>
            </a:xfrm>
            <a:custGeom>
              <a:rect b="b" l="l" r="r" t="t"/>
              <a:pathLst>
                <a:path extrusionOk="0" h="340474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83372"/>
                  </a:lnTo>
                  <a:cubicBezTo>
                    <a:pt x="1714009" y="298516"/>
                    <a:pt x="1707992" y="313040"/>
                    <a:pt x="1697284" y="323749"/>
                  </a:cubicBezTo>
                  <a:cubicBezTo>
                    <a:pt x="1686575" y="334458"/>
                    <a:pt x="1672051" y="340474"/>
                    <a:pt x="1656907" y="340474"/>
                  </a:cubicBezTo>
                  <a:lnTo>
                    <a:pt x="57102" y="340474"/>
                  </a:lnTo>
                  <a:cubicBezTo>
                    <a:pt x="25565" y="340474"/>
                    <a:pt x="0" y="314908"/>
                    <a:pt x="0" y="283372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>
            <a:off x="5715895" y="608216"/>
            <a:ext cx="2538051" cy="1759910"/>
            <a:chOff x="0" y="-312087"/>
            <a:chExt cx="1336872" cy="927000"/>
          </a:xfrm>
        </p:grpSpPr>
        <p:sp>
          <p:nvSpPr>
            <p:cNvPr id="332" name="Google Shape;332;p23"/>
            <p:cNvSpPr/>
            <p:nvPr/>
          </p:nvSpPr>
          <p:spPr>
            <a:xfrm>
              <a:off x="0" y="0"/>
              <a:ext cx="1296967" cy="321374"/>
            </a:xfrm>
            <a:custGeom>
              <a:rect b="b" l="l" r="r" t="t"/>
              <a:pathLst>
                <a:path extrusionOk="0" h="321374" w="1296967">
                  <a:moveTo>
                    <a:pt x="0" y="0"/>
                  </a:moveTo>
                  <a:lnTo>
                    <a:pt x="1296967" y="0"/>
                  </a:lnTo>
                  <a:lnTo>
                    <a:pt x="1296967" y="321374"/>
                  </a:lnTo>
                  <a:lnTo>
                    <a:pt x="0" y="3213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3" name="Google Shape;333;p23"/>
            <p:cNvSpPr txBox="1"/>
            <p:nvPr/>
          </p:nvSpPr>
          <p:spPr>
            <a:xfrm>
              <a:off x="39972" y="-312087"/>
              <a:ext cx="12969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DGE</a:t>
              </a:r>
              <a:endParaRPr sz="700"/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5375712" y="3421459"/>
            <a:ext cx="3254046" cy="1615244"/>
            <a:chOff x="0" y="-38100"/>
            <a:chExt cx="1714009" cy="8508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0"/>
              <a:ext cx="1714009" cy="269897"/>
            </a:xfrm>
            <a:custGeom>
              <a:rect b="b" l="l" r="r" t="t"/>
              <a:pathLst>
                <a:path extrusionOk="0" h="269897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12795"/>
                  </a:lnTo>
                  <a:cubicBezTo>
                    <a:pt x="1714009" y="227940"/>
                    <a:pt x="1707992" y="242464"/>
                    <a:pt x="1697284" y="253173"/>
                  </a:cubicBezTo>
                  <a:cubicBezTo>
                    <a:pt x="1686575" y="263881"/>
                    <a:pt x="1672051" y="269897"/>
                    <a:pt x="1656907" y="269897"/>
                  </a:cubicBezTo>
                  <a:lnTo>
                    <a:pt x="57102" y="269897"/>
                  </a:lnTo>
                  <a:cubicBezTo>
                    <a:pt x="25565" y="269897"/>
                    <a:pt x="0" y="244332"/>
                    <a:pt x="0" y="212795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23"/>
          <p:cNvSpPr txBox="1"/>
          <p:nvPr/>
        </p:nvSpPr>
        <p:spPr>
          <a:xfrm>
            <a:off x="5431318" y="3578291"/>
            <a:ext cx="3142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classification of patient vital status with RNA/protein expression of ALDOB &amp; SLC2A5</a:t>
            </a:r>
            <a:endParaRPr sz="7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Source: CPTAC, n = 93</a:t>
            </a:r>
            <a:endParaRPr sz="7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" name="Google Shape;338;p23"/>
          <p:cNvGrpSpPr/>
          <p:nvPr/>
        </p:nvGrpSpPr>
        <p:grpSpPr>
          <a:xfrm>
            <a:off x="5375712" y="2701609"/>
            <a:ext cx="3254046" cy="1615244"/>
            <a:chOff x="0" y="-38100"/>
            <a:chExt cx="1714009" cy="850800"/>
          </a:xfrm>
        </p:grpSpPr>
        <p:sp>
          <p:nvSpPr>
            <p:cNvPr id="339" name="Google Shape;339;p23"/>
            <p:cNvSpPr/>
            <p:nvPr/>
          </p:nvSpPr>
          <p:spPr>
            <a:xfrm>
              <a:off x="0" y="0"/>
              <a:ext cx="1714009" cy="340474"/>
            </a:xfrm>
            <a:custGeom>
              <a:rect b="b" l="l" r="r" t="t"/>
              <a:pathLst>
                <a:path extrusionOk="0" h="340474" w="1714009">
                  <a:moveTo>
                    <a:pt x="57102" y="0"/>
                  </a:moveTo>
                  <a:lnTo>
                    <a:pt x="1656907" y="0"/>
                  </a:lnTo>
                  <a:cubicBezTo>
                    <a:pt x="1688443" y="0"/>
                    <a:pt x="1714009" y="25565"/>
                    <a:pt x="1714009" y="57102"/>
                  </a:cubicBezTo>
                  <a:lnTo>
                    <a:pt x="1714009" y="283372"/>
                  </a:lnTo>
                  <a:cubicBezTo>
                    <a:pt x="1714009" y="298516"/>
                    <a:pt x="1707992" y="313040"/>
                    <a:pt x="1697284" y="323749"/>
                  </a:cubicBezTo>
                  <a:cubicBezTo>
                    <a:pt x="1686575" y="334458"/>
                    <a:pt x="1672051" y="340474"/>
                    <a:pt x="1656907" y="340474"/>
                  </a:cubicBezTo>
                  <a:lnTo>
                    <a:pt x="57102" y="340474"/>
                  </a:lnTo>
                  <a:cubicBezTo>
                    <a:pt x="25565" y="340474"/>
                    <a:pt x="0" y="314908"/>
                    <a:pt x="0" y="283372"/>
                  </a:cubicBezTo>
                  <a:lnTo>
                    <a:pt x="0" y="57102"/>
                  </a:lnTo>
                  <a:cubicBezTo>
                    <a:pt x="0" y="25565"/>
                    <a:pt x="25565" y="0"/>
                    <a:pt x="57102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23"/>
          <p:cNvGrpSpPr/>
          <p:nvPr/>
        </p:nvGrpSpPr>
        <p:grpSpPr>
          <a:xfrm rot="10800000">
            <a:off x="-959494" y="-1534369"/>
            <a:ext cx="2781803" cy="3424389"/>
            <a:chOff x="0" y="0"/>
            <a:chExt cx="660400" cy="812950"/>
          </a:xfrm>
        </p:grpSpPr>
        <p:sp>
          <p:nvSpPr>
            <p:cNvPr id="342" name="Google Shape;342;p23"/>
            <p:cNvSpPr/>
            <p:nvPr/>
          </p:nvSpPr>
          <p:spPr>
            <a:xfrm>
              <a:off x="0" y="0"/>
              <a:ext cx="660400" cy="812800"/>
            </a:xfrm>
            <a:custGeom>
              <a:rect b="b" l="l" r="r" t="t"/>
              <a:pathLst>
                <a:path extrusionOk="0"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B13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23"/>
          <p:cNvGrpSpPr/>
          <p:nvPr/>
        </p:nvGrpSpPr>
        <p:grpSpPr>
          <a:xfrm rot="10800000">
            <a:off x="-796961" y="-1334254"/>
            <a:ext cx="2456754" cy="3024255"/>
            <a:chOff x="0" y="0"/>
            <a:chExt cx="660400" cy="812950"/>
          </a:xfrm>
        </p:grpSpPr>
        <p:sp>
          <p:nvSpPr>
            <p:cNvPr id="345" name="Google Shape;345;p23"/>
            <p:cNvSpPr/>
            <p:nvPr/>
          </p:nvSpPr>
          <p:spPr>
            <a:xfrm>
              <a:off x="0" y="0"/>
              <a:ext cx="660400" cy="812800"/>
            </a:xfrm>
            <a:custGeom>
              <a:rect b="b" l="l" r="r" t="t"/>
              <a:pathLst>
                <a:path extrusionOk="0"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B13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23"/>
          <p:cNvGrpSpPr/>
          <p:nvPr/>
        </p:nvGrpSpPr>
        <p:grpSpPr>
          <a:xfrm>
            <a:off x="5715894" y="2232943"/>
            <a:ext cx="2573531" cy="1759910"/>
            <a:chOff x="0" y="-302863"/>
            <a:chExt cx="1355560" cy="927000"/>
          </a:xfrm>
        </p:grpSpPr>
        <p:sp>
          <p:nvSpPr>
            <p:cNvPr id="348" name="Google Shape;348;p23"/>
            <p:cNvSpPr/>
            <p:nvPr/>
          </p:nvSpPr>
          <p:spPr>
            <a:xfrm>
              <a:off x="0" y="0"/>
              <a:ext cx="1296967" cy="321374"/>
            </a:xfrm>
            <a:custGeom>
              <a:rect b="b" l="l" r="r" t="t"/>
              <a:pathLst>
                <a:path extrusionOk="0" h="321374" w="1296967">
                  <a:moveTo>
                    <a:pt x="0" y="0"/>
                  </a:moveTo>
                  <a:lnTo>
                    <a:pt x="1296967" y="0"/>
                  </a:lnTo>
                  <a:lnTo>
                    <a:pt x="1296967" y="321374"/>
                  </a:lnTo>
                  <a:lnTo>
                    <a:pt x="0" y="3213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49" name="Google Shape;349;p23"/>
            <p:cNvSpPr txBox="1"/>
            <p:nvPr/>
          </p:nvSpPr>
          <p:spPr>
            <a:xfrm>
              <a:off x="58660" y="-302863"/>
              <a:ext cx="1296900" cy="9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0" lIns="127000" spcFirstLastPara="1" rIns="127000" wrap="square" tIns="1270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3F6FA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Machine Learning</a:t>
              </a:r>
              <a:endParaRPr sz="700"/>
            </a:p>
          </p:txBody>
        </p:sp>
      </p:grpSp>
      <p:grpSp>
        <p:nvGrpSpPr>
          <p:cNvPr id="350" name="Google Shape;350;p23"/>
          <p:cNvGrpSpPr/>
          <p:nvPr/>
        </p:nvGrpSpPr>
        <p:grpSpPr>
          <a:xfrm rot="10800000">
            <a:off x="-636510" y="-1136703"/>
            <a:ext cx="2135866" cy="2629243"/>
            <a:chOff x="0" y="0"/>
            <a:chExt cx="660400" cy="812950"/>
          </a:xfrm>
        </p:grpSpPr>
        <p:sp>
          <p:nvSpPr>
            <p:cNvPr id="351" name="Google Shape;351;p23"/>
            <p:cNvSpPr/>
            <p:nvPr/>
          </p:nvSpPr>
          <p:spPr>
            <a:xfrm>
              <a:off x="0" y="0"/>
              <a:ext cx="660400" cy="812800"/>
            </a:xfrm>
            <a:custGeom>
              <a:rect b="b" l="l" r="r" t="t"/>
              <a:pathLst>
                <a:path extrusionOk="0"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B13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0" y="69850"/>
              <a:ext cx="6603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3" name="Google Shape;353;p23"/>
          <p:cNvPicPr preferRelativeResize="0"/>
          <p:nvPr/>
        </p:nvPicPr>
        <p:blipFill rotWithShape="1">
          <a:blip r:embed="rId3">
            <a:alphaModFix amt="12000"/>
          </a:blip>
          <a:srcRect b="0" l="22068" r="22062" t="0"/>
          <a:stretch/>
        </p:blipFill>
        <p:spPr>
          <a:xfrm>
            <a:off x="0" y="0"/>
            <a:ext cx="430892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24"/>
          <p:cNvGrpSpPr/>
          <p:nvPr/>
        </p:nvGrpSpPr>
        <p:grpSpPr>
          <a:xfrm>
            <a:off x="514350" y="442017"/>
            <a:ext cx="8115567" cy="4187269"/>
            <a:chOff x="0" y="-38100"/>
            <a:chExt cx="4274726" cy="2205567"/>
          </a:xfrm>
        </p:grpSpPr>
        <p:sp>
          <p:nvSpPr>
            <p:cNvPr id="359" name="Google Shape;359;p24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4"/>
          <p:cNvSpPr txBox="1"/>
          <p:nvPr/>
        </p:nvSpPr>
        <p:spPr>
          <a:xfrm>
            <a:off x="670147" y="381000"/>
            <a:ext cx="133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900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" sz="69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b="0" i="0" lang="en" sz="6900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sz="700"/>
          </a:p>
        </p:txBody>
      </p:sp>
      <p:sp>
        <p:nvSpPr>
          <p:cNvPr id="362" name="Google Shape;362;p24"/>
          <p:cNvSpPr txBox="1"/>
          <p:nvPr/>
        </p:nvSpPr>
        <p:spPr>
          <a:xfrm>
            <a:off x="3424685" y="3691329"/>
            <a:ext cx="49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Results</a:t>
            </a:r>
            <a:endParaRPr sz="700"/>
          </a:p>
        </p:txBody>
      </p:sp>
      <p:grpSp>
        <p:nvGrpSpPr>
          <p:cNvPr id="363" name="Google Shape;363;p24"/>
          <p:cNvGrpSpPr/>
          <p:nvPr/>
        </p:nvGrpSpPr>
        <p:grpSpPr>
          <a:xfrm>
            <a:off x="-1616745" y="2989760"/>
            <a:ext cx="3499839" cy="4308289"/>
            <a:chOff x="0" y="0"/>
            <a:chExt cx="9332905" cy="11488772"/>
          </a:xfrm>
        </p:grpSpPr>
        <p:grpSp>
          <p:nvGrpSpPr>
            <p:cNvPr id="364" name="Google Shape;364;p24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367;p24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68" name="Google Shape;368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24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71" name="Google Shape;37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3" name="Google Shape;373;p24"/>
          <p:cNvGrpSpPr/>
          <p:nvPr/>
        </p:nvGrpSpPr>
        <p:grpSpPr>
          <a:xfrm rot="10800000">
            <a:off x="6778753" y="-1640199"/>
            <a:ext cx="3499839" cy="4308289"/>
            <a:chOff x="0" y="0"/>
            <a:chExt cx="9332905" cy="11488772"/>
          </a:xfrm>
        </p:grpSpPr>
        <p:grpSp>
          <p:nvGrpSpPr>
            <p:cNvPr id="374" name="Google Shape;374;p24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75" name="Google Shape;375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24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78" name="Google Shape;378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24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81" name="Google Shape;38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83" name="Google Shape;383;p24"/>
          <p:cNvCxnSpPr/>
          <p:nvPr/>
        </p:nvCxnSpPr>
        <p:spPr>
          <a:xfrm>
            <a:off x="2319088" y="1122992"/>
            <a:ext cx="48999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7613005" y="1039880"/>
            <a:ext cx="203426" cy="204338"/>
            <a:chOff x="1813" y="0"/>
            <a:chExt cx="809173" cy="812800"/>
          </a:xfrm>
        </p:grpSpPr>
        <p:sp>
          <p:nvSpPr>
            <p:cNvPr id="385" name="Google Shape;385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24"/>
          <p:cNvGrpSpPr/>
          <p:nvPr/>
        </p:nvGrpSpPr>
        <p:grpSpPr>
          <a:xfrm>
            <a:off x="7894842" y="1039880"/>
            <a:ext cx="203426" cy="204338"/>
            <a:chOff x="1813" y="0"/>
            <a:chExt cx="809173" cy="812800"/>
          </a:xfrm>
        </p:grpSpPr>
        <p:sp>
          <p:nvSpPr>
            <p:cNvPr id="388" name="Google Shape;388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>
            <a:off x="8175365" y="1039880"/>
            <a:ext cx="203426" cy="204338"/>
            <a:chOff x="1813" y="0"/>
            <a:chExt cx="809173" cy="812800"/>
          </a:xfrm>
        </p:grpSpPr>
        <p:sp>
          <p:nvSpPr>
            <p:cNvPr id="391" name="Google Shape;391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5"/>
          <p:cNvGrpSpPr/>
          <p:nvPr/>
        </p:nvGrpSpPr>
        <p:grpSpPr>
          <a:xfrm>
            <a:off x="8172252" y="1822802"/>
            <a:ext cx="3306598" cy="4070410"/>
            <a:chOff x="0" y="0"/>
            <a:chExt cx="8817595" cy="10854427"/>
          </a:xfrm>
        </p:grpSpPr>
        <p:grpSp>
          <p:nvGrpSpPr>
            <p:cNvPr id="398" name="Google Shape;398;p25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399" name="Google Shape;399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25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02" name="Google Shape;402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25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05" name="Google Shape;405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7" name="Google Shape;407;p25"/>
          <p:cNvGrpSpPr/>
          <p:nvPr/>
        </p:nvGrpSpPr>
        <p:grpSpPr>
          <a:xfrm>
            <a:off x="3913274" y="2469588"/>
            <a:ext cx="203426" cy="204338"/>
            <a:chOff x="1813" y="0"/>
            <a:chExt cx="809173" cy="812800"/>
          </a:xfrm>
        </p:grpSpPr>
        <p:sp>
          <p:nvSpPr>
            <p:cNvPr id="408" name="Google Shape;408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0" name="Google Shape;410;p25"/>
          <p:cNvPicPr preferRelativeResize="0"/>
          <p:nvPr/>
        </p:nvPicPr>
        <p:blipFill rotWithShape="1">
          <a:blip r:embed="rId3">
            <a:alphaModFix/>
          </a:blip>
          <a:srcRect b="6681" l="0" r="0" t="0"/>
          <a:stretch/>
        </p:blipFill>
        <p:spPr>
          <a:xfrm>
            <a:off x="2167650" y="485525"/>
            <a:ext cx="4908925" cy="45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5"/>
          <p:cNvSpPr txBox="1"/>
          <p:nvPr/>
        </p:nvSpPr>
        <p:spPr>
          <a:xfrm>
            <a:off x="2999850" y="208325"/>
            <a:ext cx="3144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13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Oncoplot for GBM Patients</a:t>
            </a:r>
            <a:endParaRPr b="1" sz="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-12"/>
            <a:ext cx="54102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26"/>
          <p:cNvGrpSpPr/>
          <p:nvPr/>
        </p:nvGrpSpPr>
        <p:grpSpPr>
          <a:xfrm>
            <a:off x="8172252" y="1822802"/>
            <a:ext cx="3306598" cy="4070410"/>
            <a:chOff x="0" y="0"/>
            <a:chExt cx="8817595" cy="10854427"/>
          </a:xfrm>
        </p:grpSpPr>
        <p:grpSp>
          <p:nvGrpSpPr>
            <p:cNvPr id="418" name="Google Shape;418;p26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19" name="Google Shape;419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26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22" name="Google Shape;422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26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25" name="Google Shape;425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7" name="Google Shape;427;p26"/>
          <p:cNvSpPr txBox="1"/>
          <p:nvPr/>
        </p:nvSpPr>
        <p:spPr>
          <a:xfrm>
            <a:off x="3686274" y="66050"/>
            <a:ext cx="3483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13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Kaplan-Meier plot for ALDOB </a:t>
            </a:r>
            <a:endParaRPr b="1" sz="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7"/>
          <p:cNvGrpSpPr/>
          <p:nvPr/>
        </p:nvGrpSpPr>
        <p:grpSpPr>
          <a:xfrm>
            <a:off x="7867452" y="1822802"/>
            <a:ext cx="3306598" cy="4070410"/>
            <a:chOff x="0" y="0"/>
            <a:chExt cx="8817595" cy="10854427"/>
          </a:xfrm>
        </p:grpSpPr>
        <p:grpSp>
          <p:nvGrpSpPr>
            <p:cNvPr id="433" name="Google Shape;433;p27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34" name="Google Shape;434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27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37" name="Google Shape;437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27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40" name="Google Shape;440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2" name="Google Shape;442;p27"/>
          <p:cNvGrpSpPr/>
          <p:nvPr/>
        </p:nvGrpSpPr>
        <p:grpSpPr>
          <a:xfrm>
            <a:off x="3913274" y="2469588"/>
            <a:ext cx="203426" cy="204338"/>
            <a:chOff x="1813" y="0"/>
            <a:chExt cx="809173" cy="812800"/>
          </a:xfrm>
        </p:grpSpPr>
        <p:sp>
          <p:nvSpPr>
            <p:cNvPr id="443" name="Google Shape;443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5" name="Google Shape;4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3"/>
            <a:ext cx="5410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 txBox="1"/>
          <p:nvPr/>
        </p:nvSpPr>
        <p:spPr>
          <a:xfrm>
            <a:off x="3740624" y="57575"/>
            <a:ext cx="3429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13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Kaplan-Meier plot for SLC2A5 </a:t>
            </a:r>
            <a:endParaRPr b="1" sz="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8"/>
          <p:cNvGrpSpPr/>
          <p:nvPr/>
        </p:nvGrpSpPr>
        <p:grpSpPr>
          <a:xfrm>
            <a:off x="8172252" y="1822802"/>
            <a:ext cx="3306598" cy="4070410"/>
            <a:chOff x="0" y="0"/>
            <a:chExt cx="8817595" cy="10854427"/>
          </a:xfrm>
        </p:grpSpPr>
        <p:grpSp>
          <p:nvGrpSpPr>
            <p:cNvPr id="452" name="Google Shape;452;p28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53" name="Google Shape;453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28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56" name="Google Shape;456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28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59" name="Google Shape;459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1" name="Google Shape;461;p28"/>
          <p:cNvGrpSpPr/>
          <p:nvPr/>
        </p:nvGrpSpPr>
        <p:grpSpPr>
          <a:xfrm>
            <a:off x="3913274" y="2469588"/>
            <a:ext cx="203426" cy="204338"/>
            <a:chOff x="1813" y="0"/>
            <a:chExt cx="809173" cy="812800"/>
          </a:xfrm>
        </p:grpSpPr>
        <p:sp>
          <p:nvSpPr>
            <p:cNvPr id="462" name="Google Shape;462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4" name="Google Shape;464;p28"/>
          <p:cNvPicPr preferRelativeResize="0"/>
          <p:nvPr/>
        </p:nvPicPr>
        <p:blipFill rotWithShape="1">
          <a:blip r:embed="rId3">
            <a:alphaModFix/>
          </a:blip>
          <a:srcRect b="0" l="0" r="0" t="5329"/>
          <a:stretch/>
        </p:blipFill>
        <p:spPr>
          <a:xfrm>
            <a:off x="1658499" y="413600"/>
            <a:ext cx="5827000" cy="46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8"/>
          <p:cNvSpPr txBox="1"/>
          <p:nvPr/>
        </p:nvSpPr>
        <p:spPr>
          <a:xfrm>
            <a:off x="1901700" y="136400"/>
            <a:ext cx="5340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13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Scatterplot of RNA vs. Protein Expression of ALDOB</a:t>
            </a:r>
            <a:endParaRPr b="1" sz="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9"/>
          <p:cNvGrpSpPr/>
          <p:nvPr/>
        </p:nvGrpSpPr>
        <p:grpSpPr>
          <a:xfrm>
            <a:off x="7867452" y="1822802"/>
            <a:ext cx="3306598" cy="4070410"/>
            <a:chOff x="0" y="0"/>
            <a:chExt cx="8817595" cy="10854427"/>
          </a:xfrm>
        </p:grpSpPr>
        <p:grpSp>
          <p:nvGrpSpPr>
            <p:cNvPr id="471" name="Google Shape;471;p29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72" name="Google Shape;472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29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75" name="Google Shape;475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29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78" name="Google Shape;478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>
            <a:off x="3913274" y="2469588"/>
            <a:ext cx="203426" cy="204338"/>
            <a:chOff x="1813" y="0"/>
            <a:chExt cx="809173" cy="812800"/>
          </a:xfrm>
        </p:grpSpPr>
        <p:sp>
          <p:nvSpPr>
            <p:cNvPr id="481" name="Google Shape;481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3" name="Google Shape;483;p29"/>
          <p:cNvPicPr preferRelativeResize="0"/>
          <p:nvPr/>
        </p:nvPicPr>
        <p:blipFill rotWithShape="1">
          <a:blip r:embed="rId3">
            <a:alphaModFix/>
          </a:blip>
          <a:srcRect b="0" l="0" r="0" t="6006"/>
          <a:stretch/>
        </p:blipFill>
        <p:spPr>
          <a:xfrm>
            <a:off x="1845775" y="530175"/>
            <a:ext cx="5452475" cy="4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9"/>
          <p:cNvSpPr txBox="1"/>
          <p:nvPr/>
        </p:nvSpPr>
        <p:spPr>
          <a:xfrm>
            <a:off x="1899800" y="252975"/>
            <a:ext cx="6336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lang="en" sz="1800">
                <a:solidFill>
                  <a:srgbClr val="0B13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Scatterplot of RNA vs. Protein Expression of SLC2A5</a:t>
            </a:r>
            <a:endParaRPr b="1" sz="18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0"/>
          <p:cNvGrpSpPr/>
          <p:nvPr/>
        </p:nvGrpSpPr>
        <p:grpSpPr>
          <a:xfrm>
            <a:off x="7867452" y="1822802"/>
            <a:ext cx="3306598" cy="4070410"/>
            <a:chOff x="0" y="0"/>
            <a:chExt cx="8817595" cy="10854427"/>
          </a:xfrm>
        </p:grpSpPr>
        <p:grpSp>
          <p:nvGrpSpPr>
            <p:cNvPr id="490" name="Google Shape;490;p30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91" name="Google Shape;491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30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30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97" name="Google Shape;497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9" name="Google Shape;499;p30"/>
          <p:cNvGrpSpPr/>
          <p:nvPr/>
        </p:nvGrpSpPr>
        <p:grpSpPr>
          <a:xfrm>
            <a:off x="3913274" y="2469588"/>
            <a:ext cx="203426" cy="204338"/>
            <a:chOff x="1813" y="0"/>
            <a:chExt cx="809173" cy="812800"/>
          </a:xfrm>
        </p:grpSpPr>
        <p:sp>
          <p:nvSpPr>
            <p:cNvPr id="500" name="Google Shape;500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2" name="Google Shape;5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637" y="582950"/>
            <a:ext cx="5634725" cy="456055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0"/>
          <p:cNvSpPr txBox="1"/>
          <p:nvPr/>
        </p:nvSpPr>
        <p:spPr>
          <a:xfrm>
            <a:off x="3031950" y="305750"/>
            <a:ext cx="3080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13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Heatmap for GBM Patients</a:t>
            </a:r>
            <a:endParaRPr sz="18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38" y="8688"/>
            <a:ext cx="5126125" cy="51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1"/>
          <p:cNvSpPr txBox="1"/>
          <p:nvPr/>
        </p:nvSpPr>
        <p:spPr>
          <a:xfrm>
            <a:off x="2701200" y="66050"/>
            <a:ext cx="314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13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Volcano Plot</a:t>
            </a:r>
            <a:endParaRPr sz="900">
              <a:highlight>
                <a:srgbClr val="FFFFFF"/>
              </a:highlight>
            </a:endParaRPr>
          </a:p>
        </p:txBody>
      </p:sp>
      <p:grpSp>
        <p:nvGrpSpPr>
          <p:cNvPr id="510" name="Google Shape;510;p31"/>
          <p:cNvGrpSpPr/>
          <p:nvPr/>
        </p:nvGrpSpPr>
        <p:grpSpPr>
          <a:xfrm>
            <a:off x="8172252" y="1822802"/>
            <a:ext cx="3306598" cy="4070410"/>
            <a:chOff x="0" y="0"/>
            <a:chExt cx="8817595" cy="10854427"/>
          </a:xfrm>
        </p:grpSpPr>
        <p:grpSp>
          <p:nvGrpSpPr>
            <p:cNvPr id="511" name="Google Shape;511;p31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12" name="Google Shape;512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" name="Google Shape;514;p31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15" name="Google Shape;515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7" name="Google Shape;517;p31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18" name="Google Shape;518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0" name="Google Shape;520;p31"/>
          <p:cNvSpPr txBox="1"/>
          <p:nvPr/>
        </p:nvSpPr>
        <p:spPr>
          <a:xfrm>
            <a:off x="1005575" y="3674350"/>
            <a:ext cx="191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Down-regulated RNA Count for dead patients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7037300" y="3752700"/>
            <a:ext cx="134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Up-regulated RNA Count for alive patients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4144400" y="3203325"/>
            <a:ext cx="4536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</a:t>
            </a:r>
            <a:r>
              <a:rPr b="0" i="0" lang="en" sz="45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able of </a:t>
            </a: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</a:t>
            </a:r>
            <a:r>
              <a:rPr b="0" i="0" lang="en" sz="45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ontents</a:t>
            </a:r>
            <a:endParaRPr sz="700"/>
          </a:p>
        </p:txBody>
      </p:sp>
      <p:sp>
        <p:nvSpPr>
          <p:cNvPr id="81" name="Google Shape;81;p14"/>
          <p:cNvSpPr txBox="1"/>
          <p:nvPr/>
        </p:nvSpPr>
        <p:spPr>
          <a:xfrm>
            <a:off x="1299812" y="917404"/>
            <a:ext cx="24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700"/>
          </a:p>
        </p:txBody>
      </p:sp>
      <p:sp>
        <p:nvSpPr>
          <p:cNvPr id="82" name="Google Shape;82;p14"/>
          <p:cNvSpPr txBox="1"/>
          <p:nvPr/>
        </p:nvSpPr>
        <p:spPr>
          <a:xfrm>
            <a:off x="514806" y="808183"/>
            <a:ext cx="68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sz="700"/>
          </a:p>
        </p:txBody>
      </p:sp>
      <p:sp>
        <p:nvSpPr>
          <p:cNvPr id="83" name="Google Shape;83;p14"/>
          <p:cNvSpPr txBox="1"/>
          <p:nvPr/>
        </p:nvSpPr>
        <p:spPr>
          <a:xfrm>
            <a:off x="514810" y="2297384"/>
            <a:ext cx="7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" sz="32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b="0" i="0" lang="en" sz="32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sz="700"/>
          </a:p>
        </p:txBody>
      </p:sp>
      <p:sp>
        <p:nvSpPr>
          <p:cNvPr id="84" name="Google Shape;84;p14"/>
          <p:cNvSpPr txBox="1"/>
          <p:nvPr/>
        </p:nvSpPr>
        <p:spPr>
          <a:xfrm>
            <a:off x="616512" y="1552783"/>
            <a:ext cx="6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02.</a:t>
            </a:r>
            <a:endParaRPr sz="700"/>
          </a:p>
        </p:txBody>
      </p:sp>
      <p:sp>
        <p:nvSpPr>
          <p:cNvPr id="85" name="Google Shape;85;p14"/>
          <p:cNvSpPr txBox="1"/>
          <p:nvPr/>
        </p:nvSpPr>
        <p:spPr>
          <a:xfrm>
            <a:off x="603638" y="3041988"/>
            <a:ext cx="6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" sz="32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b="0" i="0" lang="en" sz="32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sz="700"/>
          </a:p>
        </p:txBody>
      </p:sp>
      <p:cxnSp>
        <p:nvCxnSpPr>
          <p:cNvPr id="86" name="Google Shape;86;p14"/>
          <p:cNvCxnSpPr/>
          <p:nvPr/>
        </p:nvCxnSpPr>
        <p:spPr>
          <a:xfrm>
            <a:off x="1636975" y="4731312"/>
            <a:ext cx="69927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" name="Google Shape;87;p14"/>
          <p:cNvGrpSpPr/>
          <p:nvPr/>
        </p:nvGrpSpPr>
        <p:grpSpPr>
          <a:xfrm>
            <a:off x="514806" y="4629150"/>
            <a:ext cx="203426" cy="204338"/>
            <a:chOff x="1813" y="0"/>
            <a:chExt cx="809173" cy="812800"/>
          </a:xfrm>
        </p:grpSpPr>
        <p:sp>
          <p:nvSpPr>
            <p:cNvPr id="88" name="Google Shape;88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796643" y="4629150"/>
            <a:ext cx="203426" cy="204338"/>
            <a:chOff x="1813" y="0"/>
            <a:chExt cx="809173" cy="812800"/>
          </a:xfrm>
        </p:grpSpPr>
        <p:sp>
          <p:nvSpPr>
            <p:cNvPr id="91" name="Google Shape;91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1077167" y="4629150"/>
            <a:ext cx="203426" cy="204338"/>
            <a:chOff x="1813" y="0"/>
            <a:chExt cx="809173" cy="812800"/>
          </a:xfrm>
        </p:grpSpPr>
        <p:sp>
          <p:nvSpPr>
            <p:cNvPr id="94" name="Google Shape;94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4"/>
          <p:cNvSpPr txBox="1"/>
          <p:nvPr/>
        </p:nvSpPr>
        <p:spPr>
          <a:xfrm>
            <a:off x="1299812" y="1662003"/>
            <a:ext cx="24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700"/>
          </a:p>
        </p:txBody>
      </p:sp>
      <p:sp>
        <p:nvSpPr>
          <p:cNvPr id="97" name="Google Shape;97;p14"/>
          <p:cNvSpPr txBox="1"/>
          <p:nvPr/>
        </p:nvSpPr>
        <p:spPr>
          <a:xfrm>
            <a:off x="1333215" y="2406604"/>
            <a:ext cx="24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700"/>
          </a:p>
        </p:txBody>
      </p:sp>
      <p:sp>
        <p:nvSpPr>
          <p:cNvPr id="98" name="Google Shape;98;p14"/>
          <p:cNvSpPr txBox="1"/>
          <p:nvPr/>
        </p:nvSpPr>
        <p:spPr>
          <a:xfrm>
            <a:off x="1333215" y="3151203"/>
            <a:ext cx="24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7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7565819" y="-1510449"/>
            <a:ext cx="2929204" cy="3605840"/>
            <a:chOff x="2" y="-1772"/>
            <a:chExt cx="7811211" cy="9615573"/>
          </a:xfrm>
        </p:grpSpPr>
        <p:grpSp>
          <p:nvGrpSpPr>
            <p:cNvPr id="100" name="Google Shape;100;p14"/>
            <p:cNvGrpSpPr/>
            <p:nvPr/>
          </p:nvGrpSpPr>
          <p:grpSpPr>
            <a:xfrm rot="10800000">
              <a:off x="2" y="-1772"/>
              <a:ext cx="7811211" cy="9615573"/>
              <a:chOff x="0" y="0"/>
              <a:chExt cx="660400" cy="812950"/>
            </a:xfrm>
          </p:grpSpPr>
          <p:sp>
            <p:nvSpPr>
              <p:cNvPr id="101" name="Google Shape;101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4"/>
            <p:cNvGrpSpPr/>
            <p:nvPr/>
          </p:nvGrpSpPr>
          <p:grpSpPr>
            <a:xfrm rot="10800000">
              <a:off x="456335" y="560074"/>
              <a:ext cx="6898538" cy="8492076"/>
              <a:chOff x="0" y="0"/>
              <a:chExt cx="660400" cy="812950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4"/>
            <p:cNvGrpSpPr/>
            <p:nvPr/>
          </p:nvGrpSpPr>
          <p:grpSpPr>
            <a:xfrm rot="10800000">
              <a:off x="906813" y="1114717"/>
              <a:ext cx="5997555" cy="7382968"/>
              <a:chOff x="0" y="0"/>
              <a:chExt cx="660400" cy="812950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32"/>
          <p:cNvGrpSpPr/>
          <p:nvPr/>
        </p:nvGrpSpPr>
        <p:grpSpPr>
          <a:xfrm>
            <a:off x="7867452" y="1822802"/>
            <a:ext cx="3306598" cy="4070410"/>
            <a:chOff x="0" y="0"/>
            <a:chExt cx="8817595" cy="10854427"/>
          </a:xfrm>
        </p:grpSpPr>
        <p:grpSp>
          <p:nvGrpSpPr>
            <p:cNvPr id="527" name="Google Shape;527;p32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28" name="Google Shape;528;p3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32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31" name="Google Shape;531;p3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32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34" name="Google Shape;534;p3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6" name="Google Shape;536;p32"/>
          <p:cNvGrpSpPr/>
          <p:nvPr/>
        </p:nvGrpSpPr>
        <p:grpSpPr>
          <a:xfrm>
            <a:off x="3913274" y="2469588"/>
            <a:ext cx="203426" cy="204338"/>
            <a:chOff x="1813" y="0"/>
            <a:chExt cx="809173" cy="812800"/>
          </a:xfrm>
        </p:grpSpPr>
        <p:sp>
          <p:nvSpPr>
            <p:cNvPr id="537" name="Google Shape;537;p3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9" name="Google Shape;5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00" y="233363"/>
            <a:ext cx="62007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3"/>
          <p:cNvGrpSpPr/>
          <p:nvPr/>
        </p:nvGrpSpPr>
        <p:grpSpPr>
          <a:xfrm>
            <a:off x="514350" y="442017"/>
            <a:ext cx="8115567" cy="4187269"/>
            <a:chOff x="0" y="-38100"/>
            <a:chExt cx="4274726" cy="2205567"/>
          </a:xfrm>
        </p:grpSpPr>
        <p:sp>
          <p:nvSpPr>
            <p:cNvPr id="545" name="Google Shape;545;p3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33"/>
          <p:cNvSpPr txBox="1"/>
          <p:nvPr/>
        </p:nvSpPr>
        <p:spPr>
          <a:xfrm>
            <a:off x="670147" y="381000"/>
            <a:ext cx="133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900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" sz="69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b="0" i="0" lang="en" sz="6900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sz="700"/>
          </a:p>
        </p:txBody>
      </p:sp>
      <p:sp>
        <p:nvSpPr>
          <p:cNvPr id="548" name="Google Shape;548;p33"/>
          <p:cNvSpPr txBox="1"/>
          <p:nvPr/>
        </p:nvSpPr>
        <p:spPr>
          <a:xfrm>
            <a:off x="3424685" y="3691329"/>
            <a:ext cx="49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Discussion</a:t>
            </a:r>
            <a:endParaRPr sz="700"/>
          </a:p>
        </p:txBody>
      </p:sp>
      <p:grpSp>
        <p:nvGrpSpPr>
          <p:cNvPr id="549" name="Google Shape;549;p33"/>
          <p:cNvGrpSpPr/>
          <p:nvPr/>
        </p:nvGrpSpPr>
        <p:grpSpPr>
          <a:xfrm>
            <a:off x="-1616745" y="2989760"/>
            <a:ext cx="3499839" cy="4308289"/>
            <a:chOff x="0" y="0"/>
            <a:chExt cx="9332905" cy="11488772"/>
          </a:xfrm>
        </p:grpSpPr>
        <p:grpSp>
          <p:nvGrpSpPr>
            <p:cNvPr id="550" name="Google Shape;550;p33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551" name="Google Shape;551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33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554" name="Google Shape;554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" name="Google Shape;556;p33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557" name="Google Shape;557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9" name="Google Shape;559;p33"/>
          <p:cNvGrpSpPr/>
          <p:nvPr/>
        </p:nvGrpSpPr>
        <p:grpSpPr>
          <a:xfrm rot="10800000">
            <a:off x="6778753" y="-1640199"/>
            <a:ext cx="3499839" cy="4308289"/>
            <a:chOff x="0" y="0"/>
            <a:chExt cx="9332905" cy="11488772"/>
          </a:xfrm>
        </p:grpSpPr>
        <p:grpSp>
          <p:nvGrpSpPr>
            <p:cNvPr id="560" name="Google Shape;560;p33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561" name="Google Shape;561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33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564" name="Google Shape;564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566;p33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567" name="Google Shape;567;p3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69" name="Google Shape;569;p33"/>
          <p:cNvCxnSpPr/>
          <p:nvPr/>
        </p:nvCxnSpPr>
        <p:spPr>
          <a:xfrm>
            <a:off x="2319088" y="1122992"/>
            <a:ext cx="48999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0" name="Google Shape;570;p33"/>
          <p:cNvGrpSpPr/>
          <p:nvPr/>
        </p:nvGrpSpPr>
        <p:grpSpPr>
          <a:xfrm>
            <a:off x="7613005" y="1039880"/>
            <a:ext cx="203426" cy="204338"/>
            <a:chOff x="1813" y="0"/>
            <a:chExt cx="809173" cy="812800"/>
          </a:xfrm>
        </p:grpSpPr>
        <p:sp>
          <p:nvSpPr>
            <p:cNvPr id="571" name="Google Shape;571;p3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33"/>
          <p:cNvGrpSpPr/>
          <p:nvPr/>
        </p:nvGrpSpPr>
        <p:grpSpPr>
          <a:xfrm>
            <a:off x="7894842" y="1039880"/>
            <a:ext cx="203426" cy="204338"/>
            <a:chOff x="1813" y="0"/>
            <a:chExt cx="809173" cy="812800"/>
          </a:xfrm>
        </p:grpSpPr>
        <p:sp>
          <p:nvSpPr>
            <p:cNvPr id="574" name="Google Shape;574;p3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33"/>
          <p:cNvGrpSpPr/>
          <p:nvPr/>
        </p:nvGrpSpPr>
        <p:grpSpPr>
          <a:xfrm>
            <a:off x="8175365" y="1039880"/>
            <a:ext cx="203426" cy="204338"/>
            <a:chOff x="1813" y="0"/>
            <a:chExt cx="809173" cy="812800"/>
          </a:xfrm>
        </p:grpSpPr>
        <p:sp>
          <p:nvSpPr>
            <p:cNvPr id="577" name="Google Shape;577;p3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4"/>
          <p:cNvGrpSpPr/>
          <p:nvPr/>
        </p:nvGrpSpPr>
        <p:grpSpPr>
          <a:xfrm>
            <a:off x="668600" y="901875"/>
            <a:ext cx="8044088" cy="2958475"/>
            <a:chOff x="8" y="33"/>
            <a:chExt cx="21450900" cy="7889267"/>
          </a:xfrm>
        </p:grpSpPr>
        <p:sp>
          <p:nvSpPr>
            <p:cNvPr id="584" name="Google Shape;584;p34"/>
            <p:cNvSpPr txBox="1"/>
            <p:nvPr/>
          </p:nvSpPr>
          <p:spPr>
            <a:xfrm>
              <a:off x="11" y="33"/>
              <a:ext cx="161952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General Conclusions</a:t>
              </a:r>
              <a:endParaRPr sz="700"/>
            </a:p>
          </p:txBody>
        </p:sp>
        <p:sp>
          <p:nvSpPr>
            <p:cNvPr id="585" name="Google Shape;585;p34"/>
            <p:cNvSpPr txBox="1"/>
            <p:nvPr/>
          </p:nvSpPr>
          <p:spPr>
            <a:xfrm>
              <a:off x="8" y="2383700"/>
              <a:ext cx="21450900" cy="55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hypothesis was not supported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ALDOB &amp; SLC2A5: not significant indicator of survivability of GBM patients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weak mRNA-protein correlation ALDOB gene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association between the ALDOB gene and the AAK1, RYR2 and NF1 genes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most accurate machine learning method: decision tree</a:t>
              </a:r>
              <a:endParaRPr sz="7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6" name="Google Shape;586;p34"/>
          <p:cNvGrpSpPr/>
          <p:nvPr/>
        </p:nvGrpSpPr>
        <p:grpSpPr>
          <a:xfrm>
            <a:off x="-1616745" y="3904160"/>
            <a:ext cx="3499839" cy="4308289"/>
            <a:chOff x="0" y="0"/>
            <a:chExt cx="9332905" cy="11488772"/>
          </a:xfrm>
        </p:grpSpPr>
        <p:grpSp>
          <p:nvGrpSpPr>
            <p:cNvPr id="587" name="Google Shape;587;p34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588" name="Google Shape;588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34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591" name="Google Shape;591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p34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594" name="Google Shape;594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6" name="Google Shape;596;p34"/>
          <p:cNvGrpSpPr/>
          <p:nvPr/>
        </p:nvGrpSpPr>
        <p:grpSpPr>
          <a:xfrm>
            <a:off x="8104623" y="3981949"/>
            <a:ext cx="2078749" cy="2558933"/>
            <a:chOff x="0" y="0"/>
            <a:chExt cx="5543332" cy="6823821"/>
          </a:xfrm>
        </p:grpSpPr>
        <p:grpSp>
          <p:nvGrpSpPr>
            <p:cNvPr id="597" name="Google Shape;597;p34"/>
            <p:cNvGrpSpPr/>
            <p:nvPr/>
          </p:nvGrpSpPr>
          <p:grpSpPr>
            <a:xfrm>
              <a:off x="0" y="0"/>
              <a:ext cx="5543332" cy="6823821"/>
              <a:chOff x="0" y="0"/>
              <a:chExt cx="660400" cy="812950"/>
            </a:xfrm>
          </p:grpSpPr>
          <p:sp>
            <p:nvSpPr>
              <p:cNvPr id="598" name="Google Shape;598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34"/>
            <p:cNvGrpSpPr/>
            <p:nvPr/>
          </p:nvGrpSpPr>
          <p:grpSpPr>
            <a:xfrm>
              <a:off x="323849" y="398583"/>
              <a:ext cx="4895677" cy="6026561"/>
              <a:chOff x="0" y="0"/>
              <a:chExt cx="660400" cy="812950"/>
            </a:xfrm>
          </p:grpSpPr>
          <p:sp>
            <p:nvSpPr>
              <p:cNvPr id="601" name="Google Shape;601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34"/>
            <p:cNvGrpSpPr/>
            <p:nvPr/>
          </p:nvGrpSpPr>
          <p:grpSpPr>
            <a:xfrm>
              <a:off x="643556" y="792068"/>
              <a:ext cx="4256212" cy="5239381"/>
              <a:chOff x="0" y="0"/>
              <a:chExt cx="660400" cy="812950"/>
            </a:xfrm>
          </p:grpSpPr>
          <p:sp>
            <p:nvSpPr>
              <p:cNvPr id="604" name="Google Shape;604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6" name="Google Shape;606;p34"/>
          <p:cNvGrpSpPr/>
          <p:nvPr/>
        </p:nvGrpSpPr>
        <p:grpSpPr>
          <a:xfrm>
            <a:off x="4196351" y="-1576950"/>
            <a:ext cx="2152029" cy="2649140"/>
            <a:chOff x="-13" y="-1320"/>
            <a:chExt cx="5738744" cy="7064373"/>
          </a:xfrm>
        </p:grpSpPr>
        <p:grpSp>
          <p:nvGrpSpPr>
            <p:cNvPr id="607" name="Google Shape;607;p34"/>
            <p:cNvGrpSpPr/>
            <p:nvPr/>
          </p:nvGrpSpPr>
          <p:grpSpPr>
            <a:xfrm rot="10800000">
              <a:off x="-13" y="-1320"/>
              <a:ext cx="5738744" cy="7064373"/>
              <a:chOff x="0" y="0"/>
              <a:chExt cx="660400" cy="812950"/>
            </a:xfrm>
          </p:grpSpPr>
          <p:sp>
            <p:nvSpPr>
              <p:cNvPr id="608" name="Google Shape;608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34"/>
            <p:cNvGrpSpPr/>
            <p:nvPr/>
          </p:nvGrpSpPr>
          <p:grpSpPr>
            <a:xfrm rot="10800000">
              <a:off x="335293" y="411518"/>
              <a:ext cx="5068174" cy="6238903"/>
              <a:chOff x="0" y="0"/>
              <a:chExt cx="660400" cy="812950"/>
            </a:xfrm>
          </p:grpSpPr>
          <p:sp>
            <p:nvSpPr>
              <p:cNvPr id="611" name="Google Shape;611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p34"/>
            <p:cNvGrpSpPr/>
            <p:nvPr/>
          </p:nvGrpSpPr>
          <p:grpSpPr>
            <a:xfrm rot="10800000">
              <a:off x="666237" y="818983"/>
              <a:ext cx="4406255" cy="5424084"/>
              <a:chOff x="0" y="0"/>
              <a:chExt cx="660400" cy="812950"/>
            </a:xfrm>
          </p:grpSpPr>
          <p:sp>
            <p:nvSpPr>
              <p:cNvPr id="614" name="Google Shape;614;p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5"/>
          <p:cNvGrpSpPr/>
          <p:nvPr/>
        </p:nvGrpSpPr>
        <p:grpSpPr>
          <a:xfrm>
            <a:off x="203875" y="1950275"/>
            <a:ext cx="4002877" cy="2767612"/>
            <a:chOff x="0" y="-38100"/>
            <a:chExt cx="1490774" cy="1457789"/>
          </a:xfrm>
        </p:grpSpPr>
        <p:sp>
          <p:nvSpPr>
            <p:cNvPr id="621" name="Google Shape;621;p35"/>
            <p:cNvSpPr/>
            <p:nvPr/>
          </p:nvSpPr>
          <p:spPr>
            <a:xfrm>
              <a:off x="0" y="0"/>
              <a:ext cx="1490774" cy="1419689"/>
            </a:xfrm>
            <a:custGeom>
              <a:rect b="b" l="l" r="r" t="t"/>
              <a:pathLst>
                <a:path extrusionOk="0" h="1419689" w="1490774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35"/>
          <p:cNvGrpSpPr/>
          <p:nvPr/>
        </p:nvGrpSpPr>
        <p:grpSpPr>
          <a:xfrm>
            <a:off x="4496300" y="1950275"/>
            <a:ext cx="4240059" cy="2767612"/>
            <a:chOff x="0" y="-38100"/>
            <a:chExt cx="1490774" cy="1457789"/>
          </a:xfrm>
        </p:grpSpPr>
        <p:sp>
          <p:nvSpPr>
            <p:cNvPr id="624" name="Google Shape;624;p35"/>
            <p:cNvSpPr/>
            <p:nvPr/>
          </p:nvSpPr>
          <p:spPr>
            <a:xfrm>
              <a:off x="0" y="0"/>
              <a:ext cx="1490774" cy="1419689"/>
            </a:xfrm>
            <a:custGeom>
              <a:rect b="b" l="l" r="r" t="t"/>
              <a:pathLst>
                <a:path extrusionOk="0" h="1419689" w="1490774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354036"/>
                  </a:lnTo>
                  <a:cubicBezTo>
                    <a:pt x="1490774" y="1390295"/>
                    <a:pt x="1461380" y="1419689"/>
                    <a:pt x="1425121" y="1419689"/>
                  </a:cubicBezTo>
                  <a:lnTo>
                    <a:pt x="65653" y="1419689"/>
                  </a:lnTo>
                  <a:cubicBezTo>
                    <a:pt x="29394" y="1419689"/>
                    <a:pt x="0" y="1390295"/>
                    <a:pt x="0" y="1354036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5"/>
          <p:cNvGrpSpPr/>
          <p:nvPr/>
        </p:nvGrpSpPr>
        <p:grpSpPr>
          <a:xfrm>
            <a:off x="514350" y="2409475"/>
            <a:ext cx="3692478" cy="1928675"/>
            <a:chOff x="12" y="-57145"/>
            <a:chExt cx="9846608" cy="5143133"/>
          </a:xfrm>
        </p:grpSpPr>
        <p:sp>
          <p:nvSpPr>
            <p:cNvPr id="627" name="Google Shape;627;p35"/>
            <p:cNvSpPr txBox="1"/>
            <p:nvPr/>
          </p:nvSpPr>
          <p:spPr>
            <a:xfrm>
              <a:off x="20" y="-57145"/>
              <a:ext cx="9846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r</a:t>
              </a:r>
              <a:r>
                <a:rPr lang="en" sz="27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eplicate experiments</a:t>
              </a:r>
              <a:endParaRPr sz="700"/>
            </a:p>
          </p:txBody>
        </p:sp>
        <p:sp>
          <p:nvSpPr>
            <p:cNvPr id="628" name="Google Shape;628;p35"/>
            <p:cNvSpPr txBox="1"/>
            <p:nvPr/>
          </p:nvSpPr>
          <p:spPr>
            <a:xfrm>
              <a:off x="12" y="1465588"/>
              <a:ext cx="8347800" cy="3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ncrease sample size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ontrol for more variables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42900" lvl="0" marL="45720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320"/>
                </a:buClr>
                <a:buSzPts val="1800"/>
                <a:buFont typeface="Roboto"/>
                <a:buChar char="●"/>
              </a:pP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n" sz="1800">
                  <a:solidFill>
                    <a:srgbClr val="0B1320"/>
                  </a:solidFill>
                  <a:latin typeface="Roboto"/>
                  <a:ea typeface="Roboto"/>
                  <a:cs typeface="Roboto"/>
                  <a:sym typeface="Roboto"/>
                </a:rPr>
                <a:t>ore significant results</a:t>
              </a:r>
              <a:endParaRPr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9" name="Google Shape;629;p35"/>
          <p:cNvSpPr txBox="1"/>
          <p:nvPr/>
        </p:nvSpPr>
        <p:spPr>
          <a:xfrm>
            <a:off x="203878" y="623974"/>
            <a:ext cx="578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Future Direction</a:t>
            </a:r>
            <a:endParaRPr sz="700"/>
          </a:p>
        </p:txBody>
      </p:sp>
      <p:grpSp>
        <p:nvGrpSpPr>
          <p:cNvPr id="630" name="Google Shape;630;p35"/>
          <p:cNvGrpSpPr/>
          <p:nvPr/>
        </p:nvGrpSpPr>
        <p:grpSpPr>
          <a:xfrm>
            <a:off x="3467400" y="2409475"/>
            <a:ext cx="4909962" cy="1122787"/>
            <a:chOff x="-4" y="-57145"/>
            <a:chExt cx="13093232" cy="2994100"/>
          </a:xfrm>
        </p:grpSpPr>
        <p:sp>
          <p:nvSpPr>
            <p:cNvPr id="631" name="Google Shape;631;p35"/>
            <p:cNvSpPr txBox="1"/>
            <p:nvPr/>
          </p:nvSpPr>
          <p:spPr>
            <a:xfrm>
              <a:off x="3697528" y="-57145"/>
              <a:ext cx="9395700" cy="25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c</a:t>
              </a:r>
              <a:r>
                <a:rPr lang="en" sz="2700">
                  <a:solidFill>
                    <a:srgbClr val="0B1320"/>
                  </a:solidFill>
                  <a:latin typeface="Playfair Display Black"/>
                  <a:ea typeface="Playfair Display Black"/>
                  <a:cs typeface="Playfair Display Black"/>
                  <a:sym typeface="Playfair Display Black"/>
                </a:rPr>
                <a:t>orrelation between ALDOB, RYR2, NF1</a:t>
              </a:r>
              <a:endParaRPr sz="700"/>
            </a:p>
          </p:txBody>
        </p:sp>
        <p:sp>
          <p:nvSpPr>
            <p:cNvPr id="632" name="Google Shape;632;p35"/>
            <p:cNvSpPr txBox="1"/>
            <p:nvPr/>
          </p:nvSpPr>
          <p:spPr>
            <a:xfrm>
              <a:off x="-4" y="2362455"/>
              <a:ext cx="58911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33" name="Google Shape;633;p35"/>
          <p:cNvCxnSpPr/>
          <p:nvPr/>
        </p:nvCxnSpPr>
        <p:spPr>
          <a:xfrm>
            <a:off x="4614725" y="1057550"/>
            <a:ext cx="3261600" cy="1140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4" name="Google Shape;634;p35"/>
          <p:cNvGrpSpPr/>
          <p:nvPr/>
        </p:nvGrpSpPr>
        <p:grpSpPr>
          <a:xfrm>
            <a:off x="8173893" y="966874"/>
            <a:ext cx="203426" cy="204338"/>
            <a:chOff x="1813" y="0"/>
            <a:chExt cx="809173" cy="812800"/>
          </a:xfrm>
        </p:grpSpPr>
        <p:sp>
          <p:nvSpPr>
            <p:cNvPr id="635" name="Google Shape;635;p3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35"/>
          <p:cNvGrpSpPr/>
          <p:nvPr/>
        </p:nvGrpSpPr>
        <p:grpSpPr>
          <a:xfrm>
            <a:off x="8455730" y="966874"/>
            <a:ext cx="203426" cy="204338"/>
            <a:chOff x="1813" y="0"/>
            <a:chExt cx="809173" cy="812800"/>
          </a:xfrm>
        </p:grpSpPr>
        <p:sp>
          <p:nvSpPr>
            <p:cNvPr id="638" name="Google Shape;638;p3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35"/>
          <p:cNvGrpSpPr/>
          <p:nvPr/>
        </p:nvGrpSpPr>
        <p:grpSpPr>
          <a:xfrm>
            <a:off x="8736254" y="966874"/>
            <a:ext cx="203426" cy="204338"/>
            <a:chOff x="1813" y="0"/>
            <a:chExt cx="809173" cy="812800"/>
          </a:xfrm>
        </p:grpSpPr>
        <p:sp>
          <p:nvSpPr>
            <p:cNvPr id="641" name="Google Shape;641;p3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3" name="Google Shape;643;p35"/>
          <p:cNvSpPr txBox="1"/>
          <p:nvPr/>
        </p:nvSpPr>
        <p:spPr>
          <a:xfrm>
            <a:off x="4822425" y="3354300"/>
            <a:ext cx="31305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8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egulatory mechanisms</a:t>
            </a:r>
            <a:endParaRPr sz="18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"/>
          <p:cNvSpPr txBox="1"/>
          <p:nvPr/>
        </p:nvSpPr>
        <p:spPr>
          <a:xfrm>
            <a:off x="514350" y="219738"/>
            <a:ext cx="439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References</a:t>
            </a:r>
            <a:endParaRPr sz="700"/>
          </a:p>
        </p:txBody>
      </p:sp>
      <p:cxnSp>
        <p:nvCxnSpPr>
          <p:cNvPr id="649" name="Google Shape;649;p36"/>
          <p:cNvCxnSpPr/>
          <p:nvPr/>
        </p:nvCxnSpPr>
        <p:spPr>
          <a:xfrm flipH="1" rot="10800000">
            <a:off x="3509125" y="669525"/>
            <a:ext cx="4105500" cy="2340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50" name="Google Shape;650;p36"/>
          <p:cNvGrpSpPr/>
          <p:nvPr/>
        </p:nvGrpSpPr>
        <p:grpSpPr>
          <a:xfrm>
            <a:off x="7863421" y="567400"/>
            <a:ext cx="203426" cy="204338"/>
            <a:chOff x="1813" y="0"/>
            <a:chExt cx="809173" cy="812800"/>
          </a:xfrm>
        </p:grpSpPr>
        <p:sp>
          <p:nvSpPr>
            <p:cNvPr id="651" name="Google Shape;651;p3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36"/>
          <p:cNvGrpSpPr/>
          <p:nvPr/>
        </p:nvGrpSpPr>
        <p:grpSpPr>
          <a:xfrm>
            <a:off x="8145258" y="567400"/>
            <a:ext cx="203426" cy="204338"/>
            <a:chOff x="1813" y="0"/>
            <a:chExt cx="809173" cy="812800"/>
          </a:xfrm>
        </p:grpSpPr>
        <p:sp>
          <p:nvSpPr>
            <p:cNvPr id="654" name="Google Shape;654;p3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8425782" y="567400"/>
            <a:ext cx="203426" cy="204338"/>
            <a:chOff x="1813" y="0"/>
            <a:chExt cx="809173" cy="812800"/>
          </a:xfrm>
        </p:grpSpPr>
        <p:sp>
          <p:nvSpPr>
            <p:cNvPr id="657" name="Google Shape;657;p3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36"/>
          <p:cNvSpPr txBox="1"/>
          <p:nvPr/>
        </p:nvSpPr>
        <p:spPr>
          <a:xfrm>
            <a:off x="514350" y="1011375"/>
            <a:ext cx="83067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Chen, C., Zhang, Z., Liu, C., Wang, B., Liu, P., Fang, S., Yang, F., You, Y., &amp; Li, X. (2022). Atf4-dependent fructolysis fuels growth of glioblastoma multiforme.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 Communications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(1). </a:t>
            </a:r>
            <a:r>
              <a:rPr lang="en" sz="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https://doi.org/10.1038/s41467-022-33859-9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Carlsson, S. K., Brothers, S. P., &amp; Wahlestedt, C. (2014). Emerging treatment strategies for glioblastoma multiforme.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EMBO molecular medicine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(11), 1359–1370. </a:t>
            </a:r>
            <a:r>
              <a:rPr lang="en" sz="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https://doi.org/10.15252/emmm.201302627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Esposito, G., Imperato, M. R., Ieno, L., Sorvillo, R., Benigno, V., Parenti, G., Parini, R., Vitagliano, L., Zagari, A., &amp; Salvatore, F. (2010). Hereditary fructose intolerance: functional study of two novel ALDOB natural variants and characterization of a partial gene deletion.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mutation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(12), 1294–1303. https://doi.org/10.1002/humu.21359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Hanif, F., Muzaffar, K., Perveen, K., Malhi, S. M., &amp; Simjee, S.hU. (2017). Glioblastoma Multiforme: A Review of its Epidemiology and Pathogenesis through Clinical Presentation and Treatment.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Asian Pacific journal of cancer prevention : APJCP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3–9. </a:t>
            </a:r>
            <a:r>
              <a:rPr lang="en" sz="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https://doi.org/10.22034/APJCP.2017.18.1.3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Hannou, S. A., Haslam, D. E., McKeown, N. M., &amp; Herman, M. A. (2018). Fructose metabolism and metabolic disease.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Clinical Investigation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545–555. https://doi.org/10.1172/jci96702 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Hegi, M. E., Diserens, A.-C., Gorlia, T., Hamou, M.-F., de Tribolet, N., Weller, M., Kros, J. M., Hainfellner, J. A., Mason, W., Mariani, L., Bromberg, J. E. C., Hau, P., Mirimanoff, R. O., Cairncross, J. G., Janzer, R. C., &amp; Stupp, R. (2005). MGMT Gene Silencing and Benefit from Temozolomide in Glioblastoma.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England Journal of Medicine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352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(10), 997–1003. https://doi.org/10.1056/nejmoa043331 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Hopkins, B. D., Hodakoski, C., Barrows, D., Mense, S. M., &amp; Parsons, R. E. (2014). PTEN function: the long and the short of it.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in biochemical sciences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183–190. https://doi.org/10.1016/j.tibs.2014.02.006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Koussounadis, A., Langdon, S. P., Um, I. H., Harrison, D. J., &amp; Smith, V. A. (2015). Relationship between differentially expressed mrna and mrna-protein correlations in a xenograft model system.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Reports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(1). https://doi.org/10.1038/srep10775 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Nelson, J. S., Burchfiel, C. M., Fekedulegn, D., &amp; Andrew, M. E. (2012). Potential risk factors for incident glioblastoma multiforme: the Honolulu Heart Program and Honolulu-Asia Aging Study.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neuro-oncology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315–321. </a:t>
            </a:r>
            <a:r>
              <a:rPr lang="en" sz="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https://doi.org/10.1007/s11060-012-0895-3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Yang, JM., Schiapparelli, P., Nguyen, HN.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Characterization of PTEN mutations in brain cancer reveals that pten mono-ubiquitination promotes protein stability and nuclear localization. </a:t>
            </a:r>
            <a:r>
              <a:rPr i="1"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Oncogene</a:t>
            </a:r>
            <a:r>
              <a:rPr lang="en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36, 3673–3685 (2017). https://doi.org/10.1038/onc.2016.493</a:t>
            </a:r>
            <a:endParaRPr b="1" sz="8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514350" y="442017"/>
            <a:ext cx="8115567" cy="4187269"/>
            <a:chOff x="0" y="-38100"/>
            <a:chExt cx="4274726" cy="2205567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5"/>
          <p:cNvSpPr txBox="1"/>
          <p:nvPr/>
        </p:nvSpPr>
        <p:spPr>
          <a:xfrm>
            <a:off x="670147" y="381000"/>
            <a:ext cx="133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900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 sz="700"/>
          </a:p>
        </p:txBody>
      </p:sp>
      <p:sp>
        <p:nvSpPr>
          <p:cNvPr id="117" name="Google Shape;117;p15"/>
          <p:cNvSpPr txBox="1"/>
          <p:nvPr/>
        </p:nvSpPr>
        <p:spPr>
          <a:xfrm>
            <a:off x="3424685" y="3691329"/>
            <a:ext cx="49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Introduction</a:t>
            </a:r>
            <a:endParaRPr sz="700"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-1616745" y="2989760"/>
            <a:ext cx="3499839" cy="4308289"/>
            <a:chOff x="0" y="0"/>
            <a:chExt cx="9332905" cy="11488772"/>
          </a:xfrm>
        </p:grpSpPr>
        <p:grpSp>
          <p:nvGrpSpPr>
            <p:cNvPr id="119" name="Google Shape;119;p15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5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" name="Google Shape;128;p15"/>
          <p:cNvGrpSpPr/>
          <p:nvPr/>
        </p:nvGrpSpPr>
        <p:grpSpPr>
          <a:xfrm rot="10800000">
            <a:off x="6778753" y="-1640199"/>
            <a:ext cx="3499839" cy="4308289"/>
            <a:chOff x="0" y="0"/>
            <a:chExt cx="9332905" cy="11488772"/>
          </a:xfrm>
        </p:grpSpPr>
        <p:grpSp>
          <p:nvGrpSpPr>
            <p:cNvPr id="129" name="Google Shape;129;p15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15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15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38" name="Google Shape;138;p15"/>
          <p:cNvCxnSpPr/>
          <p:nvPr/>
        </p:nvCxnSpPr>
        <p:spPr>
          <a:xfrm>
            <a:off x="2319088" y="1122992"/>
            <a:ext cx="48999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" name="Google Shape;139;p15"/>
          <p:cNvGrpSpPr/>
          <p:nvPr/>
        </p:nvGrpSpPr>
        <p:grpSpPr>
          <a:xfrm>
            <a:off x="7613005" y="1039880"/>
            <a:ext cx="203426" cy="204338"/>
            <a:chOff x="1813" y="0"/>
            <a:chExt cx="809173" cy="812800"/>
          </a:xfrm>
        </p:grpSpPr>
        <p:sp>
          <p:nvSpPr>
            <p:cNvPr id="140" name="Google Shape;140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7894842" y="1039880"/>
            <a:ext cx="203426" cy="204338"/>
            <a:chOff x="1813" y="0"/>
            <a:chExt cx="809173" cy="812800"/>
          </a:xfrm>
        </p:grpSpPr>
        <p:sp>
          <p:nvSpPr>
            <p:cNvPr id="143" name="Google Shape;143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8175365" y="1039880"/>
            <a:ext cx="203426" cy="204338"/>
            <a:chOff x="1813" y="0"/>
            <a:chExt cx="809173" cy="812800"/>
          </a:xfrm>
        </p:grpSpPr>
        <p:sp>
          <p:nvSpPr>
            <p:cNvPr id="146" name="Google Shape;146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514349" y="440913"/>
            <a:ext cx="711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Glioblastoma Multiforme</a:t>
            </a:r>
            <a:endParaRPr sz="700"/>
          </a:p>
        </p:txBody>
      </p:sp>
      <p:sp>
        <p:nvSpPr>
          <p:cNvPr id="153" name="Google Shape;153;p16"/>
          <p:cNvSpPr txBox="1"/>
          <p:nvPr/>
        </p:nvSpPr>
        <p:spPr>
          <a:xfrm>
            <a:off x="514350" y="1447713"/>
            <a:ext cx="4958700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fast-growing aggressive brain tumor</a:t>
            </a:r>
            <a:endParaRPr sz="18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invades tissues but doesn’t often spread to distant organs</a:t>
            </a:r>
            <a:endParaRPr sz="18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most common malignant brain tumor </a:t>
            </a:r>
            <a:endParaRPr sz="18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191919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49.1% of cases </a:t>
            </a:r>
            <a:endParaRPr sz="18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16"/>
          <p:cNvGrpSpPr/>
          <p:nvPr/>
        </p:nvGrpSpPr>
        <p:grpSpPr>
          <a:xfrm>
            <a:off x="514806" y="4424827"/>
            <a:ext cx="203426" cy="204338"/>
            <a:chOff x="1813" y="0"/>
            <a:chExt cx="809173" cy="812800"/>
          </a:xfrm>
        </p:grpSpPr>
        <p:sp>
          <p:nvSpPr>
            <p:cNvPr id="155" name="Google Shape;155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796643" y="4424827"/>
            <a:ext cx="203426" cy="204338"/>
            <a:chOff x="1813" y="0"/>
            <a:chExt cx="809173" cy="812800"/>
          </a:xfrm>
        </p:grpSpPr>
        <p:sp>
          <p:nvSpPr>
            <p:cNvPr id="158" name="Google Shape;158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1077167" y="4424827"/>
            <a:ext cx="203426" cy="204338"/>
            <a:chOff x="1813" y="0"/>
            <a:chExt cx="809173" cy="812800"/>
          </a:xfrm>
        </p:grpSpPr>
        <p:sp>
          <p:nvSpPr>
            <p:cNvPr id="161" name="Google Shape;161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3" name="Google Shape;163;p16"/>
          <p:cNvCxnSpPr/>
          <p:nvPr/>
        </p:nvCxnSpPr>
        <p:spPr>
          <a:xfrm>
            <a:off x="1571463" y="4507938"/>
            <a:ext cx="36186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188" y="1341887"/>
            <a:ext cx="3011812" cy="380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/>
        </p:nvSpPr>
        <p:spPr>
          <a:xfrm>
            <a:off x="514349" y="440913"/>
            <a:ext cx="711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GBM Energy Metabolism</a:t>
            </a:r>
            <a:endParaRPr sz="700"/>
          </a:p>
        </p:txBody>
      </p:sp>
      <p:sp>
        <p:nvSpPr>
          <p:cNvPr id="170" name="Google Shape;170;p17"/>
          <p:cNvSpPr txBox="1"/>
          <p:nvPr/>
        </p:nvSpPr>
        <p:spPr>
          <a:xfrm>
            <a:off x="514350" y="1447713"/>
            <a:ext cx="49587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Primary energy source: glucose</a:t>
            </a:r>
            <a:endParaRPr sz="18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Low glucose levels → other energy substrates</a:t>
            </a:r>
            <a:endParaRPr sz="18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19191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Fructose: second most abundant sugar in blood</a:t>
            </a:r>
            <a:endParaRPr sz="180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17"/>
          <p:cNvGrpSpPr/>
          <p:nvPr/>
        </p:nvGrpSpPr>
        <p:grpSpPr>
          <a:xfrm>
            <a:off x="514806" y="4424827"/>
            <a:ext cx="203426" cy="204338"/>
            <a:chOff x="1813" y="0"/>
            <a:chExt cx="809173" cy="812800"/>
          </a:xfrm>
        </p:grpSpPr>
        <p:sp>
          <p:nvSpPr>
            <p:cNvPr id="172" name="Google Shape;172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796643" y="4424827"/>
            <a:ext cx="203426" cy="204338"/>
            <a:chOff x="1813" y="0"/>
            <a:chExt cx="809173" cy="812800"/>
          </a:xfrm>
        </p:grpSpPr>
        <p:sp>
          <p:nvSpPr>
            <p:cNvPr id="175" name="Google Shape;175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1077167" y="4424827"/>
            <a:ext cx="203426" cy="204338"/>
            <a:chOff x="1813" y="0"/>
            <a:chExt cx="809173" cy="812800"/>
          </a:xfrm>
        </p:grpSpPr>
        <p:sp>
          <p:nvSpPr>
            <p:cNvPr id="178" name="Google Shape;178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p17"/>
          <p:cNvCxnSpPr/>
          <p:nvPr/>
        </p:nvCxnSpPr>
        <p:spPr>
          <a:xfrm>
            <a:off x="1571463" y="4507938"/>
            <a:ext cx="36186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450" y="1570263"/>
            <a:ext cx="3366151" cy="175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514349" y="440913"/>
            <a:ext cx="711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Genes of Interest</a:t>
            </a:r>
            <a:endParaRPr sz="700"/>
          </a:p>
        </p:txBody>
      </p:sp>
      <p:sp>
        <p:nvSpPr>
          <p:cNvPr id="187" name="Google Shape;187;p18"/>
          <p:cNvSpPr txBox="1"/>
          <p:nvPr/>
        </p:nvSpPr>
        <p:spPr>
          <a:xfrm>
            <a:off x="520200" y="1307000"/>
            <a:ext cx="45900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ALDOB: Aldolase for fructose 1,6 bisphosphate B</a:t>
            </a:r>
            <a:endParaRPr sz="19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Catalyzes fructose 1,6 bisphosphate to glyceraldehyde 3 phosphate and dihydroxyacetone phosphate</a:t>
            </a:r>
            <a:endParaRPr sz="1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Expressed in low quantities for patients diagnosed with cancer for most malignancies in the human body</a:t>
            </a:r>
            <a:endParaRPr sz="1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Low expression typically yields poorer prognosis</a:t>
            </a:r>
            <a:endParaRPr sz="1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8" name="Google Shape;188;p18"/>
          <p:cNvGrpSpPr/>
          <p:nvPr/>
        </p:nvGrpSpPr>
        <p:grpSpPr>
          <a:xfrm>
            <a:off x="514806" y="4424827"/>
            <a:ext cx="203426" cy="204338"/>
            <a:chOff x="1813" y="0"/>
            <a:chExt cx="809173" cy="812800"/>
          </a:xfrm>
        </p:grpSpPr>
        <p:sp>
          <p:nvSpPr>
            <p:cNvPr id="189" name="Google Shape;189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796643" y="4424827"/>
            <a:ext cx="203426" cy="204338"/>
            <a:chOff x="1813" y="0"/>
            <a:chExt cx="809173" cy="812800"/>
          </a:xfrm>
        </p:grpSpPr>
        <p:sp>
          <p:nvSpPr>
            <p:cNvPr id="192" name="Google Shape;192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1077167" y="4424827"/>
            <a:ext cx="203426" cy="204338"/>
            <a:chOff x="1813" y="0"/>
            <a:chExt cx="809173" cy="812800"/>
          </a:xfrm>
        </p:grpSpPr>
        <p:sp>
          <p:nvSpPr>
            <p:cNvPr id="195" name="Google Shape;195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p18"/>
          <p:cNvCxnSpPr/>
          <p:nvPr/>
        </p:nvCxnSpPr>
        <p:spPr>
          <a:xfrm>
            <a:off x="1571463" y="4507938"/>
            <a:ext cx="36186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75" y="1620550"/>
            <a:ext cx="3812474" cy="1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514349" y="440913"/>
            <a:ext cx="711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Genes of Interest</a:t>
            </a:r>
            <a:endParaRPr sz="700"/>
          </a:p>
        </p:txBody>
      </p:sp>
      <p:sp>
        <p:nvSpPr>
          <p:cNvPr id="204" name="Google Shape;204;p19"/>
          <p:cNvSpPr txBox="1"/>
          <p:nvPr/>
        </p:nvSpPr>
        <p:spPr>
          <a:xfrm>
            <a:off x="520200" y="1306988"/>
            <a:ext cx="8103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SLC2A5: solute carrier family 2 member 5</a:t>
            </a:r>
            <a:endParaRPr sz="19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Mediates uptake of of fructose via GLUT5 </a:t>
            </a:r>
            <a:endParaRPr sz="1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Insulin-independent fructose transporter </a:t>
            </a:r>
            <a:endParaRPr sz="1500">
              <a:solidFill>
                <a:srgbClr val="0B13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" name="Google Shape;205;p19"/>
          <p:cNvGrpSpPr/>
          <p:nvPr/>
        </p:nvGrpSpPr>
        <p:grpSpPr>
          <a:xfrm>
            <a:off x="514806" y="4424827"/>
            <a:ext cx="203426" cy="204338"/>
            <a:chOff x="1813" y="0"/>
            <a:chExt cx="809173" cy="812800"/>
          </a:xfrm>
        </p:grpSpPr>
        <p:sp>
          <p:nvSpPr>
            <p:cNvPr id="206" name="Google Shape;206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796643" y="4424827"/>
            <a:ext cx="203426" cy="204338"/>
            <a:chOff x="1813" y="0"/>
            <a:chExt cx="809173" cy="812800"/>
          </a:xfrm>
        </p:grpSpPr>
        <p:sp>
          <p:nvSpPr>
            <p:cNvPr id="209" name="Google Shape;209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1077167" y="4424827"/>
            <a:ext cx="203426" cy="204338"/>
            <a:chOff x="1813" y="0"/>
            <a:chExt cx="809173" cy="812800"/>
          </a:xfrm>
        </p:grpSpPr>
        <p:sp>
          <p:nvSpPr>
            <p:cNvPr id="212" name="Google Shape;212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4" name="Google Shape;214;p19"/>
          <p:cNvCxnSpPr/>
          <p:nvPr/>
        </p:nvCxnSpPr>
        <p:spPr>
          <a:xfrm>
            <a:off x="1571463" y="4507938"/>
            <a:ext cx="36186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93" y="1725913"/>
            <a:ext cx="4048368" cy="269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0"/>
          <p:cNvGrpSpPr/>
          <p:nvPr/>
        </p:nvGrpSpPr>
        <p:grpSpPr>
          <a:xfrm>
            <a:off x="514350" y="442017"/>
            <a:ext cx="8115567" cy="4187269"/>
            <a:chOff x="0" y="-38100"/>
            <a:chExt cx="4274726" cy="2205567"/>
          </a:xfrm>
        </p:grpSpPr>
        <p:sp>
          <p:nvSpPr>
            <p:cNvPr id="221" name="Google Shape;221;p20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0"/>
          <p:cNvSpPr txBox="1"/>
          <p:nvPr/>
        </p:nvSpPr>
        <p:spPr>
          <a:xfrm>
            <a:off x="883491" y="1199501"/>
            <a:ext cx="73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Hypothesis</a:t>
            </a:r>
            <a:endParaRPr sz="1200"/>
          </a:p>
        </p:txBody>
      </p:sp>
      <p:sp>
        <p:nvSpPr>
          <p:cNvPr id="224" name="Google Shape;224;p20"/>
          <p:cNvSpPr txBox="1"/>
          <p:nvPr/>
        </p:nvSpPr>
        <p:spPr>
          <a:xfrm>
            <a:off x="1165625" y="2102725"/>
            <a:ext cx="6813000" cy="24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Patients with GBM would have a higher mutation rate in genes ALDOB and SLC2A5, correlating to a lower survivability which could be captured by a machine learning model.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0"/>
          <p:cNvCxnSpPr/>
          <p:nvPr/>
        </p:nvCxnSpPr>
        <p:spPr>
          <a:xfrm>
            <a:off x="883466" y="943233"/>
            <a:ext cx="63597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6" name="Google Shape;226;p20"/>
          <p:cNvGrpSpPr/>
          <p:nvPr/>
        </p:nvGrpSpPr>
        <p:grpSpPr>
          <a:xfrm>
            <a:off x="7494305" y="841071"/>
            <a:ext cx="203426" cy="204338"/>
            <a:chOff x="1813" y="0"/>
            <a:chExt cx="809173" cy="812800"/>
          </a:xfrm>
        </p:grpSpPr>
        <p:sp>
          <p:nvSpPr>
            <p:cNvPr id="227" name="Google Shape;227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20"/>
          <p:cNvGrpSpPr/>
          <p:nvPr/>
        </p:nvGrpSpPr>
        <p:grpSpPr>
          <a:xfrm>
            <a:off x="7776143" y="841071"/>
            <a:ext cx="203426" cy="204338"/>
            <a:chOff x="1813" y="0"/>
            <a:chExt cx="809173" cy="812800"/>
          </a:xfrm>
        </p:grpSpPr>
        <p:sp>
          <p:nvSpPr>
            <p:cNvPr id="230" name="Google Shape;230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8056666" y="841071"/>
            <a:ext cx="203426" cy="204338"/>
            <a:chOff x="1813" y="0"/>
            <a:chExt cx="809173" cy="812800"/>
          </a:xfrm>
        </p:grpSpPr>
        <p:sp>
          <p:nvSpPr>
            <p:cNvPr id="233" name="Google Shape;233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1"/>
          <p:cNvGrpSpPr/>
          <p:nvPr/>
        </p:nvGrpSpPr>
        <p:grpSpPr>
          <a:xfrm>
            <a:off x="514350" y="442017"/>
            <a:ext cx="8115567" cy="4187269"/>
            <a:chOff x="0" y="-38100"/>
            <a:chExt cx="4274726" cy="2205567"/>
          </a:xfrm>
        </p:grpSpPr>
        <p:sp>
          <p:nvSpPr>
            <p:cNvPr id="240" name="Google Shape;240;p21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1"/>
          <p:cNvSpPr txBox="1"/>
          <p:nvPr/>
        </p:nvSpPr>
        <p:spPr>
          <a:xfrm>
            <a:off x="670147" y="381000"/>
            <a:ext cx="133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900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" sz="69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2</a:t>
            </a:r>
            <a:r>
              <a:rPr b="0" i="0" lang="en" sz="6900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 sz="700"/>
          </a:p>
        </p:txBody>
      </p:sp>
      <p:sp>
        <p:nvSpPr>
          <p:cNvPr id="243" name="Google Shape;243;p21"/>
          <p:cNvSpPr txBox="1"/>
          <p:nvPr/>
        </p:nvSpPr>
        <p:spPr>
          <a:xfrm>
            <a:off x="3424685" y="3691329"/>
            <a:ext cx="495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Methods</a:t>
            </a:r>
            <a:endParaRPr sz="700"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-1616745" y="2989760"/>
            <a:ext cx="3499839" cy="4308289"/>
            <a:chOff x="0" y="0"/>
            <a:chExt cx="9332905" cy="11488772"/>
          </a:xfrm>
        </p:grpSpPr>
        <p:grpSp>
          <p:nvGrpSpPr>
            <p:cNvPr id="245" name="Google Shape;245;p2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46" name="Google Shape;24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2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49" name="Google Shape;24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2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52" name="Google Shape;252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21"/>
          <p:cNvGrpSpPr/>
          <p:nvPr/>
        </p:nvGrpSpPr>
        <p:grpSpPr>
          <a:xfrm rot="10800000">
            <a:off x="6778753" y="-1640199"/>
            <a:ext cx="3499839" cy="4308289"/>
            <a:chOff x="0" y="0"/>
            <a:chExt cx="9332905" cy="11488772"/>
          </a:xfrm>
        </p:grpSpPr>
        <p:grpSp>
          <p:nvGrpSpPr>
            <p:cNvPr id="255" name="Google Shape;255;p21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56" name="Google Shape;256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21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59" name="Google Shape;259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21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62" name="Google Shape;262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1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64" name="Google Shape;264;p21"/>
          <p:cNvCxnSpPr/>
          <p:nvPr/>
        </p:nvCxnSpPr>
        <p:spPr>
          <a:xfrm>
            <a:off x="2319088" y="1122992"/>
            <a:ext cx="48999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5" name="Google Shape;265;p21"/>
          <p:cNvGrpSpPr/>
          <p:nvPr/>
        </p:nvGrpSpPr>
        <p:grpSpPr>
          <a:xfrm>
            <a:off x="7613005" y="1039880"/>
            <a:ext cx="203426" cy="204338"/>
            <a:chOff x="1813" y="0"/>
            <a:chExt cx="809173" cy="812800"/>
          </a:xfrm>
        </p:grpSpPr>
        <p:sp>
          <p:nvSpPr>
            <p:cNvPr id="266" name="Google Shape;266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1"/>
          <p:cNvGrpSpPr/>
          <p:nvPr/>
        </p:nvGrpSpPr>
        <p:grpSpPr>
          <a:xfrm>
            <a:off x="7894842" y="1039880"/>
            <a:ext cx="203426" cy="204338"/>
            <a:chOff x="1813" y="0"/>
            <a:chExt cx="809173" cy="812800"/>
          </a:xfrm>
        </p:grpSpPr>
        <p:sp>
          <p:nvSpPr>
            <p:cNvPr id="269" name="Google Shape;269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21"/>
          <p:cNvGrpSpPr/>
          <p:nvPr/>
        </p:nvGrpSpPr>
        <p:grpSpPr>
          <a:xfrm>
            <a:off x="8175365" y="1039880"/>
            <a:ext cx="203426" cy="204338"/>
            <a:chOff x="1813" y="0"/>
            <a:chExt cx="809173" cy="812800"/>
          </a:xfrm>
        </p:grpSpPr>
        <p:sp>
          <p:nvSpPr>
            <p:cNvPr id="272" name="Google Shape;272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