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  <p:sldMasterId id="2147483658" r:id="rId6"/>
    <p:sldMasterId id="2147483668" r:id="rId7"/>
  </p:sldMasterIdLst>
  <p:notesMasterIdLst>
    <p:notesMasterId r:id="rId27"/>
  </p:notesMasterIdLst>
  <p:sldIdLst>
    <p:sldId id="256" r:id="rId8"/>
    <p:sldId id="268" r:id="rId9"/>
    <p:sldId id="260" r:id="rId10"/>
    <p:sldId id="267" r:id="rId11"/>
    <p:sldId id="259" r:id="rId12"/>
    <p:sldId id="269" r:id="rId13"/>
    <p:sldId id="270" r:id="rId14"/>
    <p:sldId id="286" r:id="rId15"/>
    <p:sldId id="290" r:id="rId16"/>
    <p:sldId id="291" r:id="rId17"/>
    <p:sldId id="292" r:id="rId18"/>
    <p:sldId id="293" r:id="rId19"/>
    <p:sldId id="294" r:id="rId20"/>
    <p:sldId id="284" r:id="rId21"/>
    <p:sldId id="288" r:id="rId22"/>
    <p:sldId id="297" r:id="rId23"/>
    <p:sldId id="289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orient="horz" pos="527" userDrawn="1">
          <p15:clr>
            <a:srgbClr val="A4A3A4"/>
          </p15:clr>
        </p15:guide>
        <p15:guide id="3" orient="horz" pos="33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li, Neha" initials="DN" lastIdx="2" clrIdx="0">
    <p:extLst>
      <p:ext uri="{19B8F6BF-5375-455C-9EA6-DF929625EA0E}">
        <p15:presenceInfo xmlns:p15="http://schemas.microsoft.com/office/powerpoint/2012/main" userId="S::neha.dipali@austin.utexas.edu::d4e2489b-cc3c-467d-83a9-b0c3e78221e6" providerId="AD"/>
      </p:ext>
    </p:extLst>
  </p:cmAuthor>
  <p:cmAuthor id="2" name="Gilmore, Connor M" initials="GM" lastIdx="4" clrIdx="1">
    <p:extLst>
      <p:ext uri="{19B8F6BF-5375-455C-9EA6-DF929625EA0E}">
        <p15:presenceInfo xmlns:p15="http://schemas.microsoft.com/office/powerpoint/2012/main" userId="S::connor.gilmore@austin.utexas.edu::89b4e126-430f-4b7f-b964-4c4a69377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900"/>
    <a:srgbClr val="333F48"/>
    <a:srgbClr val="E17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C316B-19FF-CB84-9A06-5928FD5419D1}" v="3" dt="2021-07-25T22:15:52.176"/>
    <p1510:client id="{232E68BC-2BA4-5D59-50B0-71D31F131193}" v="271" dt="2021-07-25T17:38:42.736"/>
    <p1510:client id="{3393AA6F-AF2B-47E0-9D85-6A8A39DCA1C9}" v="1136" dt="2021-07-25T23:36:29.222"/>
    <p1510:client id="{3686681D-9652-CF8D-447B-EA6A561C7D18}" v="82" dt="2021-07-25T22:55:41.822"/>
    <p1510:client id="{CC1A7BAD-2D67-4EB3-A5CA-3984D29DD47D}" v="113" dt="2021-07-25T00:38:01.544"/>
    <p1510:client id="{E93795AD-E5C6-4005-1A22-2DC2ABAD7CD4}" v="108" vWet="109" dt="2021-07-25T16:24:12.818"/>
    <p1510:client id="{F6461A69-1948-8DFC-0810-6024D661E8D3}" v="20" dt="2021-07-26T00:40:50.502"/>
    <p1510:client id="{F70AC0EE-6137-8C35-718F-586B515BCCC2}" v="13" dt="2021-07-25T21:58:53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pos="302"/>
        <p:guide orient="horz" pos="527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935ED-3133-4E32-8FCD-02D9E403C427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E90FA7A-FE89-4EFC-9D19-F1A010A91137}">
      <dgm:prSet custT="1"/>
      <dgm:spPr/>
      <dgm:t>
        <a:bodyPr/>
        <a:lstStyle/>
        <a:p>
          <a:r>
            <a:rPr lang="en-US" sz="2000" dirty="0">
              <a:solidFill>
                <a:srgbClr val="333F48"/>
              </a:solidFill>
            </a:rPr>
            <a:t>Introduction and Exploratory Data Analysis</a:t>
          </a:r>
        </a:p>
      </dgm:t>
    </dgm:pt>
    <dgm:pt modelId="{56A6F24B-FD4F-458E-B0B6-6361E07B755C}" type="parTrans" cxnId="{1AADE17B-B7BC-4248-9D9B-908F6D4DD1D4}">
      <dgm:prSet/>
      <dgm:spPr/>
      <dgm:t>
        <a:bodyPr/>
        <a:lstStyle/>
        <a:p>
          <a:endParaRPr lang="en-US" sz="2000"/>
        </a:p>
      </dgm:t>
    </dgm:pt>
    <dgm:pt modelId="{203F3FB7-781B-4A94-B59F-0DE287291463}" type="sibTrans" cxnId="{1AADE17B-B7BC-4248-9D9B-908F6D4DD1D4}">
      <dgm:prSet/>
      <dgm:spPr/>
      <dgm:t>
        <a:bodyPr/>
        <a:lstStyle/>
        <a:p>
          <a:endParaRPr lang="en-US" sz="2000"/>
        </a:p>
      </dgm:t>
    </dgm:pt>
    <dgm:pt modelId="{17EC9314-C3BB-4C6A-BD5A-6C300F621A5B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Modeling</a:t>
          </a:r>
        </a:p>
      </dgm:t>
    </dgm:pt>
    <dgm:pt modelId="{470ED928-5480-4E31-97E8-C9899D0D837E}" type="parTrans" cxnId="{D2470EF4-8244-4754-9EE8-47B408DA89EF}">
      <dgm:prSet/>
      <dgm:spPr/>
      <dgm:t>
        <a:bodyPr/>
        <a:lstStyle/>
        <a:p>
          <a:endParaRPr lang="en-US" sz="2000"/>
        </a:p>
      </dgm:t>
    </dgm:pt>
    <dgm:pt modelId="{EA9F104F-823B-4A89-BB37-4ED5EB1DCB65}" type="sibTrans" cxnId="{D2470EF4-8244-4754-9EE8-47B408DA89EF}">
      <dgm:prSet/>
      <dgm:spPr/>
      <dgm:t>
        <a:bodyPr/>
        <a:lstStyle/>
        <a:p>
          <a:endParaRPr lang="en-US" sz="2000"/>
        </a:p>
      </dgm:t>
    </dgm:pt>
    <dgm:pt modelId="{FD71F940-94E8-4153-AD79-16B9A104FAFF}">
      <dgm:prSet custT="1"/>
      <dgm:spPr/>
      <dgm:t>
        <a:bodyPr/>
        <a:lstStyle/>
        <a:p>
          <a:pPr algn="l"/>
          <a:r>
            <a:rPr lang="en-US" sz="1600" dirty="0">
              <a:solidFill>
                <a:srgbClr val="333F48"/>
              </a:solidFill>
            </a:rPr>
            <a:t>KNN</a:t>
          </a:r>
        </a:p>
      </dgm:t>
    </dgm:pt>
    <dgm:pt modelId="{3752DB7C-BCCA-4B26-9D39-A7AB4FB0D534}" type="parTrans" cxnId="{3525682B-74A8-491B-B078-3062E5DD0EBB}">
      <dgm:prSet/>
      <dgm:spPr/>
      <dgm:t>
        <a:bodyPr/>
        <a:lstStyle/>
        <a:p>
          <a:endParaRPr lang="en-US" sz="2000"/>
        </a:p>
      </dgm:t>
    </dgm:pt>
    <dgm:pt modelId="{AF80A479-01DC-4425-87D0-2963DA0B8303}" type="sibTrans" cxnId="{3525682B-74A8-491B-B078-3062E5DD0EBB}">
      <dgm:prSet/>
      <dgm:spPr/>
      <dgm:t>
        <a:bodyPr/>
        <a:lstStyle/>
        <a:p>
          <a:endParaRPr lang="en-US" sz="2000"/>
        </a:p>
      </dgm:t>
    </dgm:pt>
    <dgm:pt modelId="{61337C82-D979-4D33-A2F2-EBB1FD0B936F}">
      <dgm:prSet custT="1"/>
      <dgm:spPr/>
      <dgm:t>
        <a:bodyPr/>
        <a:lstStyle/>
        <a:p>
          <a:pPr algn="l"/>
          <a:r>
            <a:rPr lang="en-US" sz="1600" dirty="0">
              <a:solidFill>
                <a:srgbClr val="333F48"/>
              </a:solidFill>
            </a:rPr>
            <a:t>Tree</a:t>
          </a:r>
        </a:p>
      </dgm:t>
    </dgm:pt>
    <dgm:pt modelId="{3E299055-CE0D-4CB0-98A1-13A702AD7FB2}" type="parTrans" cxnId="{4945F757-CAC1-4964-AE8F-55DBD5059E0C}">
      <dgm:prSet/>
      <dgm:spPr/>
      <dgm:t>
        <a:bodyPr/>
        <a:lstStyle/>
        <a:p>
          <a:endParaRPr lang="en-US" sz="2000"/>
        </a:p>
      </dgm:t>
    </dgm:pt>
    <dgm:pt modelId="{88193566-457E-488E-BD8B-4495D3D28AB3}" type="sibTrans" cxnId="{4945F757-CAC1-4964-AE8F-55DBD5059E0C}">
      <dgm:prSet/>
      <dgm:spPr/>
      <dgm:t>
        <a:bodyPr/>
        <a:lstStyle/>
        <a:p>
          <a:endParaRPr lang="en-US" sz="2000"/>
        </a:p>
      </dgm:t>
    </dgm:pt>
    <dgm:pt modelId="{9504E8AE-AE5E-4622-9728-EB80028E60C4}">
      <dgm:prSet custT="1"/>
      <dgm:spPr/>
      <dgm:t>
        <a:bodyPr/>
        <a:lstStyle/>
        <a:p>
          <a:pPr algn="l"/>
          <a:r>
            <a:rPr lang="en-US" sz="1600" dirty="0">
              <a:solidFill>
                <a:srgbClr val="333F48"/>
              </a:solidFill>
            </a:rPr>
            <a:t>Logistic Regression</a:t>
          </a:r>
        </a:p>
      </dgm:t>
    </dgm:pt>
    <dgm:pt modelId="{287ED4C1-E198-4C0B-8BF8-6BD0DEC251F9}" type="parTrans" cxnId="{1306FD82-1704-40DB-A5F4-F415413CDA92}">
      <dgm:prSet/>
      <dgm:spPr/>
      <dgm:t>
        <a:bodyPr/>
        <a:lstStyle/>
        <a:p>
          <a:endParaRPr lang="en-US" sz="2000"/>
        </a:p>
      </dgm:t>
    </dgm:pt>
    <dgm:pt modelId="{0BCD908B-3C0A-42CC-A83B-6534EDBFE79B}" type="sibTrans" cxnId="{1306FD82-1704-40DB-A5F4-F415413CDA92}">
      <dgm:prSet/>
      <dgm:spPr/>
      <dgm:t>
        <a:bodyPr/>
        <a:lstStyle/>
        <a:p>
          <a:endParaRPr lang="en-US" sz="2000"/>
        </a:p>
      </dgm:t>
    </dgm:pt>
    <dgm:pt modelId="{7F3B768B-D19B-449E-BE2D-7EEEF8226758}">
      <dgm:prSet custT="1"/>
      <dgm:spPr/>
      <dgm:t>
        <a:bodyPr/>
        <a:lstStyle/>
        <a:p>
          <a:r>
            <a:rPr lang="en-US" sz="2000">
              <a:solidFill>
                <a:srgbClr val="333F48"/>
              </a:solidFill>
            </a:rPr>
            <a:t>Model Performance Evaluation</a:t>
          </a:r>
        </a:p>
      </dgm:t>
    </dgm:pt>
    <dgm:pt modelId="{CC7728CA-9BFA-4B77-9143-9E4F2652AF6A}" type="parTrans" cxnId="{44CD2478-207A-423E-8FD2-0CD5267D3028}">
      <dgm:prSet/>
      <dgm:spPr/>
      <dgm:t>
        <a:bodyPr/>
        <a:lstStyle/>
        <a:p>
          <a:endParaRPr lang="en-US" sz="2000"/>
        </a:p>
      </dgm:t>
    </dgm:pt>
    <dgm:pt modelId="{466F51A3-590C-47A9-8623-E7A5177A8045}" type="sibTrans" cxnId="{44CD2478-207A-423E-8FD2-0CD5267D3028}">
      <dgm:prSet/>
      <dgm:spPr/>
      <dgm:t>
        <a:bodyPr/>
        <a:lstStyle/>
        <a:p>
          <a:endParaRPr lang="en-US" sz="2000"/>
        </a:p>
      </dgm:t>
    </dgm:pt>
    <dgm:pt modelId="{5E037B4F-409E-4D8C-B5CD-FF2711F25BFE}">
      <dgm:prSet custT="1"/>
      <dgm:spPr/>
      <dgm:t>
        <a:bodyPr/>
        <a:lstStyle/>
        <a:p>
          <a:r>
            <a:rPr lang="en-US" sz="2000" dirty="0">
              <a:solidFill>
                <a:srgbClr val="333F48"/>
              </a:solidFill>
            </a:rPr>
            <a:t>Insights and Recommendations</a:t>
          </a:r>
        </a:p>
      </dgm:t>
    </dgm:pt>
    <dgm:pt modelId="{F1F6F1EC-41BE-4669-8568-D83A2A691FBA}" type="parTrans" cxnId="{21C1D7F7-FFF6-4BC2-9C13-18408CF50275}">
      <dgm:prSet/>
      <dgm:spPr/>
      <dgm:t>
        <a:bodyPr/>
        <a:lstStyle/>
        <a:p>
          <a:endParaRPr lang="en-US" sz="2000"/>
        </a:p>
      </dgm:t>
    </dgm:pt>
    <dgm:pt modelId="{983F79B1-E69C-4EEB-A126-02AD07159C50}" type="sibTrans" cxnId="{21C1D7F7-FFF6-4BC2-9C13-18408CF50275}">
      <dgm:prSet/>
      <dgm:spPr/>
      <dgm:t>
        <a:bodyPr/>
        <a:lstStyle/>
        <a:p>
          <a:endParaRPr lang="en-US" sz="2000"/>
        </a:p>
      </dgm:t>
    </dgm:pt>
    <dgm:pt modelId="{AB57B507-0DCB-48AF-B1C5-22DB88E4048E}" type="pres">
      <dgm:prSet presAssocID="{31E935ED-3133-4E32-8FCD-02D9E403C427}" presName="CompostProcess" presStyleCnt="0">
        <dgm:presLayoutVars>
          <dgm:dir/>
          <dgm:resizeHandles val="exact"/>
        </dgm:presLayoutVars>
      </dgm:prSet>
      <dgm:spPr/>
    </dgm:pt>
    <dgm:pt modelId="{7B6C745D-5F4D-4CD7-A9BE-34B754BF86E6}" type="pres">
      <dgm:prSet presAssocID="{31E935ED-3133-4E32-8FCD-02D9E403C427}" presName="arrow" presStyleLbl="bgShp" presStyleIdx="0" presStyleCnt="1" custLinFactNeighborX="120"/>
      <dgm:spPr/>
    </dgm:pt>
    <dgm:pt modelId="{8DCE33FC-B947-458C-B8D8-60712358107B}" type="pres">
      <dgm:prSet presAssocID="{31E935ED-3133-4E32-8FCD-02D9E403C427}" presName="linearProcess" presStyleCnt="0"/>
      <dgm:spPr/>
    </dgm:pt>
    <dgm:pt modelId="{2016B4CD-1BDE-4933-BAD9-05CA4622D6AA}" type="pres">
      <dgm:prSet presAssocID="{BE90FA7A-FE89-4EFC-9D19-F1A010A91137}" presName="textNode" presStyleLbl="node1" presStyleIdx="0" presStyleCnt="4">
        <dgm:presLayoutVars>
          <dgm:bulletEnabled val="1"/>
        </dgm:presLayoutVars>
      </dgm:prSet>
      <dgm:spPr/>
    </dgm:pt>
    <dgm:pt modelId="{5506A833-DCE5-4967-AFBC-9B253CCDC132}" type="pres">
      <dgm:prSet presAssocID="{203F3FB7-781B-4A94-B59F-0DE287291463}" presName="sibTrans" presStyleCnt="0"/>
      <dgm:spPr/>
    </dgm:pt>
    <dgm:pt modelId="{F376CC37-6687-45A5-A721-77E54C773040}" type="pres">
      <dgm:prSet presAssocID="{17EC9314-C3BB-4C6A-BD5A-6C300F621A5B}" presName="textNode" presStyleLbl="node1" presStyleIdx="1" presStyleCnt="4">
        <dgm:presLayoutVars>
          <dgm:bulletEnabled val="1"/>
        </dgm:presLayoutVars>
      </dgm:prSet>
      <dgm:spPr/>
    </dgm:pt>
    <dgm:pt modelId="{5B094002-98F0-4370-B165-66F76AF28058}" type="pres">
      <dgm:prSet presAssocID="{EA9F104F-823B-4A89-BB37-4ED5EB1DCB65}" presName="sibTrans" presStyleCnt="0"/>
      <dgm:spPr/>
    </dgm:pt>
    <dgm:pt modelId="{E75479B0-4139-412D-A326-FE40CE3A3980}" type="pres">
      <dgm:prSet presAssocID="{7F3B768B-D19B-449E-BE2D-7EEEF8226758}" presName="textNode" presStyleLbl="node1" presStyleIdx="2" presStyleCnt="4">
        <dgm:presLayoutVars>
          <dgm:bulletEnabled val="1"/>
        </dgm:presLayoutVars>
      </dgm:prSet>
      <dgm:spPr/>
    </dgm:pt>
    <dgm:pt modelId="{5BF67083-051F-4EF8-913B-1630D5F32F16}" type="pres">
      <dgm:prSet presAssocID="{466F51A3-590C-47A9-8623-E7A5177A8045}" presName="sibTrans" presStyleCnt="0"/>
      <dgm:spPr/>
    </dgm:pt>
    <dgm:pt modelId="{49405312-C661-4EE6-BAFD-87C1E845942A}" type="pres">
      <dgm:prSet presAssocID="{5E037B4F-409E-4D8C-B5CD-FF2711F25BFE}" presName="textNode" presStyleLbl="node1" presStyleIdx="3" presStyleCnt="4" custScaleX="105024">
        <dgm:presLayoutVars>
          <dgm:bulletEnabled val="1"/>
        </dgm:presLayoutVars>
      </dgm:prSet>
      <dgm:spPr/>
    </dgm:pt>
  </dgm:ptLst>
  <dgm:cxnLst>
    <dgm:cxn modelId="{69E42809-3D1D-4E03-9E9A-441A58431FA7}" type="presOf" srcId="{FD71F940-94E8-4153-AD79-16B9A104FAFF}" destId="{F376CC37-6687-45A5-A721-77E54C773040}" srcOrd="0" destOrd="1" presId="urn:microsoft.com/office/officeart/2005/8/layout/hProcess9"/>
    <dgm:cxn modelId="{3B673309-8AED-4F6B-BF23-C7DDD820429A}" type="presOf" srcId="{7F3B768B-D19B-449E-BE2D-7EEEF8226758}" destId="{E75479B0-4139-412D-A326-FE40CE3A3980}" srcOrd="0" destOrd="0" presId="urn:microsoft.com/office/officeart/2005/8/layout/hProcess9"/>
    <dgm:cxn modelId="{1754DA26-A838-45ED-AC9B-6A781D2A948D}" type="presOf" srcId="{31E935ED-3133-4E32-8FCD-02D9E403C427}" destId="{AB57B507-0DCB-48AF-B1C5-22DB88E4048E}" srcOrd="0" destOrd="0" presId="urn:microsoft.com/office/officeart/2005/8/layout/hProcess9"/>
    <dgm:cxn modelId="{3525682B-74A8-491B-B078-3062E5DD0EBB}" srcId="{17EC9314-C3BB-4C6A-BD5A-6C300F621A5B}" destId="{FD71F940-94E8-4153-AD79-16B9A104FAFF}" srcOrd="0" destOrd="0" parTransId="{3752DB7C-BCCA-4B26-9D39-A7AB4FB0D534}" sibTransId="{AF80A479-01DC-4425-87D0-2963DA0B8303}"/>
    <dgm:cxn modelId="{B48D102E-FFFD-448E-9AFA-016E44B92BB2}" type="presOf" srcId="{17EC9314-C3BB-4C6A-BD5A-6C300F621A5B}" destId="{F376CC37-6687-45A5-A721-77E54C773040}" srcOrd="0" destOrd="0" presId="urn:microsoft.com/office/officeart/2005/8/layout/hProcess9"/>
    <dgm:cxn modelId="{643CA431-BBBA-4B1C-9D87-1C211D1E9FF9}" type="presOf" srcId="{5E037B4F-409E-4D8C-B5CD-FF2711F25BFE}" destId="{49405312-C661-4EE6-BAFD-87C1E845942A}" srcOrd="0" destOrd="0" presId="urn:microsoft.com/office/officeart/2005/8/layout/hProcess9"/>
    <dgm:cxn modelId="{4945F757-CAC1-4964-AE8F-55DBD5059E0C}" srcId="{17EC9314-C3BB-4C6A-BD5A-6C300F621A5B}" destId="{61337C82-D979-4D33-A2F2-EBB1FD0B936F}" srcOrd="1" destOrd="0" parTransId="{3E299055-CE0D-4CB0-98A1-13A702AD7FB2}" sibTransId="{88193566-457E-488E-BD8B-4495D3D28AB3}"/>
    <dgm:cxn modelId="{44CD2478-207A-423E-8FD2-0CD5267D3028}" srcId="{31E935ED-3133-4E32-8FCD-02D9E403C427}" destId="{7F3B768B-D19B-449E-BE2D-7EEEF8226758}" srcOrd="2" destOrd="0" parTransId="{CC7728CA-9BFA-4B77-9143-9E4F2652AF6A}" sibTransId="{466F51A3-590C-47A9-8623-E7A5177A8045}"/>
    <dgm:cxn modelId="{FDC0EA78-08BC-4060-B756-C9B1E410417D}" type="presOf" srcId="{61337C82-D979-4D33-A2F2-EBB1FD0B936F}" destId="{F376CC37-6687-45A5-A721-77E54C773040}" srcOrd="0" destOrd="2" presId="urn:microsoft.com/office/officeart/2005/8/layout/hProcess9"/>
    <dgm:cxn modelId="{1AADE17B-B7BC-4248-9D9B-908F6D4DD1D4}" srcId="{31E935ED-3133-4E32-8FCD-02D9E403C427}" destId="{BE90FA7A-FE89-4EFC-9D19-F1A010A91137}" srcOrd="0" destOrd="0" parTransId="{56A6F24B-FD4F-458E-B0B6-6361E07B755C}" sibTransId="{203F3FB7-781B-4A94-B59F-0DE287291463}"/>
    <dgm:cxn modelId="{1306FD82-1704-40DB-A5F4-F415413CDA92}" srcId="{17EC9314-C3BB-4C6A-BD5A-6C300F621A5B}" destId="{9504E8AE-AE5E-4622-9728-EB80028E60C4}" srcOrd="2" destOrd="0" parTransId="{287ED4C1-E198-4C0B-8BF8-6BD0DEC251F9}" sibTransId="{0BCD908B-3C0A-42CC-A83B-6534EDBFE79B}"/>
    <dgm:cxn modelId="{D6492CB2-2DA0-452D-93F7-0803A211629E}" type="presOf" srcId="{9504E8AE-AE5E-4622-9728-EB80028E60C4}" destId="{F376CC37-6687-45A5-A721-77E54C773040}" srcOrd="0" destOrd="3" presId="urn:microsoft.com/office/officeart/2005/8/layout/hProcess9"/>
    <dgm:cxn modelId="{64BC9CF1-4B42-4300-B69E-ACCDE1F4EAEA}" type="presOf" srcId="{BE90FA7A-FE89-4EFC-9D19-F1A010A91137}" destId="{2016B4CD-1BDE-4933-BAD9-05CA4622D6AA}" srcOrd="0" destOrd="0" presId="urn:microsoft.com/office/officeart/2005/8/layout/hProcess9"/>
    <dgm:cxn modelId="{D2470EF4-8244-4754-9EE8-47B408DA89EF}" srcId="{31E935ED-3133-4E32-8FCD-02D9E403C427}" destId="{17EC9314-C3BB-4C6A-BD5A-6C300F621A5B}" srcOrd="1" destOrd="0" parTransId="{470ED928-5480-4E31-97E8-C9899D0D837E}" sibTransId="{EA9F104F-823B-4A89-BB37-4ED5EB1DCB65}"/>
    <dgm:cxn modelId="{21C1D7F7-FFF6-4BC2-9C13-18408CF50275}" srcId="{31E935ED-3133-4E32-8FCD-02D9E403C427}" destId="{5E037B4F-409E-4D8C-B5CD-FF2711F25BFE}" srcOrd="3" destOrd="0" parTransId="{F1F6F1EC-41BE-4669-8568-D83A2A691FBA}" sibTransId="{983F79B1-E69C-4EEB-A126-02AD07159C50}"/>
    <dgm:cxn modelId="{FC5F5B73-97F3-47B2-B5D5-170E7A7724C4}" type="presParOf" srcId="{AB57B507-0DCB-48AF-B1C5-22DB88E4048E}" destId="{7B6C745D-5F4D-4CD7-A9BE-34B754BF86E6}" srcOrd="0" destOrd="0" presId="urn:microsoft.com/office/officeart/2005/8/layout/hProcess9"/>
    <dgm:cxn modelId="{AA12E247-8F3C-4B07-9CE3-69F75198D7B3}" type="presParOf" srcId="{AB57B507-0DCB-48AF-B1C5-22DB88E4048E}" destId="{8DCE33FC-B947-458C-B8D8-60712358107B}" srcOrd="1" destOrd="0" presId="urn:microsoft.com/office/officeart/2005/8/layout/hProcess9"/>
    <dgm:cxn modelId="{157DA882-FE6D-4368-A32B-B64F3327A9F5}" type="presParOf" srcId="{8DCE33FC-B947-458C-B8D8-60712358107B}" destId="{2016B4CD-1BDE-4933-BAD9-05CA4622D6AA}" srcOrd="0" destOrd="0" presId="urn:microsoft.com/office/officeart/2005/8/layout/hProcess9"/>
    <dgm:cxn modelId="{8FBC3E3B-B557-497F-A36F-CAE0CEEC750E}" type="presParOf" srcId="{8DCE33FC-B947-458C-B8D8-60712358107B}" destId="{5506A833-DCE5-4967-AFBC-9B253CCDC132}" srcOrd="1" destOrd="0" presId="urn:microsoft.com/office/officeart/2005/8/layout/hProcess9"/>
    <dgm:cxn modelId="{95CA11A9-0442-4261-B6E4-142BAC9AC037}" type="presParOf" srcId="{8DCE33FC-B947-458C-B8D8-60712358107B}" destId="{F376CC37-6687-45A5-A721-77E54C773040}" srcOrd="2" destOrd="0" presId="urn:microsoft.com/office/officeart/2005/8/layout/hProcess9"/>
    <dgm:cxn modelId="{D96CD56C-0901-4DA5-95AB-5DC54ED1CDE6}" type="presParOf" srcId="{8DCE33FC-B947-458C-B8D8-60712358107B}" destId="{5B094002-98F0-4370-B165-66F76AF28058}" srcOrd="3" destOrd="0" presId="urn:microsoft.com/office/officeart/2005/8/layout/hProcess9"/>
    <dgm:cxn modelId="{9F44FFEE-49E3-48C2-9731-621AF2C09AED}" type="presParOf" srcId="{8DCE33FC-B947-458C-B8D8-60712358107B}" destId="{E75479B0-4139-412D-A326-FE40CE3A3980}" srcOrd="4" destOrd="0" presId="urn:microsoft.com/office/officeart/2005/8/layout/hProcess9"/>
    <dgm:cxn modelId="{047D1B24-34A7-4BA3-804D-58B0A9CBDF0B}" type="presParOf" srcId="{8DCE33FC-B947-458C-B8D8-60712358107B}" destId="{5BF67083-051F-4EF8-913B-1630D5F32F16}" srcOrd="5" destOrd="0" presId="urn:microsoft.com/office/officeart/2005/8/layout/hProcess9"/>
    <dgm:cxn modelId="{31531966-10EC-4E03-9923-C8DA6F32AB3B}" type="presParOf" srcId="{8DCE33FC-B947-458C-B8D8-60712358107B}" destId="{49405312-C661-4EE6-BAFD-87C1E845942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55D176-318F-480E-AC83-A77CA8864B2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BC717A-D543-4C84-BEBC-CF0D21D5CBAB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Compensation</a:t>
          </a:r>
        </a:p>
      </dgm:t>
    </dgm:pt>
    <dgm:pt modelId="{4F55C363-B402-4AAF-ACE6-84EF2F819A7E}" type="parTrans" cxnId="{E7750B95-E385-462A-B031-4FBEEC9DA34D}">
      <dgm:prSet/>
      <dgm:spPr/>
      <dgm:t>
        <a:bodyPr/>
        <a:lstStyle/>
        <a:p>
          <a:endParaRPr lang="en-US" sz="2000"/>
        </a:p>
      </dgm:t>
    </dgm:pt>
    <dgm:pt modelId="{94E13B96-1004-401D-B20E-35609D6B3DB1}" type="sibTrans" cxnId="{E7750B95-E385-462A-B031-4FBEEC9DA34D}">
      <dgm:prSet/>
      <dgm:spPr/>
      <dgm:t>
        <a:bodyPr/>
        <a:lstStyle/>
        <a:p>
          <a:endParaRPr lang="en-US" sz="2000"/>
        </a:p>
      </dgm:t>
    </dgm:pt>
    <dgm:pt modelId="{18535257-28B7-4430-9DDF-7BA91C9D121C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Work-Life Balance</a:t>
          </a:r>
        </a:p>
      </dgm:t>
    </dgm:pt>
    <dgm:pt modelId="{526CD703-71B1-4C22-B4A3-844BC6DA909C}" type="parTrans" cxnId="{B6CED556-1930-40B6-BFF4-C65E9B8D1852}">
      <dgm:prSet/>
      <dgm:spPr/>
      <dgm:t>
        <a:bodyPr/>
        <a:lstStyle/>
        <a:p>
          <a:endParaRPr lang="en-US" sz="2000"/>
        </a:p>
      </dgm:t>
    </dgm:pt>
    <dgm:pt modelId="{B39707E6-056D-4AAB-9658-CB2BDB52C9E6}" type="sibTrans" cxnId="{B6CED556-1930-40B6-BFF4-C65E9B8D1852}">
      <dgm:prSet/>
      <dgm:spPr/>
      <dgm:t>
        <a:bodyPr/>
        <a:lstStyle/>
        <a:p>
          <a:endParaRPr lang="en-US" sz="2000"/>
        </a:p>
      </dgm:t>
    </dgm:pt>
    <dgm:pt modelId="{A35F3621-AF1A-4855-BF0F-DBB1BC1293D8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Years since Promotion</a:t>
          </a:r>
        </a:p>
      </dgm:t>
    </dgm:pt>
    <dgm:pt modelId="{FAD2B95E-68C0-4F76-944F-32AD2B20254B}" type="parTrans" cxnId="{392E20F3-0D7E-4F5E-B5B9-68BAB44B9978}">
      <dgm:prSet/>
      <dgm:spPr/>
      <dgm:t>
        <a:bodyPr/>
        <a:lstStyle/>
        <a:p>
          <a:endParaRPr lang="en-US" sz="2000"/>
        </a:p>
      </dgm:t>
    </dgm:pt>
    <dgm:pt modelId="{BEFF2135-F679-46C5-AAA2-AA9E3D06A412}" type="sibTrans" cxnId="{392E20F3-0D7E-4F5E-B5B9-68BAB44B9978}">
      <dgm:prSet/>
      <dgm:spPr/>
      <dgm:t>
        <a:bodyPr/>
        <a:lstStyle/>
        <a:p>
          <a:endParaRPr lang="en-US" sz="2000"/>
        </a:p>
      </dgm:t>
    </dgm:pt>
    <dgm:pt modelId="{7CCB3C97-64E2-4C96-AB7E-BF002918CE14}" type="pres">
      <dgm:prSet presAssocID="{2B55D176-318F-480E-AC83-A77CA8864B2F}" presName="diagram" presStyleCnt="0">
        <dgm:presLayoutVars>
          <dgm:dir/>
          <dgm:resizeHandles val="exact"/>
        </dgm:presLayoutVars>
      </dgm:prSet>
      <dgm:spPr/>
    </dgm:pt>
    <dgm:pt modelId="{ED9D413B-77D4-4685-B0D1-3D4DE18775E1}" type="pres">
      <dgm:prSet presAssocID="{3CBC717A-D543-4C84-BEBC-CF0D21D5CBAB}" presName="node" presStyleLbl="node1" presStyleIdx="0" presStyleCnt="3" custScaleX="127563">
        <dgm:presLayoutVars>
          <dgm:bulletEnabled val="1"/>
        </dgm:presLayoutVars>
      </dgm:prSet>
      <dgm:spPr>
        <a:prstGeom prst="roundRect">
          <a:avLst/>
        </a:prstGeom>
      </dgm:spPr>
    </dgm:pt>
    <dgm:pt modelId="{33B235B5-A703-41DC-98C8-CA049EF98AAB}" type="pres">
      <dgm:prSet presAssocID="{94E13B96-1004-401D-B20E-35609D6B3DB1}" presName="sibTrans" presStyleCnt="0"/>
      <dgm:spPr/>
    </dgm:pt>
    <dgm:pt modelId="{09E8C87C-762B-4BC0-8F09-501705483139}" type="pres">
      <dgm:prSet presAssocID="{18535257-28B7-4430-9DDF-7BA91C9D121C}" presName="node" presStyleLbl="node1" presStyleIdx="1" presStyleCnt="3" custScaleX="127563">
        <dgm:presLayoutVars>
          <dgm:bulletEnabled val="1"/>
        </dgm:presLayoutVars>
      </dgm:prSet>
      <dgm:spPr>
        <a:prstGeom prst="roundRect">
          <a:avLst/>
        </a:prstGeom>
      </dgm:spPr>
    </dgm:pt>
    <dgm:pt modelId="{6E19E389-3E54-4A02-95A0-398C17A94354}" type="pres">
      <dgm:prSet presAssocID="{B39707E6-056D-4AAB-9658-CB2BDB52C9E6}" presName="sibTrans" presStyleCnt="0"/>
      <dgm:spPr/>
    </dgm:pt>
    <dgm:pt modelId="{FA295FE1-EAED-4991-BE7C-BAEF4C92BB5C}" type="pres">
      <dgm:prSet presAssocID="{A35F3621-AF1A-4855-BF0F-DBB1BC1293D8}" presName="node" presStyleLbl="node1" presStyleIdx="2" presStyleCnt="3" custScaleX="12756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7700C4A-81CE-4067-87C7-9B2C244F732D}" type="presOf" srcId="{18535257-28B7-4430-9DDF-7BA91C9D121C}" destId="{09E8C87C-762B-4BC0-8F09-501705483139}" srcOrd="0" destOrd="0" presId="urn:microsoft.com/office/officeart/2005/8/layout/default"/>
    <dgm:cxn modelId="{0D3EB94E-8298-497B-BF0D-4780B35D9AC1}" type="presOf" srcId="{A35F3621-AF1A-4855-BF0F-DBB1BC1293D8}" destId="{FA295FE1-EAED-4991-BE7C-BAEF4C92BB5C}" srcOrd="0" destOrd="0" presId="urn:microsoft.com/office/officeart/2005/8/layout/default"/>
    <dgm:cxn modelId="{B6CED556-1930-40B6-BFF4-C65E9B8D1852}" srcId="{2B55D176-318F-480E-AC83-A77CA8864B2F}" destId="{18535257-28B7-4430-9DDF-7BA91C9D121C}" srcOrd="1" destOrd="0" parTransId="{526CD703-71B1-4C22-B4A3-844BC6DA909C}" sibTransId="{B39707E6-056D-4AAB-9658-CB2BDB52C9E6}"/>
    <dgm:cxn modelId="{88C23B7E-B16C-4C3F-AFFD-060375323F62}" type="presOf" srcId="{2B55D176-318F-480E-AC83-A77CA8864B2F}" destId="{7CCB3C97-64E2-4C96-AB7E-BF002918CE14}" srcOrd="0" destOrd="0" presId="urn:microsoft.com/office/officeart/2005/8/layout/default"/>
    <dgm:cxn modelId="{E7750B95-E385-462A-B031-4FBEEC9DA34D}" srcId="{2B55D176-318F-480E-AC83-A77CA8864B2F}" destId="{3CBC717A-D543-4C84-BEBC-CF0D21D5CBAB}" srcOrd="0" destOrd="0" parTransId="{4F55C363-B402-4AAF-ACE6-84EF2F819A7E}" sibTransId="{94E13B96-1004-401D-B20E-35609D6B3DB1}"/>
    <dgm:cxn modelId="{392E20F3-0D7E-4F5E-B5B9-68BAB44B9978}" srcId="{2B55D176-318F-480E-AC83-A77CA8864B2F}" destId="{A35F3621-AF1A-4855-BF0F-DBB1BC1293D8}" srcOrd="2" destOrd="0" parTransId="{FAD2B95E-68C0-4F76-944F-32AD2B20254B}" sibTransId="{BEFF2135-F679-46C5-AAA2-AA9E3D06A412}"/>
    <dgm:cxn modelId="{E9C49EFA-093D-40F1-9717-066BAF6193C7}" type="presOf" srcId="{3CBC717A-D543-4C84-BEBC-CF0D21D5CBAB}" destId="{ED9D413B-77D4-4685-B0D1-3D4DE18775E1}" srcOrd="0" destOrd="0" presId="urn:microsoft.com/office/officeart/2005/8/layout/default"/>
    <dgm:cxn modelId="{B156D6C4-3015-46A2-86C8-78E967E238BD}" type="presParOf" srcId="{7CCB3C97-64E2-4C96-AB7E-BF002918CE14}" destId="{ED9D413B-77D4-4685-B0D1-3D4DE18775E1}" srcOrd="0" destOrd="0" presId="urn:microsoft.com/office/officeart/2005/8/layout/default"/>
    <dgm:cxn modelId="{BEACBD5C-469A-4F3B-870E-8B7A29B96C6F}" type="presParOf" srcId="{7CCB3C97-64E2-4C96-AB7E-BF002918CE14}" destId="{33B235B5-A703-41DC-98C8-CA049EF98AAB}" srcOrd="1" destOrd="0" presId="urn:microsoft.com/office/officeart/2005/8/layout/default"/>
    <dgm:cxn modelId="{4AAB8A92-4009-4113-A17A-F0BC91FE6DEC}" type="presParOf" srcId="{7CCB3C97-64E2-4C96-AB7E-BF002918CE14}" destId="{09E8C87C-762B-4BC0-8F09-501705483139}" srcOrd="2" destOrd="0" presId="urn:microsoft.com/office/officeart/2005/8/layout/default"/>
    <dgm:cxn modelId="{69807065-130D-499C-B383-6E20AF6EF28D}" type="presParOf" srcId="{7CCB3C97-64E2-4C96-AB7E-BF002918CE14}" destId="{6E19E389-3E54-4A02-95A0-398C17A94354}" srcOrd="3" destOrd="0" presId="urn:microsoft.com/office/officeart/2005/8/layout/default"/>
    <dgm:cxn modelId="{A7CF9827-6948-4D3A-B69F-990E9577BDD9}" type="presParOf" srcId="{7CCB3C97-64E2-4C96-AB7E-BF002918CE14}" destId="{FA295FE1-EAED-4991-BE7C-BAEF4C92BB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55D176-318F-480E-AC83-A77CA8864B2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BC717A-D543-4C84-BEBC-CF0D21D5CBAB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Cannot be generalized</a:t>
          </a:r>
        </a:p>
      </dgm:t>
    </dgm:pt>
    <dgm:pt modelId="{4F55C363-B402-4AAF-ACE6-84EF2F819A7E}" type="parTrans" cxnId="{E7750B95-E385-462A-B031-4FBEEC9DA34D}">
      <dgm:prSet/>
      <dgm:spPr/>
      <dgm:t>
        <a:bodyPr/>
        <a:lstStyle/>
        <a:p>
          <a:endParaRPr lang="en-US" sz="2000"/>
        </a:p>
      </dgm:t>
    </dgm:pt>
    <dgm:pt modelId="{94E13B96-1004-401D-B20E-35609D6B3DB1}" type="sibTrans" cxnId="{E7750B95-E385-462A-B031-4FBEEC9DA34D}">
      <dgm:prSet/>
      <dgm:spPr/>
      <dgm:t>
        <a:bodyPr/>
        <a:lstStyle/>
        <a:p>
          <a:endParaRPr lang="en-US" sz="2000"/>
        </a:p>
      </dgm:t>
    </dgm:pt>
    <dgm:pt modelId="{18535257-28B7-4430-9DDF-7BA91C9D121C}">
      <dgm:prSet custT="1"/>
      <dgm:spPr/>
      <dgm:t>
        <a:bodyPr/>
        <a:lstStyle/>
        <a:p>
          <a:r>
            <a:rPr lang="en-US" sz="2000" b="1" dirty="0">
              <a:solidFill>
                <a:srgbClr val="333F48"/>
              </a:solidFill>
            </a:rPr>
            <a:t>Evolving industry and geographical trends</a:t>
          </a:r>
        </a:p>
      </dgm:t>
    </dgm:pt>
    <dgm:pt modelId="{526CD703-71B1-4C22-B4A3-844BC6DA909C}" type="parTrans" cxnId="{B6CED556-1930-40B6-BFF4-C65E9B8D1852}">
      <dgm:prSet/>
      <dgm:spPr/>
      <dgm:t>
        <a:bodyPr/>
        <a:lstStyle/>
        <a:p>
          <a:endParaRPr lang="en-US" sz="2000"/>
        </a:p>
      </dgm:t>
    </dgm:pt>
    <dgm:pt modelId="{B39707E6-056D-4AAB-9658-CB2BDB52C9E6}" type="sibTrans" cxnId="{B6CED556-1930-40B6-BFF4-C65E9B8D1852}">
      <dgm:prSet/>
      <dgm:spPr/>
      <dgm:t>
        <a:bodyPr/>
        <a:lstStyle/>
        <a:p>
          <a:endParaRPr lang="en-US" sz="2000"/>
        </a:p>
      </dgm:t>
    </dgm:pt>
    <dgm:pt modelId="{A35F3621-AF1A-4855-BF0F-DBB1BC1293D8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Cost vs Benefit Tradeoff</a:t>
          </a:r>
        </a:p>
      </dgm:t>
    </dgm:pt>
    <dgm:pt modelId="{FAD2B95E-68C0-4F76-944F-32AD2B20254B}" type="parTrans" cxnId="{392E20F3-0D7E-4F5E-B5B9-68BAB44B9978}">
      <dgm:prSet/>
      <dgm:spPr/>
      <dgm:t>
        <a:bodyPr/>
        <a:lstStyle/>
        <a:p>
          <a:endParaRPr lang="en-US" sz="2000"/>
        </a:p>
      </dgm:t>
    </dgm:pt>
    <dgm:pt modelId="{BEFF2135-F679-46C5-AAA2-AA9E3D06A412}" type="sibTrans" cxnId="{392E20F3-0D7E-4F5E-B5B9-68BAB44B9978}">
      <dgm:prSet/>
      <dgm:spPr/>
      <dgm:t>
        <a:bodyPr/>
        <a:lstStyle/>
        <a:p>
          <a:endParaRPr lang="en-US" sz="2000"/>
        </a:p>
      </dgm:t>
    </dgm:pt>
    <dgm:pt modelId="{7CCB3C97-64E2-4C96-AB7E-BF002918CE14}" type="pres">
      <dgm:prSet presAssocID="{2B55D176-318F-480E-AC83-A77CA8864B2F}" presName="diagram" presStyleCnt="0">
        <dgm:presLayoutVars>
          <dgm:dir/>
          <dgm:resizeHandles val="exact"/>
        </dgm:presLayoutVars>
      </dgm:prSet>
      <dgm:spPr/>
    </dgm:pt>
    <dgm:pt modelId="{ED9D413B-77D4-4685-B0D1-3D4DE18775E1}" type="pres">
      <dgm:prSet presAssocID="{3CBC717A-D543-4C84-BEBC-CF0D21D5CBAB}" presName="node" presStyleLbl="node1" presStyleIdx="0" presStyleCnt="3" custScaleX="127563" custLinFactNeighborX="0" custLinFactNeighborY="-266">
        <dgm:presLayoutVars>
          <dgm:bulletEnabled val="1"/>
        </dgm:presLayoutVars>
      </dgm:prSet>
      <dgm:spPr>
        <a:prstGeom prst="roundRect">
          <a:avLst/>
        </a:prstGeom>
      </dgm:spPr>
    </dgm:pt>
    <dgm:pt modelId="{33B235B5-A703-41DC-98C8-CA049EF98AAB}" type="pres">
      <dgm:prSet presAssocID="{94E13B96-1004-401D-B20E-35609D6B3DB1}" presName="sibTrans" presStyleCnt="0"/>
      <dgm:spPr/>
    </dgm:pt>
    <dgm:pt modelId="{09E8C87C-762B-4BC0-8F09-501705483139}" type="pres">
      <dgm:prSet presAssocID="{18535257-28B7-4430-9DDF-7BA91C9D121C}" presName="node" presStyleLbl="node1" presStyleIdx="1" presStyleCnt="3" custScaleX="127563">
        <dgm:presLayoutVars>
          <dgm:bulletEnabled val="1"/>
        </dgm:presLayoutVars>
      </dgm:prSet>
      <dgm:spPr>
        <a:prstGeom prst="roundRect">
          <a:avLst/>
        </a:prstGeom>
      </dgm:spPr>
    </dgm:pt>
    <dgm:pt modelId="{6E19E389-3E54-4A02-95A0-398C17A94354}" type="pres">
      <dgm:prSet presAssocID="{B39707E6-056D-4AAB-9658-CB2BDB52C9E6}" presName="sibTrans" presStyleCnt="0"/>
      <dgm:spPr/>
    </dgm:pt>
    <dgm:pt modelId="{FA295FE1-EAED-4991-BE7C-BAEF4C92BB5C}" type="pres">
      <dgm:prSet presAssocID="{A35F3621-AF1A-4855-BF0F-DBB1BC1293D8}" presName="node" presStyleLbl="node1" presStyleIdx="2" presStyleCnt="3" custScaleX="12756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7700C4A-81CE-4067-87C7-9B2C244F732D}" type="presOf" srcId="{18535257-28B7-4430-9DDF-7BA91C9D121C}" destId="{09E8C87C-762B-4BC0-8F09-501705483139}" srcOrd="0" destOrd="0" presId="urn:microsoft.com/office/officeart/2005/8/layout/default"/>
    <dgm:cxn modelId="{0D3EB94E-8298-497B-BF0D-4780B35D9AC1}" type="presOf" srcId="{A35F3621-AF1A-4855-BF0F-DBB1BC1293D8}" destId="{FA295FE1-EAED-4991-BE7C-BAEF4C92BB5C}" srcOrd="0" destOrd="0" presId="urn:microsoft.com/office/officeart/2005/8/layout/default"/>
    <dgm:cxn modelId="{B6CED556-1930-40B6-BFF4-C65E9B8D1852}" srcId="{2B55D176-318F-480E-AC83-A77CA8864B2F}" destId="{18535257-28B7-4430-9DDF-7BA91C9D121C}" srcOrd="1" destOrd="0" parTransId="{526CD703-71B1-4C22-B4A3-844BC6DA909C}" sibTransId="{B39707E6-056D-4AAB-9658-CB2BDB52C9E6}"/>
    <dgm:cxn modelId="{88C23B7E-B16C-4C3F-AFFD-060375323F62}" type="presOf" srcId="{2B55D176-318F-480E-AC83-A77CA8864B2F}" destId="{7CCB3C97-64E2-4C96-AB7E-BF002918CE14}" srcOrd="0" destOrd="0" presId="urn:microsoft.com/office/officeart/2005/8/layout/default"/>
    <dgm:cxn modelId="{E7750B95-E385-462A-B031-4FBEEC9DA34D}" srcId="{2B55D176-318F-480E-AC83-A77CA8864B2F}" destId="{3CBC717A-D543-4C84-BEBC-CF0D21D5CBAB}" srcOrd="0" destOrd="0" parTransId="{4F55C363-B402-4AAF-ACE6-84EF2F819A7E}" sibTransId="{94E13B96-1004-401D-B20E-35609D6B3DB1}"/>
    <dgm:cxn modelId="{392E20F3-0D7E-4F5E-B5B9-68BAB44B9978}" srcId="{2B55D176-318F-480E-AC83-A77CA8864B2F}" destId="{A35F3621-AF1A-4855-BF0F-DBB1BC1293D8}" srcOrd="2" destOrd="0" parTransId="{FAD2B95E-68C0-4F76-944F-32AD2B20254B}" sibTransId="{BEFF2135-F679-46C5-AAA2-AA9E3D06A412}"/>
    <dgm:cxn modelId="{E9C49EFA-093D-40F1-9717-066BAF6193C7}" type="presOf" srcId="{3CBC717A-D543-4C84-BEBC-CF0D21D5CBAB}" destId="{ED9D413B-77D4-4685-B0D1-3D4DE18775E1}" srcOrd="0" destOrd="0" presId="urn:microsoft.com/office/officeart/2005/8/layout/default"/>
    <dgm:cxn modelId="{B156D6C4-3015-46A2-86C8-78E967E238BD}" type="presParOf" srcId="{7CCB3C97-64E2-4C96-AB7E-BF002918CE14}" destId="{ED9D413B-77D4-4685-B0D1-3D4DE18775E1}" srcOrd="0" destOrd="0" presId="urn:microsoft.com/office/officeart/2005/8/layout/default"/>
    <dgm:cxn modelId="{BEACBD5C-469A-4F3B-870E-8B7A29B96C6F}" type="presParOf" srcId="{7CCB3C97-64E2-4C96-AB7E-BF002918CE14}" destId="{33B235B5-A703-41DC-98C8-CA049EF98AAB}" srcOrd="1" destOrd="0" presId="urn:microsoft.com/office/officeart/2005/8/layout/default"/>
    <dgm:cxn modelId="{4AAB8A92-4009-4113-A17A-F0BC91FE6DEC}" type="presParOf" srcId="{7CCB3C97-64E2-4C96-AB7E-BF002918CE14}" destId="{09E8C87C-762B-4BC0-8F09-501705483139}" srcOrd="2" destOrd="0" presId="urn:microsoft.com/office/officeart/2005/8/layout/default"/>
    <dgm:cxn modelId="{69807065-130D-499C-B383-6E20AF6EF28D}" type="presParOf" srcId="{7CCB3C97-64E2-4C96-AB7E-BF002918CE14}" destId="{6E19E389-3E54-4A02-95A0-398C17A94354}" srcOrd="3" destOrd="0" presId="urn:microsoft.com/office/officeart/2005/8/layout/default"/>
    <dgm:cxn modelId="{A7CF9827-6948-4D3A-B69F-990E9577BDD9}" type="presParOf" srcId="{7CCB3C97-64E2-4C96-AB7E-BF002918CE14}" destId="{FA295FE1-EAED-4991-BE7C-BAEF4C92BB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B9DA79-44EF-415E-9FA5-FF50FB773DB9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DF6F108-4FCF-49E3-B8A6-4F11156BAFB2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Attrition: </a:t>
          </a:r>
        </a:p>
        <a:p>
          <a:pPr algn="ctr"/>
          <a:r>
            <a:rPr lang="en-US" sz="2000">
              <a:solidFill>
                <a:srgbClr val="333F48"/>
              </a:solidFill>
            </a:rPr>
            <a:t>Employees leaving their companies</a:t>
          </a:r>
        </a:p>
      </dgm:t>
    </dgm:pt>
    <dgm:pt modelId="{6906BC07-2900-4F5B-B894-9BDE9742D5F8}" type="parTrans" cxnId="{13BF8A1D-CC17-4245-B2E3-17C5CCA11E20}">
      <dgm:prSet/>
      <dgm:spPr/>
      <dgm:t>
        <a:bodyPr/>
        <a:lstStyle/>
        <a:p>
          <a:endParaRPr lang="en-US" sz="2000"/>
        </a:p>
      </dgm:t>
    </dgm:pt>
    <dgm:pt modelId="{0C694DB8-056C-4432-9D7A-0C3C8B298421}" type="sibTrans" cxnId="{13BF8A1D-CC17-4245-B2E3-17C5CCA11E20}">
      <dgm:prSet/>
      <dgm:spPr/>
      <dgm:t>
        <a:bodyPr/>
        <a:lstStyle/>
        <a:p>
          <a:endParaRPr lang="en-US" sz="2000"/>
        </a:p>
      </dgm:t>
    </dgm:pt>
    <dgm:pt modelId="{19FB32BF-0736-4513-8A2D-DA9DC1DAA88B}">
      <dgm:prSet custT="1"/>
      <dgm:spPr/>
      <dgm:t>
        <a:bodyPr/>
        <a:lstStyle/>
        <a:p>
          <a:pPr algn="ctr"/>
          <a:r>
            <a:rPr lang="en-US" sz="2000" b="1" u="sng">
              <a:solidFill>
                <a:srgbClr val="333F48"/>
              </a:solidFill>
            </a:rPr>
            <a:t>44.3</a:t>
          </a:r>
          <a:r>
            <a:rPr lang="en-US" sz="2000" b="1">
              <a:solidFill>
                <a:srgbClr val="333F48"/>
              </a:solidFill>
            </a:rPr>
            <a:t>%</a:t>
          </a:r>
          <a:r>
            <a:rPr lang="en-US" sz="2000">
              <a:solidFill>
                <a:srgbClr val="333F48"/>
              </a:solidFill>
            </a:rPr>
            <a:t> turnover in 2019 (Bureau of Labor Statistics)</a:t>
          </a:r>
        </a:p>
      </dgm:t>
    </dgm:pt>
    <dgm:pt modelId="{56F50A4D-8953-41FA-B219-17B550B2D14C}" type="parTrans" cxnId="{9A642D9D-7EAD-4342-9539-8AAB87C7B905}">
      <dgm:prSet/>
      <dgm:spPr/>
      <dgm:t>
        <a:bodyPr/>
        <a:lstStyle/>
        <a:p>
          <a:endParaRPr lang="en-US" sz="2000"/>
        </a:p>
      </dgm:t>
    </dgm:pt>
    <dgm:pt modelId="{7C9DFACA-F7C6-4EBA-8CCE-46DB1ACBD98B}" type="sibTrans" cxnId="{9A642D9D-7EAD-4342-9539-8AAB87C7B905}">
      <dgm:prSet/>
      <dgm:spPr/>
      <dgm:t>
        <a:bodyPr/>
        <a:lstStyle/>
        <a:p>
          <a:endParaRPr lang="en-US" sz="2000"/>
        </a:p>
      </dgm:t>
    </dgm:pt>
    <dgm:pt modelId="{F000AE2E-C05E-490C-835E-DC27FC6EC32A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Costly and timely to replace</a:t>
          </a:r>
        </a:p>
      </dgm:t>
    </dgm:pt>
    <dgm:pt modelId="{5F797A56-6D49-4AFD-AF14-0061D2517D60}" type="parTrans" cxnId="{91431F58-224F-4212-B57B-257C080A3003}">
      <dgm:prSet/>
      <dgm:spPr/>
      <dgm:t>
        <a:bodyPr/>
        <a:lstStyle/>
        <a:p>
          <a:endParaRPr lang="en-US" sz="2000"/>
        </a:p>
      </dgm:t>
    </dgm:pt>
    <dgm:pt modelId="{6C77C702-EE79-4E18-A427-D0E7114A1ED9}" type="sibTrans" cxnId="{91431F58-224F-4212-B57B-257C080A3003}">
      <dgm:prSet/>
      <dgm:spPr/>
      <dgm:t>
        <a:bodyPr/>
        <a:lstStyle/>
        <a:p>
          <a:endParaRPr lang="en-US" sz="2000"/>
        </a:p>
      </dgm:t>
    </dgm:pt>
    <dgm:pt modelId="{4C8F87C2-0ED3-404A-A693-337964D16881}" type="pres">
      <dgm:prSet presAssocID="{72B9DA79-44EF-415E-9FA5-FF50FB773DB9}" presName="linear" presStyleCnt="0">
        <dgm:presLayoutVars>
          <dgm:animLvl val="lvl"/>
          <dgm:resizeHandles val="exact"/>
        </dgm:presLayoutVars>
      </dgm:prSet>
      <dgm:spPr/>
    </dgm:pt>
    <dgm:pt modelId="{077F6D06-AE84-4821-B1A9-EF350BEB35B0}" type="pres">
      <dgm:prSet presAssocID="{DDF6F108-4FCF-49E3-B8A6-4F11156BAF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A5CFF3-E699-44B2-8C16-16E2B8A62D66}" type="pres">
      <dgm:prSet presAssocID="{0C694DB8-056C-4432-9D7A-0C3C8B298421}" presName="spacer" presStyleCnt="0"/>
      <dgm:spPr/>
    </dgm:pt>
    <dgm:pt modelId="{C1DD60C6-FEE4-4E0F-A048-D45C5637A3DA}" type="pres">
      <dgm:prSet presAssocID="{F000AE2E-C05E-490C-835E-DC27FC6EC3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339387-B335-42CD-8B86-F155723DD6A8}" type="pres">
      <dgm:prSet presAssocID="{6C77C702-EE79-4E18-A427-D0E7114A1ED9}" presName="spacer" presStyleCnt="0"/>
      <dgm:spPr/>
    </dgm:pt>
    <dgm:pt modelId="{317A527A-F613-4ACA-A721-37F562FADA12}" type="pres">
      <dgm:prSet presAssocID="{19FB32BF-0736-4513-8A2D-DA9DC1DAA8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2E6417-CC3E-4C98-9177-941F54501663}" type="presOf" srcId="{DDF6F108-4FCF-49E3-B8A6-4F11156BAFB2}" destId="{077F6D06-AE84-4821-B1A9-EF350BEB35B0}" srcOrd="0" destOrd="0" presId="urn:microsoft.com/office/officeart/2005/8/layout/vList2"/>
    <dgm:cxn modelId="{13BF8A1D-CC17-4245-B2E3-17C5CCA11E20}" srcId="{72B9DA79-44EF-415E-9FA5-FF50FB773DB9}" destId="{DDF6F108-4FCF-49E3-B8A6-4F11156BAFB2}" srcOrd="0" destOrd="0" parTransId="{6906BC07-2900-4F5B-B894-9BDE9742D5F8}" sibTransId="{0C694DB8-056C-4432-9D7A-0C3C8B298421}"/>
    <dgm:cxn modelId="{91431F58-224F-4212-B57B-257C080A3003}" srcId="{72B9DA79-44EF-415E-9FA5-FF50FB773DB9}" destId="{F000AE2E-C05E-490C-835E-DC27FC6EC32A}" srcOrd="1" destOrd="0" parTransId="{5F797A56-6D49-4AFD-AF14-0061D2517D60}" sibTransId="{6C77C702-EE79-4E18-A427-D0E7114A1ED9}"/>
    <dgm:cxn modelId="{7915715A-411A-4E70-AD13-012734CA3EA3}" type="presOf" srcId="{F000AE2E-C05E-490C-835E-DC27FC6EC32A}" destId="{C1DD60C6-FEE4-4E0F-A048-D45C5637A3DA}" srcOrd="0" destOrd="0" presId="urn:microsoft.com/office/officeart/2005/8/layout/vList2"/>
    <dgm:cxn modelId="{9A642D9D-7EAD-4342-9539-8AAB87C7B905}" srcId="{72B9DA79-44EF-415E-9FA5-FF50FB773DB9}" destId="{19FB32BF-0736-4513-8A2D-DA9DC1DAA88B}" srcOrd="2" destOrd="0" parTransId="{56F50A4D-8953-41FA-B219-17B550B2D14C}" sibTransId="{7C9DFACA-F7C6-4EBA-8CCE-46DB1ACBD98B}"/>
    <dgm:cxn modelId="{F4182DA1-61FC-48CF-8D93-D32498980498}" type="presOf" srcId="{19FB32BF-0736-4513-8A2D-DA9DC1DAA88B}" destId="{317A527A-F613-4ACA-A721-37F562FADA12}" srcOrd="0" destOrd="0" presId="urn:microsoft.com/office/officeart/2005/8/layout/vList2"/>
    <dgm:cxn modelId="{72923DD1-CB73-43F7-89DD-E8A4559992ED}" type="presOf" srcId="{72B9DA79-44EF-415E-9FA5-FF50FB773DB9}" destId="{4C8F87C2-0ED3-404A-A693-337964D16881}" srcOrd="0" destOrd="0" presId="urn:microsoft.com/office/officeart/2005/8/layout/vList2"/>
    <dgm:cxn modelId="{F0BFD97B-5AB8-45C2-81D4-4864E7027F31}" type="presParOf" srcId="{4C8F87C2-0ED3-404A-A693-337964D16881}" destId="{077F6D06-AE84-4821-B1A9-EF350BEB35B0}" srcOrd="0" destOrd="0" presId="urn:microsoft.com/office/officeart/2005/8/layout/vList2"/>
    <dgm:cxn modelId="{D6501D5F-7597-4965-B785-5633134CAD69}" type="presParOf" srcId="{4C8F87C2-0ED3-404A-A693-337964D16881}" destId="{1EA5CFF3-E699-44B2-8C16-16E2B8A62D66}" srcOrd="1" destOrd="0" presId="urn:microsoft.com/office/officeart/2005/8/layout/vList2"/>
    <dgm:cxn modelId="{530B5594-FF75-4DE4-93EF-836A505436EE}" type="presParOf" srcId="{4C8F87C2-0ED3-404A-A693-337964D16881}" destId="{C1DD60C6-FEE4-4E0F-A048-D45C5637A3DA}" srcOrd="2" destOrd="0" presId="urn:microsoft.com/office/officeart/2005/8/layout/vList2"/>
    <dgm:cxn modelId="{F0631D0C-89EB-418F-8485-B5A0A2A8E389}" type="presParOf" srcId="{4C8F87C2-0ED3-404A-A693-337964D16881}" destId="{4B339387-B335-42CD-8B86-F155723DD6A8}" srcOrd="3" destOrd="0" presId="urn:microsoft.com/office/officeart/2005/8/layout/vList2"/>
    <dgm:cxn modelId="{DC8EE6B4-9840-4500-BD02-249B435EB1D3}" type="presParOf" srcId="{4C8F87C2-0ED3-404A-A693-337964D16881}" destId="{317A527A-F613-4ACA-A721-37F562FADA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52B6F-4EEA-4AED-950E-1D35ECBF3A7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6D479D2-7D37-4863-95A1-CFF94477EB6A}">
      <dgm:prSet custT="1"/>
      <dgm:spPr/>
      <dgm:t>
        <a:bodyPr/>
        <a:lstStyle/>
        <a:p>
          <a:pPr algn="ctr"/>
          <a:r>
            <a:rPr lang="en-US" sz="2000">
              <a:solidFill>
                <a:srgbClr val="333F48"/>
              </a:solidFill>
            </a:rPr>
            <a:t>Sourced from Kaggle</a:t>
          </a:r>
        </a:p>
      </dgm:t>
    </dgm:pt>
    <dgm:pt modelId="{56464504-7246-43E1-B5D1-99CC0095977D}" type="parTrans" cxnId="{1FA7A9D9-33DD-4AE0-8559-CB6DF6F18C48}">
      <dgm:prSet/>
      <dgm:spPr/>
      <dgm:t>
        <a:bodyPr/>
        <a:lstStyle/>
        <a:p>
          <a:endParaRPr lang="en-US" sz="2000"/>
        </a:p>
      </dgm:t>
    </dgm:pt>
    <dgm:pt modelId="{824D0CA8-4E00-484E-ABA0-FE9AA1FB96C2}" type="sibTrans" cxnId="{1FA7A9D9-33DD-4AE0-8559-CB6DF6F18C48}">
      <dgm:prSet/>
      <dgm:spPr/>
      <dgm:t>
        <a:bodyPr/>
        <a:lstStyle/>
        <a:p>
          <a:endParaRPr lang="en-US" sz="2000"/>
        </a:p>
      </dgm:t>
    </dgm:pt>
    <dgm:pt modelId="{0CF04CB1-6BE7-44A8-9CDD-7948245948CD}">
      <dgm:prSet custT="1"/>
      <dgm:spPr/>
      <dgm:t>
        <a:bodyPr/>
        <a:lstStyle/>
        <a:p>
          <a:pPr algn="ctr"/>
          <a:r>
            <a:rPr lang="en-US" sz="2000" dirty="0">
              <a:solidFill>
                <a:srgbClr val="333F48"/>
              </a:solidFill>
            </a:rPr>
            <a:t>1,470 records with ~35 variables</a:t>
          </a:r>
        </a:p>
      </dgm:t>
    </dgm:pt>
    <dgm:pt modelId="{A6FB798E-0BA9-4180-A0B3-4DF5771B8966}" type="parTrans" cxnId="{04CFBB7B-6790-4196-AB7E-CFA478343330}">
      <dgm:prSet/>
      <dgm:spPr/>
      <dgm:t>
        <a:bodyPr/>
        <a:lstStyle/>
        <a:p>
          <a:endParaRPr lang="en-US" sz="2000"/>
        </a:p>
      </dgm:t>
    </dgm:pt>
    <dgm:pt modelId="{E7FC7C79-0961-45A5-97C1-B5407A9B3904}" type="sibTrans" cxnId="{04CFBB7B-6790-4196-AB7E-CFA478343330}">
      <dgm:prSet/>
      <dgm:spPr/>
      <dgm:t>
        <a:bodyPr/>
        <a:lstStyle/>
        <a:p>
          <a:endParaRPr lang="en-US" sz="2000"/>
        </a:p>
      </dgm:t>
    </dgm:pt>
    <dgm:pt modelId="{409008B8-68AD-430B-9BEA-F171001DE0CF}">
      <dgm:prSet custT="1"/>
      <dgm:spPr/>
      <dgm:t>
        <a:bodyPr/>
        <a:lstStyle/>
        <a:p>
          <a:pPr algn="ctr"/>
          <a:r>
            <a:rPr lang="en-US" sz="2000" dirty="0">
              <a:solidFill>
                <a:srgbClr val="333F48"/>
              </a:solidFill>
            </a:rPr>
            <a:t>19.2% Attrition Rate</a:t>
          </a:r>
        </a:p>
      </dgm:t>
    </dgm:pt>
    <dgm:pt modelId="{DBA96507-FB5E-4444-A1AF-E454273D04B0}" type="parTrans" cxnId="{37F14EE0-1E0C-4141-A3BC-21FC4133C441}">
      <dgm:prSet/>
      <dgm:spPr/>
      <dgm:t>
        <a:bodyPr/>
        <a:lstStyle/>
        <a:p>
          <a:endParaRPr lang="en-US" sz="2000"/>
        </a:p>
      </dgm:t>
    </dgm:pt>
    <dgm:pt modelId="{B61C2FC9-EB09-4B48-978D-BEDFA76C2CA3}" type="sibTrans" cxnId="{37F14EE0-1E0C-4141-A3BC-21FC4133C441}">
      <dgm:prSet/>
      <dgm:spPr/>
      <dgm:t>
        <a:bodyPr/>
        <a:lstStyle/>
        <a:p>
          <a:endParaRPr lang="en-US" sz="2000"/>
        </a:p>
      </dgm:t>
    </dgm:pt>
    <dgm:pt modelId="{D6A12023-166B-45BF-9383-0F2241C956A4}" type="pres">
      <dgm:prSet presAssocID="{1E152B6F-4EEA-4AED-950E-1D35ECBF3A7E}" presName="linear" presStyleCnt="0">
        <dgm:presLayoutVars>
          <dgm:animLvl val="lvl"/>
          <dgm:resizeHandles val="exact"/>
        </dgm:presLayoutVars>
      </dgm:prSet>
      <dgm:spPr/>
    </dgm:pt>
    <dgm:pt modelId="{347A9B77-65BF-438A-A2B9-20903ED81DB3}" type="pres">
      <dgm:prSet presAssocID="{36D479D2-7D37-4863-95A1-CFF94477EB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916401-49C3-4A62-83F2-54723F358780}" type="pres">
      <dgm:prSet presAssocID="{824D0CA8-4E00-484E-ABA0-FE9AA1FB96C2}" presName="spacer" presStyleCnt="0"/>
      <dgm:spPr/>
    </dgm:pt>
    <dgm:pt modelId="{08B5CBEB-648B-4921-A5F0-C91C8159D5CD}" type="pres">
      <dgm:prSet presAssocID="{0CF04CB1-6BE7-44A8-9CDD-7948245948CD}" presName="parentText" presStyleLbl="node1" presStyleIdx="1" presStyleCnt="3" custLinFactNeighborY="8277">
        <dgm:presLayoutVars>
          <dgm:chMax val="0"/>
          <dgm:bulletEnabled val="1"/>
        </dgm:presLayoutVars>
      </dgm:prSet>
      <dgm:spPr/>
    </dgm:pt>
    <dgm:pt modelId="{B4FF62FE-CB15-49CC-B445-C4CB160C3B9D}" type="pres">
      <dgm:prSet presAssocID="{E7FC7C79-0961-45A5-97C1-B5407A9B3904}" presName="spacer" presStyleCnt="0"/>
      <dgm:spPr/>
    </dgm:pt>
    <dgm:pt modelId="{30777F3D-2A32-4BEF-A1AC-0F7AE4C5051D}" type="pres">
      <dgm:prSet presAssocID="{409008B8-68AD-430B-9BEA-F171001DE0CF}" presName="parentText" presStyleLbl="node1" presStyleIdx="2" presStyleCnt="3" custLinFactNeighborY="23690">
        <dgm:presLayoutVars>
          <dgm:chMax val="0"/>
          <dgm:bulletEnabled val="1"/>
        </dgm:presLayoutVars>
      </dgm:prSet>
      <dgm:spPr/>
    </dgm:pt>
  </dgm:ptLst>
  <dgm:cxnLst>
    <dgm:cxn modelId="{7ED6CB60-3700-4FDB-8DA0-4BB4B0F6921B}" type="presOf" srcId="{1E152B6F-4EEA-4AED-950E-1D35ECBF3A7E}" destId="{D6A12023-166B-45BF-9383-0F2241C956A4}" srcOrd="0" destOrd="0" presId="urn:microsoft.com/office/officeart/2005/8/layout/vList2"/>
    <dgm:cxn modelId="{02A63F51-DEAD-4A15-BD51-7345A2DD461D}" type="presOf" srcId="{0CF04CB1-6BE7-44A8-9CDD-7948245948CD}" destId="{08B5CBEB-648B-4921-A5F0-C91C8159D5CD}" srcOrd="0" destOrd="0" presId="urn:microsoft.com/office/officeart/2005/8/layout/vList2"/>
    <dgm:cxn modelId="{2872BF53-1C75-4F2A-B2D8-CE1223990F1A}" type="presOf" srcId="{409008B8-68AD-430B-9BEA-F171001DE0CF}" destId="{30777F3D-2A32-4BEF-A1AC-0F7AE4C5051D}" srcOrd="0" destOrd="0" presId="urn:microsoft.com/office/officeart/2005/8/layout/vList2"/>
    <dgm:cxn modelId="{04CFBB7B-6790-4196-AB7E-CFA478343330}" srcId="{1E152B6F-4EEA-4AED-950E-1D35ECBF3A7E}" destId="{0CF04CB1-6BE7-44A8-9CDD-7948245948CD}" srcOrd="1" destOrd="0" parTransId="{A6FB798E-0BA9-4180-A0B3-4DF5771B8966}" sibTransId="{E7FC7C79-0961-45A5-97C1-B5407A9B3904}"/>
    <dgm:cxn modelId="{7EFA12C1-748D-4DFB-B0D5-E88600A1AE95}" type="presOf" srcId="{36D479D2-7D37-4863-95A1-CFF94477EB6A}" destId="{347A9B77-65BF-438A-A2B9-20903ED81DB3}" srcOrd="0" destOrd="0" presId="urn:microsoft.com/office/officeart/2005/8/layout/vList2"/>
    <dgm:cxn modelId="{1FA7A9D9-33DD-4AE0-8559-CB6DF6F18C48}" srcId="{1E152B6F-4EEA-4AED-950E-1D35ECBF3A7E}" destId="{36D479D2-7D37-4863-95A1-CFF94477EB6A}" srcOrd="0" destOrd="0" parTransId="{56464504-7246-43E1-B5D1-99CC0095977D}" sibTransId="{824D0CA8-4E00-484E-ABA0-FE9AA1FB96C2}"/>
    <dgm:cxn modelId="{37F14EE0-1E0C-4141-A3BC-21FC4133C441}" srcId="{1E152B6F-4EEA-4AED-950E-1D35ECBF3A7E}" destId="{409008B8-68AD-430B-9BEA-F171001DE0CF}" srcOrd="2" destOrd="0" parTransId="{DBA96507-FB5E-4444-A1AF-E454273D04B0}" sibTransId="{B61C2FC9-EB09-4B48-978D-BEDFA76C2CA3}"/>
    <dgm:cxn modelId="{77F1601F-08BF-4B5F-8438-BC7AE0ED01F2}" type="presParOf" srcId="{D6A12023-166B-45BF-9383-0F2241C956A4}" destId="{347A9B77-65BF-438A-A2B9-20903ED81DB3}" srcOrd="0" destOrd="0" presId="urn:microsoft.com/office/officeart/2005/8/layout/vList2"/>
    <dgm:cxn modelId="{EA8E7570-7386-41D6-808C-C20D416EE7B1}" type="presParOf" srcId="{D6A12023-166B-45BF-9383-0F2241C956A4}" destId="{88916401-49C3-4A62-83F2-54723F358780}" srcOrd="1" destOrd="0" presId="urn:microsoft.com/office/officeart/2005/8/layout/vList2"/>
    <dgm:cxn modelId="{5996D3D4-9063-409B-A31C-CD31BDEAE23D}" type="presParOf" srcId="{D6A12023-166B-45BF-9383-0F2241C956A4}" destId="{08B5CBEB-648B-4921-A5F0-C91C8159D5CD}" srcOrd="2" destOrd="0" presId="urn:microsoft.com/office/officeart/2005/8/layout/vList2"/>
    <dgm:cxn modelId="{715433F7-1C08-4AEC-A7F2-1656C43419F1}" type="presParOf" srcId="{D6A12023-166B-45BF-9383-0F2241C956A4}" destId="{B4FF62FE-CB15-49CC-B445-C4CB160C3B9D}" srcOrd="3" destOrd="0" presId="urn:microsoft.com/office/officeart/2005/8/layout/vList2"/>
    <dgm:cxn modelId="{876A46B5-6441-4FC6-A80A-805236F1A046}" type="presParOf" srcId="{D6A12023-166B-45BF-9383-0F2241C956A4}" destId="{30777F3D-2A32-4BEF-A1AC-0F7AE4C505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EF19C1-3936-405E-9AF6-E7C601645D4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94C95D-1CD3-4D40-98D9-E239524444F3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Predicting </a:t>
          </a:r>
          <a:r>
            <a:rPr lang="en-US" sz="2000">
              <a:solidFill>
                <a:srgbClr val="333F48"/>
              </a:solidFill>
            </a:rPr>
            <a:t>Employee Churn</a:t>
          </a:r>
        </a:p>
      </dgm:t>
    </dgm:pt>
    <dgm:pt modelId="{83CDFABC-931B-4932-A3BF-E85C79C444F8}" type="parTrans" cxnId="{B69712AE-B55B-4073-907D-AA403452E2CC}">
      <dgm:prSet/>
      <dgm:spPr/>
      <dgm:t>
        <a:bodyPr/>
        <a:lstStyle/>
        <a:p>
          <a:endParaRPr lang="en-US" sz="2000"/>
        </a:p>
      </dgm:t>
    </dgm:pt>
    <dgm:pt modelId="{1096631F-2666-4986-A239-6AE7778E0246}" type="sibTrans" cxnId="{B69712AE-B55B-4073-907D-AA403452E2CC}">
      <dgm:prSet/>
      <dgm:spPr/>
      <dgm:t>
        <a:bodyPr/>
        <a:lstStyle/>
        <a:p>
          <a:endParaRPr lang="en-US" sz="2000"/>
        </a:p>
      </dgm:t>
    </dgm:pt>
    <dgm:pt modelId="{69414B79-3748-4522-9770-4035092A7CE2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Identifying key variables</a:t>
          </a:r>
          <a:r>
            <a:rPr lang="en-US" sz="2000">
              <a:solidFill>
                <a:srgbClr val="333F48"/>
              </a:solidFill>
            </a:rPr>
            <a:t> contributing to Employee Churn</a:t>
          </a:r>
        </a:p>
      </dgm:t>
    </dgm:pt>
    <dgm:pt modelId="{BABDC932-13B5-47AA-A316-8E77BB119E3B}" type="parTrans" cxnId="{0A676E34-CD42-4D7C-BEC4-75B8896DDD67}">
      <dgm:prSet/>
      <dgm:spPr/>
      <dgm:t>
        <a:bodyPr/>
        <a:lstStyle/>
        <a:p>
          <a:endParaRPr lang="en-US" sz="2000"/>
        </a:p>
      </dgm:t>
    </dgm:pt>
    <dgm:pt modelId="{5F1EA6F9-C94E-40E0-8659-E21B6883537D}" type="sibTrans" cxnId="{0A676E34-CD42-4D7C-BEC4-75B8896DDD67}">
      <dgm:prSet/>
      <dgm:spPr/>
      <dgm:t>
        <a:bodyPr/>
        <a:lstStyle/>
        <a:p>
          <a:endParaRPr lang="en-US" sz="2000"/>
        </a:p>
      </dgm:t>
    </dgm:pt>
    <dgm:pt modelId="{8672935B-8A14-4676-9589-787683801D3A}" type="pres">
      <dgm:prSet presAssocID="{F4EF19C1-3936-405E-9AF6-E7C601645D45}" presName="linear" presStyleCnt="0">
        <dgm:presLayoutVars>
          <dgm:animLvl val="lvl"/>
          <dgm:resizeHandles val="exact"/>
        </dgm:presLayoutVars>
      </dgm:prSet>
      <dgm:spPr/>
    </dgm:pt>
    <dgm:pt modelId="{3622958D-9E24-48EC-8D04-006EF0B79338}" type="pres">
      <dgm:prSet presAssocID="{DD94C95D-1CD3-4D40-98D9-E239524444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38029B-A2D6-49B4-BAC1-D57C2ABAE40B}" type="pres">
      <dgm:prSet presAssocID="{1096631F-2666-4986-A239-6AE7778E0246}" presName="spacer" presStyleCnt="0"/>
      <dgm:spPr/>
    </dgm:pt>
    <dgm:pt modelId="{C28D6FDB-7DC0-465F-9002-372AF0C5972F}" type="pres">
      <dgm:prSet presAssocID="{69414B79-3748-4522-9770-4035092A7C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676E34-CD42-4D7C-BEC4-75B8896DDD67}" srcId="{F4EF19C1-3936-405E-9AF6-E7C601645D45}" destId="{69414B79-3748-4522-9770-4035092A7CE2}" srcOrd="1" destOrd="0" parTransId="{BABDC932-13B5-47AA-A316-8E77BB119E3B}" sibTransId="{5F1EA6F9-C94E-40E0-8659-E21B6883537D}"/>
    <dgm:cxn modelId="{0A8E3C59-137C-4081-AF6B-7777EAD964C8}" type="presOf" srcId="{69414B79-3748-4522-9770-4035092A7CE2}" destId="{C28D6FDB-7DC0-465F-9002-372AF0C5972F}" srcOrd="0" destOrd="0" presId="urn:microsoft.com/office/officeart/2005/8/layout/vList2"/>
    <dgm:cxn modelId="{B0103F88-48D0-4B30-B06E-80A8D40C4C9F}" type="presOf" srcId="{DD94C95D-1CD3-4D40-98D9-E239524444F3}" destId="{3622958D-9E24-48EC-8D04-006EF0B79338}" srcOrd="0" destOrd="0" presId="urn:microsoft.com/office/officeart/2005/8/layout/vList2"/>
    <dgm:cxn modelId="{B69712AE-B55B-4073-907D-AA403452E2CC}" srcId="{F4EF19C1-3936-405E-9AF6-E7C601645D45}" destId="{DD94C95D-1CD3-4D40-98D9-E239524444F3}" srcOrd="0" destOrd="0" parTransId="{83CDFABC-931B-4932-A3BF-E85C79C444F8}" sibTransId="{1096631F-2666-4986-A239-6AE7778E0246}"/>
    <dgm:cxn modelId="{C2E635B5-44D5-4F4A-8C08-CC6EB29586B9}" type="presOf" srcId="{F4EF19C1-3936-405E-9AF6-E7C601645D45}" destId="{8672935B-8A14-4676-9589-787683801D3A}" srcOrd="0" destOrd="0" presId="urn:microsoft.com/office/officeart/2005/8/layout/vList2"/>
    <dgm:cxn modelId="{3D666214-7757-4123-9D86-3E616C98BEE9}" type="presParOf" srcId="{8672935B-8A14-4676-9589-787683801D3A}" destId="{3622958D-9E24-48EC-8D04-006EF0B79338}" srcOrd="0" destOrd="0" presId="urn:microsoft.com/office/officeart/2005/8/layout/vList2"/>
    <dgm:cxn modelId="{42E64321-8B3C-41A7-8A1F-443B72E5DCFA}" type="presParOf" srcId="{8672935B-8A14-4676-9589-787683801D3A}" destId="{0338029B-A2D6-49B4-BAC1-D57C2ABAE40B}" srcOrd="1" destOrd="0" presId="urn:microsoft.com/office/officeart/2005/8/layout/vList2"/>
    <dgm:cxn modelId="{5C52EADF-7676-4750-89E3-8E80870B37B0}" type="presParOf" srcId="{8672935B-8A14-4676-9589-787683801D3A}" destId="{C28D6FDB-7DC0-465F-9002-372AF0C5972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88F4D-009E-4F6A-A43A-2F20EA80ACDF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93BE5A-BFEF-4A7F-BA21-D3869C86C2A1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Business Travel</a:t>
          </a:r>
        </a:p>
      </dgm:t>
    </dgm:pt>
    <dgm:pt modelId="{8B671EFC-12B0-4149-8D08-61EE6109AD74}" type="parTrans" cxnId="{D934EBAA-BD04-42C1-A66E-309EF53EA29A}">
      <dgm:prSet/>
      <dgm:spPr/>
      <dgm:t>
        <a:bodyPr/>
        <a:lstStyle/>
        <a:p>
          <a:endParaRPr lang="en-US" sz="2000"/>
        </a:p>
      </dgm:t>
    </dgm:pt>
    <dgm:pt modelId="{C82B2B68-891A-411C-9118-AF97142A236A}" type="sibTrans" cxnId="{D934EBAA-BD04-42C1-A66E-309EF53EA29A}">
      <dgm:prSet/>
      <dgm:spPr/>
      <dgm:t>
        <a:bodyPr/>
        <a:lstStyle/>
        <a:p>
          <a:endParaRPr lang="en-US" sz="2000"/>
        </a:p>
      </dgm:t>
    </dgm:pt>
    <dgm:pt modelId="{757BCA6E-0B13-4CB1-BB94-B512EC677359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Environment Satisfaction</a:t>
          </a:r>
        </a:p>
      </dgm:t>
    </dgm:pt>
    <dgm:pt modelId="{F2C3D616-88AA-469B-9E2D-9C423F8CA173}" type="parTrans" cxnId="{6CD35295-7AD9-48D0-B9BB-B815C41384EC}">
      <dgm:prSet/>
      <dgm:spPr/>
      <dgm:t>
        <a:bodyPr/>
        <a:lstStyle/>
        <a:p>
          <a:endParaRPr lang="en-US" sz="2000"/>
        </a:p>
      </dgm:t>
    </dgm:pt>
    <dgm:pt modelId="{CDDABDFD-2B4E-461C-A7FF-33ACBF5CF2DF}" type="sibTrans" cxnId="{6CD35295-7AD9-48D0-B9BB-B815C41384EC}">
      <dgm:prSet/>
      <dgm:spPr/>
      <dgm:t>
        <a:bodyPr/>
        <a:lstStyle/>
        <a:p>
          <a:endParaRPr lang="en-US" sz="2000"/>
        </a:p>
      </dgm:t>
    </dgm:pt>
    <dgm:pt modelId="{8DE92C6D-4F76-47B0-8CE8-8739A5B98B47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Job Satisfaction</a:t>
          </a:r>
        </a:p>
      </dgm:t>
    </dgm:pt>
    <dgm:pt modelId="{96544001-8169-47E6-A9E3-3F6E127337C1}" type="parTrans" cxnId="{2C23A0E2-CB26-4A6E-B0A6-9EDB1AD92987}">
      <dgm:prSet/>
      <dgm:spPr/>
      <dgm:t>
        <a:bodyPr/>
        <a:lstStyle/>
        <a:p>
          <a:endParaRPr lang="en-US" sz="2000"/>
        </a:p>
      </dgm:t>
    </dgm:pt>
    <dgm:pt modelId="{E15B1DED-0DFD-41CD-AF48-0D3153085D37}" type="sibTrans" cxnId="{2C23A0E2-CB26-4A6E-B0A6-9EDB1AD92987}">
      <dgm:prSet/>
      <dgm:spPr/>
      <dgm:t>
        <a:bodyPr/>
        <a:lstStyle/>
        <a:p>
          <a:endParaRPr lang="en-US" sz="2000"/>
        </a:p>
      </dgm:t>
    </dgm:pt>
    <dgm:pt modelId="{3830E7DB-DE82-46E2-8E4D-78E6B2763A87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# Companies Worked At</a:t>
          </a:r>
        </a:p>
      </dgm:t>
    </dgm:pt>
    <dgm:pt modelId="{CCF5CF4C-CF37-4D71-97EE-701BC3573ED9}" type="parTrans" cxnId="{FAADD71C-5703-4B08-A66E-11B9278AA376}">
      <dgm:prSet/>
      <dgm:spPr/>
      <dgm:t>
        <a:bodyPr/>
        <a:lstStyle/>
        <a:p>
          <a:endParaRPr lang="en-US" sz="2000"/>
        </a:p>
      </dgm:t>
    </dgm:pt>
    <dgm:pt modelId="{3EDDCA94-2897-47A0-83E2-ACD165124138}" type="sibTrans" cxnId="{FAADD71C-5703-4B08-A66E-11B9278AA376}">
      <dgm:prSet/>
      <dgm:spPr/>
      <dgm:t>
        <a:bodyPr/>
        <a:lstStyle/>
        <a:p>
          <a:endParaRPr lang="en-US" sz="2000"/>
        </a:p>
      </dgm:t>
    </dgm:pt>
    <dgm:pt modelId="{2098B4A3-3653-4A7D-B939-4B6C4191E259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Overtime</a:t>
          </a:r>
        </a:p>
      </dgm:t>
    </dgm:pt>
    <dgm:pt modelId="{8272F23D-C86F-4CAA-8F2A-D37D5A5CAEEB}" type="parTrans" cxnId="{D3A17699-007B-47F3-BE50-4EE0A6AD0AE2}">
      <dgm:prSet/>
      <dgm:spPr/>
      <dgm:t>
        <a:bodyPr/>
        <a:lstStyle/>
        <a:p>
          <a:endParaRPr lang="en-US" sz="2000"/>
        </a:p>
      </dgm:t>
    </dgm:pt>
    <dgm:pt modelId="{CD29EEB2-8A9A-4D7B-AAD9-2164119AAB4A}" type="sibTrans" cxnId="{D3A17699-007B-47F3-BE50-4EE0A6AD0AE2}">
      <dgm:prSet/>
      <dgm:spPr/>
      <dgm:t>
        <a:bodyPr/>
        <a:lstStyle/>
        <a:p>
          <a:endParaRPr lang="en-US" sz="2000"/>
        </a:p>
      </dgm:t>
    </dgm:pt>
    <dgm:pt modelId="{32EE6871-FD8A-42C6-A8D9-404C08BCA041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Marital Status</a:t>
          </a:r>
        </a:p>
      </dgm:t>
    </dgm:pt>
    <dgm:pt modelId="{5744D8B4-4F01-4D83-B5BB-46AF0330556E}" type="parTrans" cxnId="{386AE054-12A7-4969-9CFC-A731AD715323}">
      <dgm:prSet/>
      <dgm:spPr/>
      <dgm:t>
        <a:bodyPr/>
        <a:lstStyle/>
        <a:p>
          <a:endParaRPr lang="en-US" sz="2000"/>
        </a:p>
      </dgm:t>
    </dgm:pt>
    <dgm:pt modelId="{277F84E7-D12C-4ED3-85E3-6E48C5CF1990}" type="sibTrans" cxnId="{386AE054-12A7-4969-9CFC-A731AD715323}">
      <dgm:prSet/>
      <dgm:spPr/>
      <dgm:t>
        <a:bodyPr/>
        <a:lstStyle/>
        <a:p>
          <a:endParaRPr lang="en-US" sz="2000"/>
        </a:p>
      </dgm:t>
    </dgm:pt>
    <dgm:pt modelId="{3B66BFD9-D6E2-4B0F-A09C-6521C5DC85DF}" type="pres">
      <dgm:prSet presAssocID="{64188F4D-009E-4F6A-A43A-2F20EA80ACDF}" presName="diagram" presStyleCnt="0">
        <dgm:presLayoutVars>
          <dgm:dir/>
          <dgm:resizeHandles val="exact"/>
        </dgm:presLayoutVars>
      </dgm:prSet>
      <dgm:spPr/>
    </dgm:pt>
    <dgm:pt modelId="{13E5586B-56DE-41B3-A0CF-54D36E2A0A56}" type="pres">
      <dgm:prSet presAssocID="{9093BE5A-BFEF-4A7F-BA21-D3869C86C2A1}" presName="node" presStyleLbl="node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D0CCA804-1433-41C3-BE4F-DADCAFB899B1}" type="pres">
      <dgm:prSet presAssocID="{C82B2B68-891A-411C-9118-AF97142A236A}" presName="sibTrans" presStyleCnt="0"/>
      <dgm:spPr/>
    </dgm:pt>
    <dgm:pt modelId="{A9F8BFFD-D24F-4A35-8C6B-839189C86250}" type="pres">
      <dgm:prSet presAssocID="{757BCA6E-0B13-4CB1-BB94-B512EC677359}" presName="node" presStyleLbl="node1" presStyleIdx="1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5FBBBE12-ACA2-4683-B359-77BE33F98C24}" type="pres">
      <dgm:prSet presAssocID="{CDDABDFD-2B4E-461C-A7FF-33ACBF5CF2DF}" presName="sibTrans" presStyleCnt="0"/>
      <dgm:spPr/>
    </dgm:pt>
    <dgm:pt modelId="{03656FF5-C347-4775-AF75-BBA90B6A03B8}" type="pres">
      <dgm:prSet presAssocID="{8DE92C6D-4F76-47B0-8CE8-8739A5B98B47}" presName="node" presStyleLbl="node1" presStyleIdx="2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9E79BCC7-A808-4052-A8AC-C87340C69094}" type="pres">
      <dgm:prSet presAssocID="{E15B1DED-0DFD-41CD-AF48-0D3153085D37}" presName="sibTrans" presStyleCnt="0"/>
      <dgm:spPr/>
    </dgm:pt>
    <dgm:pt modelId="{607184C0-F526-4C95-AF98-E2DC3F864493}" type="pres">
      <dgm:prSet presAssocID="{3830E7DB-DE82-46E2-8E4D-78E6B2763A87}" presName="node" presStyleLbl="node1" presStyleIdx="3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9CB6472A-05C2-49BE-AE63-D47ABA61DDBD}" type="pres">
      <dgm:prSet presAssocID="{3EDDCA94-2897-47A0-83E2-ACD165124138}" presName="sibTrans" presStyleCnt="0"/>
      <dgm:spPr/>
    </dgm:pt>
    <dgm:pt modelId="{D1829220-42B9-4378-BCC8-5FF28A42D941}" type="pres">
      <dgm:prSet presAssocID="{2098B4A3-3653-4A7D-B939-4B6C4191E259}" presName="node" presStyleLbl="node1" presStyleIdx="4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00B1D9C9-22D9-4991-973C-2A17F08CA4CD}" type="pres">
      <dgm:prSet presAssocID="{CD29EEB2-8A9A-4D7B-AAD9-2164119AAB4A}" presName="sibTrans" presStyleCnt="0"/>
      <dgm:spPr/>
    </dgm:pt>
    <dgm:pt modelId="{3211952B-1493-4B0C-B9BF-E4D516091AC8}" type="pres">
      <dgm:prSet presAssocID="{32EE6871-FD8A-42C6-A8D9-404C08BCA041}" presName="node" presStyleLbl="node1" presStyleIdx="5" presStyleCnt="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FAADD71C-5703-4B08-A66E-11B9278AA376}" srcId="{64188F4D-009E-4F6A-A43A-2F20EA80ACDF}" destId="{3830E7DB-DE82-46E2-8E4D-78E6B2763A87}" srcOrd="3" destOrd="0" parTransId="{CCF5CF4C-CF37-4D71-97EE-701BC3573ED9}" sibTransId="{3EDDCA94-2897-47A0-83E2-ACD165124138}"/>
    <dgm:cxn modelId="{B9739F61-34AE-4EA0-915E-F98125149722}" type="presOf" srcId="{3830E7DB-DE82-46E2-8E4D-78E6B2763A87}" destId="{607184C0-F526-4C95-AF98-E2DC3F864493}" srcOrd="0" destOrd="0" presId="urn:microsoft.com/office/officeart/2005/8/layout/default"/>
    <dgm:cxn modelId="{C22F436E-E16B-4729-9ED2-C16F8CB3C61F}" type="presOf" srcId="{8DE92C6D-4F76-47B0-8CE8-8739A5B98B47}" destId="{03656FF5-C347-4775-AF75-BBA90B6A03B8}" srcOrd="0" destOrd="0" presId="urn:microsoft.com/office/officeart/2005/8/layout/default"/>
    <dgm:cxn modelId="{386AE054-12A7-4969-9CFC-A731AD715323}" srcId="{64188F4D-009E-4F6A-A43A-2F20EA80ACDF}" destId="{32EE6871-FD8A-42C6-A8D9-404C08BCA041}" srcOrd="5" destOrd="0" parTransId="{5744D8B4-4F01-4D83-B5BB-46AF0330556E}" sibTransId="{277F84E7-D12C-4ED3-85E3-6E48C5CF1990}"/>
    <dgm:cxn modelId="{31143876-2AFA-4C11-95D2-60715A4C15FF}" type="presOf" srcId="{757BCA6E-0B13-4CB1-BB94-B512EC677359}" destId="{A9F8BFFD-D24F-4A35-8C6B-839189C86250}" srcOrd="0" destOrd="0" presId="urn:microsoft.com/office/officeart/2005/8/layout/default"/>
    <dgm:cxn modelId="{9583D983-9E6E-48A0-A581-D23FACC39B12}" type="presOf" srcId="{32EE6871-FD8A-42C6-A8D9-404C08BCA041}" destId="{3211952B-1493-4B0C-B9BF-E4D516091AC8}" srcOrd="0" destOrd="0" presId="urn:microsoft.com/office/officeart/2005/8/layout/default"/>
    <dgm:cxn modelId="{6CD35295-7AD9-48D0-B9BB-B815C41384EC}" srcId="{64188F4D-009E-4F6A-A43A-2F20EA80ACDF}" destId="{757BCA6E-0B13-4CB1-BB94-B512EC677359}" srcOrd="1" destOrd="0" parTransId="{F2C3D616-88AA-469B-9E2D-9C423F8CA173}" sibTransId="{CDDABDFD-2B4E-461C-A7FF-33ACBF5CF2DF}"/>
    <dgm:cxn modelId="{D3A17699-007B-47F3-BE50-4EE0A6AD0AE2}" srcId="{64188F4D-009E-4F6A-A43A-2F20EA80ACDF}" destId="{2098B4A3-3653-4A7D-B939-4B6C4191E259}" srcOrd="4" destOrd="0" parTransId="{8272F23D-C86F-4CAA-8F2A-D37D5A5CAEEB}" sibTransId="{CD29EEB2-8A9A-4D7B-AAD9-2164119AAB4A}"/>
    <dgm:cxn modelId="{D934EBAA-BD04-42C1-A66E-309EF53EA29A}" srcId="{64188F4D-009E-4F6A-A43A-2F20EA80ACDF}" destId="{9093BE5A-BFEF-4A7F-BA21-D3869C86C2A1}" srcOrd="0" destOrd="0" parTransId="{8B671EFC-12B0-4149-8D08-61EE6109AD74}" sibTransId="{C82B2B68-891A-411C-9118-AF97142A236A}"/>
    <dgm:cxn modelId="{CCF309BF-324F-4B70-AAFC-00AC7A5B0EC3}" type="presOf" srcId="{9093BE5A-BFEF-4A7F-BA21-D3869C86C2A1}" destId="{13E5586B-56DE-41B3-A0CF-54D36E2A0A56}" srcOrd="0" destOrd="0" presId="urn:microsoft.com/office/officeart/2005/8/layout/default"/>
    <dgm:cxn modelId="{2C23A0E2-CB26-4A6E-B0A6-9EDB1AD92987}" srcId="{64188F4D-009E-4F6A-A43A-2F20EA80ACDF}" destId="{8DE92C6D-4F76-47B0-8CE8-8739A5B98B47}" srcOrd="2" destOrd="0" parTransId="{96544001-8169-47E6-A9E3-3F6E127337C1}" sibTransId="{E15B1DED-0DFD-41CD-AF48-0D3153085D37}"/>
    <dgm:cxn modelId="{203404EE-207F-4C5C-A76E-488510A84027}" type="presOf" srcId="{64188F4D-009E-4F6A-A43A-2F20EA80ACDF}" destId="{3B66BFD9-D6E2-4B0F-A09C-6521C5DC85DF}" srcOrd="0" destOrd="0" presId="urn:microsoft.com/office/officeart/2005/8/layout/default"/>
    <dgm:cxn modelId="{EA134CFC-55EB-44A5-BBFA-F7A990B3589C}" type="presOf" srcId="{2098B4A3-3653-4A7D-B939-4B6C4191E259}" destId="{D1829220-42B9-4378-BCC8-5FF28A42D941}" srcOrd="0" destOrd="0" presId="urn:microsoft.com/office/officeart/2005/8/layout/default"/>
    <dgm:cxn modelId="{6C0D4F34-959E-420C-AAA9-BBD8C27D739C}" type="presParOf" srcId="{3B66BFD9-D6E2-4B0F-A09C-6521C5DC85DF}" destId="{13E5586B-56DE-41B3-A0CF-54D36E2A0A56}" srcOrd="0" destOrd="0" presId="urn:microsoft.com/office/officeart/2005/8/layout/default"/>
    <dgm:cxn modelId="{02248191-8385-4AFA-8B88-712443153A1F}" type="presParOf" srcId="{3B66BFD9-D6E2-4B0F-A09C-6521C5DC85DF}" destId="{D0CCA804-1433-41C3-BE4F-DADCAFB899B1}" srcOrd="1" destOrd="0" presId="urn:microsoft.com/office/officeart/2005/8/layout/default"/>
    <dgm:cxn modelId="{5E0B040B-5D5E-4605-A014-E7B35AD0BA0B}" type="presParOf" srcId="{3B66BFD9-D6E2-4B0F-A09C-6521C5DC85DF}" destId="{A9F8BFFD-D24F-4A35-8C6B-839189C86250}" srcOrd="2" destOrd="0" presId="urn:microsoft.com/office/officeart/2005/8/layout/default"/>
    <dgm:cxn modelId="{841EB0D9-475A-496B-AA46-9DFA09B7632B}" type="presParOf" srcId="{3B66BFD9-D6E2-4B0F-A09C-6521C5DC85DF}" destId="{5FBBBE12-ACA2-4683-B359-77BE33F98C24}" srcOrd="3" destOrd="0" presId="urn:microsoft.com/office/officeart/2005/8/layout/default"/>
    <dgm:cxn modelId="{E34A5E0D-6B79-4115-82AA-269A2E79E31C}" type="presParOf" srcId="{3B66BFD9-D6E2-4B0F-A09C-6521C5DC85DF}" destId="{03656FF5-C347-4775-AF75-BBA90B6A03B8}" srcOrd="4" destOrd="0" presId="urn:microsoft.com/office/officeart/2005/8/layout/default"/>
    <dgm:cxn modelId="{40114F84-399A-41FD-B186-C74AB5A52DA1}" type="presParOf" srcId="{3B66BFD9-D6E2-4B0F-A09C-6521C5DC85DF}" destId="{9E79BCC7-A808-4052-A8AC-C87340C69094}" srcOrd="5" destOrd="0" presId="urn:microsoft.com/office/officeart/2005/8/layout/default"/>
    <dgm:cxn modelId="{C7B120F0-58D8-4678-83B7-C7E8DFD4A12F}" type="presParOf" srcId="{3B66BFD9-D6E2-4B0F-A09C-6521C5DC85DF}" destId="{607184C0-F526-4C95-AF98-E2DC3F864493}" srcOrd="6" destOrd="0" presId="urn:microsoft.com/office/officeart/2005/8/layout/default"/>
    <dgm:cxn modelId="{DEF60967-E781-4F62-91EF-E78BA2BF438B}" type="presParOf" srcId="{3B66BFD9-D6E2-4B0F-A09C-6521C5DC85DF}" destId="{9CB6472A-05C2-49BE-AE63-D47ABA61DDBD}" srcOrd="7" destOrd="0" presId="urn:microsoft.com/office/officeart/2005/8/layout/default"/>
    <dgm:cxn modelId="{38B7A3F7-4272-49DF-A93D-7B447C44D436}" type="presParOf" srcId="{3B66BFD9-D6E2-4B0F-A09C-6521C5DC85DF}" destId="{D1829220-42B9-4378-BCC8-5FF28A42D941}" srcOrd="8" destOrd="0" presId="urn:microsoft.com/office/officeart/2005/8/layout/default"/>
    <dgm:cxn modelId="{272DB7C9-6B24-47BD-B5AD-427C9EA3488A}" type="presParOf" srcId="{3B66BFD9-D6E2-4B0F-A09C-6521C5DC85DF}" destId="{00B1D9C9-22D9-4991-973C-2A17F08CA4CD}" srcOrd="9" destOrd="0" presId="urn:microsoft.com/office/officeart/2005/8/layout/default"/>
    <dgm:cxn modelId="{5C179849-BEA9-41EA-A50C-A83493A813C5}" type="presParOf" srcId="{3B66BFD9-D6E2-4B0F-A09C-6521C5DC85DF}" destId="{3211952B-1493-4B0C-B9BF-E4D516091AC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E9D636-3C14-484D-A193-C17FFB95E629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05B697A-20FE-47C9-81FB-2CA99F9D26DF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Scaled Non-Categorical Data</a:t>
          </a:r>
        </a:p>
      </dgm:t>
    </dgm:pt>
    <dgm:pt modelId="{60E25655-18FA-4461-87A9-D3386AF243D7}" type="parTrans" cxnId="{716E6FA6-4763-4E3A-98D7-72A3E0B99F62}">
      <dgm:prSet/>
      <dgm:spPr/>
      <dgm:t>
        <a:bodyPr/>
        <a:lstStyle/>
        <a:p>
          <a:pPr algn="ctr"/>
          <a:endParaRPr lang="en-US" sz="2000"/>
        </a:p>
      </dgm:t>
    </dgm:pt>
    <dgm:pt modelId="{EBCEC0E6-F655-4261-A70E-2D83927BBF01}" type="sibTrans" cxnId="{716E6FA6-4763-4E3A-98D7-72A3E0B99F62}">
      <dgm:prSet/>
      <dgm:spPr/>
      <dgm:t>
        <a:bodyPr/>
        <a:lstStyle/>
        <a:p>
          <a:pPr algn="ctr"/>
          <a:endParaRPr lang="en-US" sz="2000"/>
        </a:p>
      </dgm:t>
    </dgm:pt>
    <dgm:pt modelId="{9CD80F12-00FC-40DA-BFE4-D4D9D0134F4F}">
      <dgm:prSet custT="1"/>
      <dgm:spPr/>
      <dgm:t>
        <a:bodyPr/>
        <a:lstStyle/>
        <a:p>
          <a:pPr algn="ctr"/>
          <a:r>
            <a:rPr lang="en-US" sz="2000" b="1">
              <a:solidFill>
                <a:srgbClr val="333F48"/>
              </a:solidFill>
            </a:rPr>
            <a:t>Normal &amp; Oversampled</a:t>
          </a:r>
        </a:p>
      </dgm:t>
    </dgm:pt>
    <dgm:pt modelId="{9A7B4F08-EDC0-4A21-82DF-0DECF1F71319}" type="parTrans" cxnId="{51348E66-F16A-481B-84AA-4F8ACB013160}">
      <dgm:prSet/>
      <dgm:spPr/>
      <dgm:t>
        <a:bodyPr/>
        <a:lstStyle/>
        <a:p>
          <a:pPr algn="ctr"/>
          <a:endParaRPr lang="en-US" sz="2000"/>
        </a:p>
      </dgm:t>
    </dgm:pt>
    <dgm:pt modelId="{5B1F8057-C1E1-490D-B4A5-0CF4DB085ECC}" type="sibTrans" cxnId="{51348E66-F16A-481B-84AA-4F8ACB013160}">
      <dgm:prSet/>
      <dgm:spPr/>
      <dgm:t>
        <a:bodyPr/>
        <a:lstStyle/>
        <a:p>
          <a:pPr algn="ctr"/>
          <a:endParaRPr lang="en-US" sz="2000"/>
        </a:p>
      </dgm:t>
    </dgm:pt>
    <dgm:pt modelId="{F6FE57CF-2F03-4D36-B943-8FD5E06BD739}" type="pres">
      <dgm:prSet presAssocID="{8EE9D636-3C14-484D-A193-C17FFB95E629}" presName="linear" presStyleCnt="0">
        <dgm:presLayoutVars>
          <dgm:animLvl val="lvl"/>
          <dgm:resizeHandles val="exact"/>
        </dgm:presLayoutVars>
      </dgm:prSet>
      <dgm:spPr/>
    </dgm:pt>
    <dgm:pt modelId="{A282961D-DDCE-4BF8-8C88-FD0797ABB00D}" type="pres">
      <dgm:prSet presAssocID="{205B697A-20FE-47C9-81FB-2CA99F9D26DF}" presName="parentText" presStyleLbl="node1" presStyleIdx="0" presStyleCnt="2" custScaleY="90910" custLinFactNeighborY="-21012">
        <dgm:presLayoutVars>
          <dgm:chMax val="0"/>
          <dgm:bulletEnabled val="1"/>
        </dgm:presLayoutVars>
      </dgm:prSet>
      <dgm:spPr/>
    </dgm:pt>
    <dgm:pt modelId="{EABFC98A-3CF7-4E75-83B0-CA10444B3804}" type="pres">
      <dgm:prSet presAssocID="{EBCEC0E6-F655-4261-A70E-2D83927BBF01}" presName="spacer" presStyleCnt="0"/>
      <dgm:spPr/>
    </dgm:pt>
    <dgm:pt modelId="{6BE2F5A1-B1AA-41F4-96F4-D33112AF67DF}" type="pres">
      <dgm:prSet presAssocID="{9CD80F12-00FC-40DA-BFE4-D4D9D0134F4F}" presName="parentText" presStyleLbl="node1" presStyleIdx="1" presStyleCnt="2" custScaleY="90910" custLinFactNeighborY="45079">
        <dgm:presLayoutVars>
          <dgm:chMax val="0"/>
          <dgm:bulletEnabled val="1"/>
        </dgm:presLayoutVars>
      </dgm:prSet>
      <dgm:spPr/>
    </dgm:pt>
  </dgm:ptLst>
  <dgm:cxnLst>
    <dgm:cxn modelId="{51348E66-F16A-481B-84AA-4F8ACB013160}" srcId="{8EE9D636-3C14-484D-A193-C17FFB95E629}" destId="{9CD80F12-00FC-40DA-BFE4-D4D9D0134F4F}" srcOrd="1" destOrd="0" parTransId="{9A7B4F08-EDC0-4A21-82DF-0DECF1F71319}" sibTransId="{5B1F8057-C1E1-490D-B4A5-0CF4DB085ECC}"/>
    <dgm:cxn modelId="{7E52F84A-3B45-4737-94AF-11BD19C04D53}" type="presOf" srcId="{9CD80F12-00FC-40DA-BFE4-D4D9D0134F4F}" destId="{6BE2F5A1-B1AA-41F4-96F4-D33112AF67DF}" srcOrd="0" destOrd="0" presId="urn:microsoft.com/office/officeart/2005/8/layout/vList2"/>
    <dgm:cxn modelId="{F24E8272-DCE8-4B62-9FD4-DB2868547DA5}" type="presOf" srcId="{8EE9D636-3C14-484D-A193-C17FFB95E629}" destId="{F6FE57CF-2F03-4D36-B943-8FD5E06BD739}" srcOrd="0" destOrd="0" presId="urn:microsoft.com/office/officeart/2005/8/layout/vList2"/>
    <dgm:cxn modelId="{716E6FA6-4763-4E3A-98D7-72A3E0B99F62}" srcId="{8EE9D636-3C14-484D-A193-C17FFB95E629}" destId="{205B697A-20FE-47C9-81FB-2CA99F9D26DF}" srcOrd="0" destOrd="0" parTransId="{60E25655-18FA-4461-87A9-D3386AF243D7}" sibTransId="{EBCEC0E6-F655-4261-A70E-2D83927BBF01}"/>
    <dgm:cxn modelId="{28A8C6ED-FBDC-49EB-9426-17C13686DADF}" type="presOf" srcId="{205B697A-20FE-47C9-81FB-2CA99F9D26DF}" destId="{A282961D-DDCE-4BF8-8C88-FD0797ABB00D}" srcOrd="0" destOrd="0" presId="urn:microsoft.com/office/officeart/2005/8/layout/vList2"/>
    <dgm:cxn modelId="{82562CB6-7C71-404A-BA9D-4555AEF884A4}" type="presParOf" srcId="{F6FE57CF-2F03-4D36-B943-8FD5E06BD739}" destId="{A282961D-DDCE-4BF8-8C88-FD0797ABB00D}" srcOrd="0" destOrd="0" presId="urn:microsoft.com/office/officeart/2005/8/layout/vList2"/>
    <dgm:cxn modelId="{A716FFD6-1F96-4832-BD2B-69737A450B71}" type="presParOf" srcId="{F6FE57CF-2F03-4D36-B943-8FD5E06BD739}" destId="{EABFC98A-3CF7-4E75-83B0-CA10444B3804}" srcOrd="1" destOrd="0" presId="urn:microsoft.com/office/officeart/2005/8/layout/vList2"/>
    <dgm:cxn modelId="{8422D379-63CF-415D-9055-A4D1B7E87678}" type="presParOf" srcId="{F6FE57CF-2F03-4D36-B943-8FD5E06BD739}" destId="{6BE2F5A1-B1AA-41F4-96F4-D33112AF67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66B0FD-C38B-485D-A70A-76ED10949F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1137C-FE4F-4C4C-8710-5C2B2C5159D6}">
      <dgm:prSet custT="1"/>
      <dgm:spPr>
        <a:solidFill>
          <a:srgbClr val="E17B8A"/>
        </a:solidFill>
      </dgm:spPr>
      <dgm:t>
        <a:bodyPr/>
        <a:lstStyle/>
        <a:p>
          <a:r>
            <a:rPr lang="en-US" sz="1800" b="1" dirty="0">
              <a:solidFill>
                <a:srgbClr val="333F48"/>
              </a:solidFill>
            </a:rPr>
            <a:t>Business Travel</a:t>
          </a:r>
        </a:p>
      </dgm:t>
    </dgm:pt>
    <dgm:pt modelId="{AC2E4E6E-866E-43F6-953D-2BB6E7DB9346}" type="parTrans" cxnId="{B8A260D6-E41F-4C22-A84F-86820DACC61D}">
      <dgm:prSet/>
      <dgm:spPr/>
      <dgm:t>
        <a:bodyPr/>
        <a:lstStyle/>
        <a:p>
          <a:endParaRPr lang="en-US" sz="1800"/>
        </a:p>
      </dgm:t>
    </dgm:pt>
    <dgm:pt modelId="{29D47811-60B6-4900-9BD7-8D38FDDF5C65}" type="sibTrans" cxnId="{B8A260D6-E41F-4C22-A84F-86820DACC61D}">
      <dgm:prSet/>
      <dgm:spPr/>
      <dgm:t>
        <a:bodyPr/>
        <a:lstStyle/>
        <a:p>
          <a:endParaRPr lang="en-US" sz="1800"/>
        </a:p>
      </dgm:t>
    </dgm:pt>
    <dgm:pt modelId="{AAACBBCD-40E5-4F10-A989-54FBD5D475E2}">
      <dgm:prSet custT="1"/>
      <dgm:spPr>
        <a:solidFill>
          <a:srgbClr val="E17B8A"/>
        </a:solidFill>
      </dgm:spPr>
      <dgm:t>
        <a:bodyPr/>
        <a:lstStyle/>
        <a:p>
          <a:r>
            <a:rPr lang="en-US" sz="1800" b="1">
              <a:solidFill>
                <a:srgbClr val="333F48"/>
              </a:solidFill>
            </a:rPr>
            <a:t>Distance From Home</a:t>
          </a:r>
        </a:p>
      </dgm:t>
    </dgm:pt>
    <dgm:pt modelId="{D07FE8FF-FB41-450C-B9EB-0E07442C2311}" type="parTrans" cxnId="{2F78DD06-7E2E-4DDB-9F3A-B62A01C294FE}">
      <dgm:prSet/>
      <dgm:spPr/>
      <dgm:t>
        <a:bodyPr/>
        <a:lstStyle/>
        <a:p>
          <a:endParaRPr lang="en-US" sz="1800"/>
        </a:p>
      </dgm:t>
    </dgm:pt>
    <dgm:pt modelId="{718F693F-B574-4083-A625-F11CA9DDD714}" type="sibTrans" cxnId="{2F78DD06-7E2E-4DDB-9F3A-B62A01C294FE}">
      <dgm:prSet/>
      <dgm:spPr/>
      <dgm:t>
        <a:bodyPr/>
        <a:lstStyle/>
        <a:p>
          <a:endParaRPr lang="en-US" sz="1800"/>
        </a:p>
      </dgm:t>
    </dgm:pt>
    <dgm:pt modelId="{8057FEBF-14D9-43B1-9E25-818E44E088E8}">
      <dgm:prSet custT="1"/>
      <dgm:spPr>
        <a:solidFill>
          <a:srgbClr val="E17B8A"/>
        </a:solidFill>
      </dgm:spPr>
      <dgm:t>
        <a:bodyPr/>
        <a:lstStyle/>
        <a:p>
          <a:r>
            <a:rPr lang="en-US" sz="1800" b="1">
              <a:solidFill>
                <a:srgbClr val="333F48"/>
              </a:solidFill>
            </a:rPr>
            <a:t>Job Level</a:t>
          </a:r>
        </a:p>
      </dgm:t>
    </dgm:pt>
    <dgm:pt modelId="{D7544FE9-9681-498D-9BF8-22561469E7F4}" type="parTrans" cxnId="{4DD26C33-9071-4DB9-8202-D28719B65FA2}">
      <dgm:prSet/>
      <dgm:spPr/>
      <dgm:t>
        <a:bodyPr/>
        <a:lstStyle/>
        <a:p>
          <a:endParaRPr lang="en-US" sz="1800"/>
        </a:p>
      </dgm:t>
    </dgm:pt>
    <dgm:pt modelId="{41761A5D-552E-425F-AA8E-71400E91381C}" type="sibTrans" cxnId="{4DD26C33-9071-4DB9-8202-D28719B65FA2}">
      <dgm:prSet/>
      <dgm:spPr/>
      <dgm:t>
        <a:bodyPr/>
        <a:lstStyle/>
        <a:p>
          <a:endParaRPr lang="en-US" sz="1800"/>
        </a:p>
      </dgm:t>
    </dgm:pt>
    <dgm:pt modelId="{F17EE77C-B775-4804-9A46-813A2655684F}">
      <dgm:prSet custT="1"/>
      <dgm:spPr>
        <a:solidFill>
          <a:srgbClr val="E17B8A"/>
        </a:solidFill>
      </dgm:spPr>
      <dgm:t>
        <a:bodyPr/>
        <a:lstStyle/>
        <a:p>
          <a:r>
            <a:rPr lang="en-US" sz="1800" b="1">
              <a:solidFill>
                <a:srgbClr val="333F48"/>
              </a:solidFill>
            </a:rPr>
            <a:t>Years Since Promotion</a:t>
          </a:r>
        </a:p>
      </dgm:t>
    </dgm:pt>
    <dgm:pt modelId="{2D45F46D-9D71-44EB-A631-DA0018235093}" type="parTrans" cxnId="{862B8DB5-0F35-4772-96E4-539C0B942969}">
      <dgm:prSet/>
      <dgm:spPr/>
      <dgm:t>
        <a:bodyPr/>
        <a:lstStyle/>
        <a:p>
          <a:endParaRPr lang="en-US" sz="1800"/>
        </a:p>
      </dgm:t>
    </dgm:pt>
    <dgm:pt modelId="{220A1BB7-271E-4E9C-B736-538C59294EB2}" type="sibTrans" cxnId="{862B8DB5-0F35-4772-96E4-539C0B942969}">
      <dgm:prSet/>
      <dgm:spPr/>
      <dgm:t>
        <a:bodyPr/>
        <a:lstStyle/>
        <a:p>
          <a:endParaRPr lang="en-US" sz="1800"/>
        </a:p>
      </dgm:t>
    </dgm:pt>
    <dgm:pt modelId="{FB42D3BA-1619-4811-8F93-4C4DC167C801}" type="pres">
      <dgm:prSet presAssocID="{CA66B0FD-C38B-485D-A70A-76ED10949FAC}" presName="diagram" presStyleCnt="0">
        <dgm:presLayoutVars>
          <dgm:dir/>
          <dgm:resizeHandles val="exact"/>
        </dgm:presLayoutVars>
      </dgm:prSet>
      <dgm:spPr/>
    </dgm:pt>
    <dgm:pt modelId="{B4242807-6566-4B1C-86A6-B380F3E6309E}" type="pres">
      <dgm:prSet presAssocID="{8AF1137C-FE4F-4C4C-8710-5C2B2C5159D6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18D7B3A1-22D4-4286-B745-0E030480E896}" type="pres">
      <dgm:prSet presAssocID="{29D47811-60B6-4900-9BD7-8D38FDDF5C65}" presName="sibTrans" presStyleCnt="0"/>
      <dgm:spPr/>
    </dgm:pt>
    <dgm:pt modelId="{71636209-487F-483D-9071-9870A477FDD3}" type="pres">
      <dgm:prSet presAssocID="{AAACBBCD-40E5-4F10-A989-54FBD5D475E2}" presName="node" presStyleLbl="node1" presStyleIdx="1" presStyleCnt="4" custLinFactNeighborX="26">
        <dgm:presLayoutVars>
          <dgm:bulletEnabled val="1"/>
        </dgm:presLayoutVars>
      </dgm:prSet>
      <dgm:spPr>
        <a:prstGeom prst="roundRect">
          <a:avLst/>
        </a:prstGeom>
      </dgm:spPr>
    </dgm:pt>
    <dgm:pt modelId="{840D07D2-0A68-4F1F-B908-D62C311CC4DB}" type="pres">
      <dgm:prSet presAssocID="{718F693F-B574-4083-A625-F11CA9DDD714}" presName="sibTrans" presStyleCnt="0"/>
      <dgm:spPr/>
    </dgm:pt>
    <dgm:pt modelId="{23C4E35F-0A0C-4E61-851C-184EE23288DD}" type="pres">
      <dgm:prSet presAssocID="{8057FEBF-14D9-43B1-9E25-818E44E088E8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AD6B0CB2-7630-4D66-A503-E89AA489F3D8}" type="pres">
      <dgm:prSet presAssocID="{41761A5D-552E-425F-AA8E-71400E91381C}" presName="sibTrans" presStyleCnt="0"/>
      <dgm:spPr/>
    </dgm:pt>
    <dgm:pt modelId="{38B88108-CA65-4D3F-97B4-FF4C4AFD7CFA}" type="pres">
      <dgm:prSet presAssocID="{F17EE77C-B775-4804-9A46-813A2655684F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F78DD06-7E2E-4DDB-9F3A-B62A01C294FE}" srcId="{CA66B0FD-C38B-485D-A70A-76ED10949FAC}" destId="{AAACBBCD-40E5-4F10-A989-54FBD5D475E2}" srcOrd="1" destOrd="0" parTransId="{D07FE8FF-FB41-450C-B9EB-0E07442C2311}" sibTransId="{718F693F-B574-4083-A625-F11CA9DDD714}"/>
    <dgm:cxn modelId="{4DD26C33-9071-4DB9-8202-D28719B65FA2}" srcId="{CA66B0FD-C38B-485D-A70A-76ED10949FAC}" destId="{8057FEBF-14D9-43B1-9E25-818E44E088E8}" srcOrd="2" destOrd="0" parTransId="{D7544FE9-9681-498D-9BF8-22561469E7F4}" sibTransId="{41761A5D-552E-425F-AA8E-71400E91381C}"/>
    <dgm:cxn modelId="{B584796E-0EDF-40F5-A986-1A8EBB5D41DD}" type="presOf" srcId="{AAACBBCD-40E5-4F10-A989-54FBD5D475E2}" destId="{71636209-487F-483D-9071-9870A477FDD3}" srcOrd="0" destOrd="0" presId="urn:microsoft.com/office/officeart/2005/8/layout/default"/>
    <dgm:cxn modelId="{B93F4E72-F1C5-4014-AA90-09FA69964610}" type="presOf" srcId="{F17EE77C-B775-4804-9A46-813A2655684F}" destId="{38B88108-CA65-4D3F-97B4-FF4C4AFD7CFA}" srcOrd="0" destOrd="0" presId="urn:microsoft.com/office/officeart/2005/8/layout/default"/>
    <dgm:cxn modelId="{4BA07AA0-039B-40BC-8AD9-378372571DCB}" type="presOf" srcId="{8057FEBF-14D9-43B1-9E25-818E44E088E8}" destId="{23C4E35F-0A0C-4E61-851C-184EE23288DD}" srcOrd="0" destOrd="0" presId="urn:microsoft.com/office/officeart/2005/8/layout/default"/>
    <dgm:cxn modelId="{862B8DB5-0F35-4772-96E4-539C0B942969}" srcId="{CA66B0FD-C38B-485D-A70A-76ED10949FAC}" destId="{F17EE77C-B775-4804-9A46-813A2655684F}" srcOrd="3" destOrd="0" parTransId="{2D45F46D-9D71-44EB-A631-DA0018235093}" sibTransId="{220A1BB7-271E-4E9C-B736-538C59294EB2}"/>
    <dgm:cxn modelId="{B8A260D6-E41F-4C22-A84F-86820DACC61D}" srcId="{CA66B0FD-C38B-485D-A70A-76ED10949FAC}" destId="{8AF1137C-FE4F-4C4C-8710-5C2B2C5159D6}" srcOrd="0" destOrd="0" parTransId="{AC2E4E6E-866E-43F6-953D-2BB6E7DB9346}" sibTransId="{29D47811-60B6-4900-9BD7-8D38FDDF5C65}"/>
    <dgm:cxn modelId="{56133EDE-4308-4F6A-B6B0-854BA500A966}" type="presOf" srcId="{8AF1137C-FE4F-4C4C-8710-5C2B2C5159D6}" destId="{B4242807-6566-4B1C-86A6-B380F3E6309E}" srcOrd="0" destOrd="0" presId="urn:microsoft.com/office/officeart/2005/8/layout/default"/>
    <dgm:cxn modelId="{4CE102F4-7DFF-4EBA-A751-F134C201F7BC}" type="presOf" srcId="{CA66B0FD-C38B-485D-A70A-76ED10949FAC}" destId="{FB42D3BA-1619-4811-8F93-4C4DC167C801}" srcOrd="0" destOrd="0" presId="urn:microsoft.com/office/officeart/2005/8/layout/default"/>
    <dgm:cxn modelId="{764C630C-2D32-4E27-A550-5939ACE533F6}" type="presParOf" srcId="{FB42D3BA-1619-4811-8F93-4C4DC167C801}" destId="{B4242807-6566-4B1C-86A6-B380F3E6309E}" srcOrd="0" destOrd="0" presId="urn:microsoft.com/office/officeart/2005/8/layout/default"/>
    <dgm:cxn modelId="{33A01719-D13F-4D83-B13D-E922A55C4CE6}" type="presParOf" srcId="{FB42D3BA-1619-4811-8F93-4C4DC167C801}" destId="{18D7B3A1-22D4-4286-B745-0E030480E896}" srcOrd="1" destOrd="0" presId="urn:microsoft.com/office/officeart/2005/8/layout/default"/>
    <dgm:cxn modelId="{C6CB002C-1412-4C66-9AAF-B4CB0C1BF797}" type="presParOf" srcId="{FB42D3BA-1619-4811-8F93-4C4DC167C801}" destId="{71636209-487F-483D-9071-9870A477FDD3}" srcOrd="2" destOrd="0" presId="urn:microsoft.com/office/officeart/2005/8/layout/default"/>
    <dgm:cxn modelId="{FE211D79-E13D-4F76-9CF2-8247239B2C98}" type="presParOf" srcId="{FB42D3BA-1619-4811-8F93-4C4DC167C801}" destId="{840D07D2-0A68-4F1F-B908-D62C311CC4DB}" srcOrd="3" destOrd="0" presId="urn:microsoft.com/office/officeart/2005/8/layout/default"/>
    <dgm:cxn modelId="{113312B2-F179-4F6D-BCF0-7B15660FE041}" type="presParOf" srcId="{FB42D3BA-1619-4811-8F93-4C4DC167C801}" destId="{23C4E35F-0A0C-4E61-851C-184EE23288DD}" srcOrd="4" destOrd="0" presId="urn:microsoft.com/office/officeart/2005/8/layout/default"/>
    <dgm:cxn modelId="{E10EC12C-DCD4-4894-9654-04C58DEFD949}" type="presParOf" srcId="{FB42D3BA-1619-4811-8F93-4C4DC167C801}" destId="{AD6B0CB2-7630-4D66-A503-E89AA489F3D8}" srcOrd="5" destOrd="0" presId="urn:microsoft.com/office/officeart/2005/8/layout/default"/>
    <dgm:cxn modelId="{8983EB21-0C14-4603-8393-0746511D0D2E}" type="presParOf" srcId="{FB42D3BA-1619-4811-8F93-4C4DC167C801}" destId="{38B88108-CA65-4D3F-97B4-FF4C4AFD7CF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EB5BF2-78D5-4C24-9977-F2863F74748F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F9502B9-91C3-495F-A24C-6063EB622E6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1">
              <a:solidFill>
                <a:srgbClr val="333F48"/>
              </a:solidFill>
            </a:rPr>
            <a:t>Job Involvement</a:t>
          </a:r>
        </a:p>
      </dgm:t>
    </dgm:pt>
    <dgm:pt modelId="{5919D293-21BA-47B2-8DD9-4D6645A29E9D}" type="parTrans" cxnId="{2262C584-F424-4D84-9075-7CE9048CC271}">
      <dgm:prSet/>
      <dgm:spPr/>
      <dgm:t>
        <a:bodyPr/>
        <a:lstStyle/>
        <a:p>
          <a:endParaRPr lang="en-US" sz="1800"/>
        </a:p>
      </dgm:t>
    </dgm:pt>
    <dgm:pt modelId="{BE0789BC-BC0B-4E37-965B-99E88BFB8788}" type="sibTrans" cxnId="{2262C584-F424-4D84-9075-7CE9048CC271}">
      <dgm:prSet/>
      <dgm:spPr/>
      <dgm:t>
        <a:bodyPr/>
        <a:lstStyle/>
        <a:p>
          <a:endParaRPr lang="en-US" sz="1800"/>
        </a:p>
      </dgm:t>
    </dgm:pt>
    <dgm:pt modelId="{402E86C1-0BA9-463E-9163-67B09CE63665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1">
              <a:solidFill>
                <a:srgbClr val="333F48"/>
              </a:solidFill>
            </a:rPr>
            <a:t>Job Satisfaction</a:t>
          </a:r>
        </a:p>
      </dgm:t>
    </dgm:pt>
    <dgm:pt modelId="{EB5A3F70-99FA-4A92-A254-8B2C47F5D6F4}" type="parTrans" cxnId="{9FE4B67B-F372-47EF-8CA5-B831F67ED42D}">
      <dgm:prSet/>
      <dgm:spPr/>
      <dgm:t>
        <a:bodyPr/>
        <a:lstStyle/>
        <a:p>
          <a:endParaRPr lang="en-US" sz="1800"/>
        </a:p>
      </dgm:t>
    </dgm:pt>
    <dgm:pt modelId="{8018E7E9-59CC-427B-98AA-1430D4B6F7E7}" type="sibTrans" cxnId="{9FE4B67B-F372-47EF-8CA5-B831F67ED42D}">
      <dgm:prSet/>
      <dgm:spPr/>
      <dgm:t>
        <a:bodyPr/>
        <a:lstStyle/>
        <a:p>
          <a:endParaRPr lang="en-US" sz="1800"/>
        </a:p>
      </dgm:t>
    </dgm:pt>
    <dgm:pt modelId="{E7742B3F-DFF5-49E2-912D-7924A4DD979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800" b="1">
              <a:solidFill>
                <a:srgbClr val="333F48"/>
              </a:solidFill>
            </a:rPr>
            <a:t>Monthly Income</a:t>
          </a:r>
        </a:p>
      </dgm:t>
    </dgm:pt>
    <dgm:pt modelId="{7FB5F2C1-5992-4844-87BC-94FAAD3508C0}" type="parTrans" cxnId="{119FB035-D399-4FDF-A409-0BA7409945E5}">
      <dgm:prSet/>
      <dgm:spPr/>
      <dgm:t>
        <a:bodyPr/>
        <a:lstStyle/>
        <a:p>
          <a:endParaRPr lang="en-US" sz="1800"/>
        </a:p>
      </dgm:t>
    </dgm:pt>
    <dgm:pt modelId="{4CFB00D9-B0D3-47A0-B025-18CC74466EED}" type="sibTrans" cxnId="{119FB035-D399-4FDF-A409-0BA7409945E5}">
      <dgm:prSet/>
      <dgm:spPr/>
      <dgm:t>
        <a:bodyPr/>
        <a:lstStyle/>
        <a:p>
          <a:endParaRPr lang="en-US" sz="1800"/>
        </a:p>
      </dgm:t>
    </dgm:pt>
    <dgm:pt modelId="{5F92953C-4ACA-42CB-9308-A534D2564DEB}" type="pres">
      <dgm:prSet presAssocID="{FAEB5BF2-78D5-4C24-9977-F2863F74748F}" presName="diagram" presStyleCnt="0">
        <dgm:presLayoutVars>
          <dgm:dir/>
          <dgm:resizeHandles val="exact"/>
        </dgm:presLayoutVars>
      </dgm:prSet>
      <dgm:spPr/>
    </dgm:pt>
    <dgm:pt modelId="{81F11836-5C17-484B-93FB-43110234C32D}" type="pres">
      <dgm:prSet presAssocID="{AF9502B9-91C3-495F-A24C-6063EB622E64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57C5D9B2-DF25-4F29-A12E-FD15B9EFFF2D}" type="pres">
      <dgm:prSet presAssocID="{BE0789BC-BC0B-4E37-965B-99E88BFB8788}" presName="sibTrans" presStyleCnt="0"/>
      <dgm:spPr/>
    </dgm:pt>
    <dgm:pt modelId="{4F9ED9D2-6171-4606-A446-546EC3C4937A}" type="pres">
      <dgm:prSet presAssocID="{402E86C1-0BA9-463E-9163-67B09CE63665}" presName="node" presStyleLbl="node1" presStyleIdx="1" presStyleCnt="3" custLinFactNeighborX="26">
        <dgm:presLayoutVars>
          <dgm:bulletEnabled val="1"/>
        </dgm:presLayoutVars>
      </dgm:prSet>
      <dgm:spPr>
        <a:prstGeom prst="roundRect">
          <a:avLst/>
        </a:prstGeom>
      </dgm:spPr>
    </dgm:pt>
    <dgm:pt modelId="{CB3ED51B-9490-4755-968A-4BF21E88B106}" type="pres">
      <dgm:prSet presAssocID="{8018E7E9-59CC-427B-98AA-1430D4B6F7E7}" presName="sibTrans" presStyleCnt="0"/>
      <dgm:spPr/>
    </dgm:pt>
    <dgm:pt modelId="{F9C27D75-7D11-45ED-8D3A-C7AC6AEF9CAE}" type="pres">
      <dgm:prSet presAssocID="{E7742B3F-DFF5-49E2-912D-7924A4DD9792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19FB035-D399-4FDF-A409-0BA7409945E5}" srcId="{FAEB5BF2-78D5-4C24-9977-F2863F74748F}" destId="{E7742B3F-DFF5-49E2-912D-7924A4DD9792}" srcOrd="2" destOrd="0" parTransId="{7FB5F2C1-5992-4844-87BC-94FAAD3508C0}" sibTransId="{4CFB00D9-B0D3-47A0-B025-18CC74466EED}"/>
    <dgm:cxn modelId="{8BD0BF3E-ADF7-4477-8F53-9DA6C2FC3BAD}" type="presOf" srcId="{402E86C1-0BA9-463E-9163-67B09CE63665}" destId="{4F9ED9D2-6171-4606-A446-546EC3C4937A}" srcOrd="0" destOrd="0" presId="urn:microsoft.com/office/officeart/2005/8/layout/default"/>
    <dgm:cxn modelId="{9FE4B67B-F372-47EF-8CA5-B831F67ED42D}" srcId="{FAEB5BF2-78D5-4C24-9977-F2863F74748F}" destId="{402E86C1-0BA9-463E-9163-67B09CE63665}" srcOrd="1" destOrd="0" parTransId="{EB5A3F70-99FA-4A92-A254-8B2C47F5D6F4}" sibTransId="{8018E7E9-59CC-427B-98AA-1430D4B6F7E7}"/>
    <dgm:cxn modelId="{2262C584-F424-4D84-9075-7CE9048CC271}" srcId="{FAEB5BF2-78D5-4C24-9977-F2863F74748F}" destId="{AF9502B9-91C3-495F-A24C-6063EB622E64}" srcOrd="0" destOrd="0" parTransId="{5919D293-21BA-47B2-8DD9-4D6645A29E9D}" sibTransId="{BE0789BC-BC0B-4E37-965B-99E88BFB8788}"/>
    <dgm:cxn modelId="{B962BDB5-198C-4A2C-AFC2-9495691CF25A}" type="presOf" srcId="{E7742B3F-DFF5-49E2-912D-7924A4DD9792}" destId="{F9C27D75-7D11-45ED-8D3A-C7AC6AEF9CAE}" srcOrd="0" destOrd="0" presId="urn:microsoft.com/office/officeart/2005/8/layout/default"/>
    <dgm:cxn modelId="{837A47BB-45F9-42B7-BA7C-F1D275A05033}" type="presOf" srcId="{AF9502B9-91C3-495F-A24C-6063EB622E64}" destId="{81F11836-5C17-484B-93FB-43110234C32D}" srcOrd="0" destOrd="0" presId="urn:microsoft.com/office/officeart/2005/8/layout/default"/>
    <dgm:cxn modelId="{CD4712F8-2D31-4DBE-93E6-6A35EE240F31}" type="presOf" srcId="{FAEB5BF2-78D5-4C24-9977-F2863F74748F}" destId="{5F92953C-4ACA-42CB-9308-A534D2564DEB}" srcOrd="0" destOrd="0" presId="urn:microsoft.com/office/officeart/2005/8/layout/default"/>
    <dgm:cxn modelId="{5C2CC6E7-5ACF-48FC-AD44-314FBF40B1A3}" type="presParOf" srcId="{5F92953C-4ACA-42CB-9308-A534D2564DEB}" destId="{81F11836-5C17-484B-93FB-43110234C32D}" srcOrd="0" destOrd="0" presId="urn:microsoft.com/office/officeart/2005/8/layout/default"/>
    <dgm:cxn modelId="{5B975711-16F4-43D8-A9BF-24451BA0E12B}" type="presParOf" srcId="{5F92953C-4ACA-42CB-9308-A534D2564DEB}" destId="{57C5D9B2-DF25-4F29-A12E-FD15B9EFFF2D}" srcOrd="1" destOrd="0" presId="urn:microsoft.com/office/officeart/2005/8/layout/default"/>
    <dgm:cxn modelId="{8B0ED564-E745-423E-8722-CF8B310D8427}" type="presParOf" srcId="{5F92953C-4ACA-42CB-9308-A534D2564DEB}" destId="{4F9ED9D2-6171-4606-A446-546EC3C4937A}" srcOrd="2" destOrd="0" presId="urn:microsoft.com/office/officeart/2005/8/layout/default"/>
    <dgm:cxn modelId="{71B2240E-44A7-45FA-9454-8130C838AF06}" type="presParOf" srcId="{5F92953C-4ACA-42CB-9308-A534D2564DEB}" destId="{CB3ED51B-9490-4755-968A-4BF21E88B106}" srcOrd="3" destOrd="0" presId="urn:microsoft.com/office/officeart/2005/8/layout/default"/>
    <dgm:cxn modelId="{AE26D4AD-BC7D-469D-BD12-89ABBCBF9B30}" type="presParOf" srcId="{5F92953C-4ACA-42CB-9308-A534D2564DEB}" destId="{F9C27D75-7D11-45ED-8D3A-C7AC6AEF9C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55D176-318F-480E-AC83-A77CA8864B2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BC717A-D543-4C84-BEBC-CF0D21D5CBAB}">
      <dgm:prSet custT="1"/>
      <dgm:spPr/>
      <dgm:t>
        <a:bodyPr/>
        <a:lstStyle/>
        <a:p>
          <a:pPr rtl="0"/>
          <a:r>
            <a:rPr lang="en-US" sz="2000" b="1">
              <a:solidFill>
                <a:srgbClr val="333F48"/>
              </a:solidFill>
              <a:latin typeface="Arial" panose="020B0604020202020204"/>
            </a:rPr>
            <a:t>Lasso Regression </a:t>
          </a:r>
          <a:r>
            <a:rPr lang="en-US" sz="2000" b="1">
              <a:solidFill>
                <a:srgbClr val="333F48"/>
              </a:solidFill>
            </a:rPr>
            <a:t>– </a:t>
          </a:r>
          <a:r>
            <a:rPr lang="en-US" sz="2000" b="1">
              <a:solidFill>
                <a:srgbClr val="333F48"/>
              </a:solidFill>
              <a:latin typeface="Arial" panose="020B0604020202020204"/>
            </a:rPr>
            <a:t>Best</a:t>
          </a:r>
          <a:r>
            <a:rPr lang="en-US" sz="2000" b="1">
              <a:solidFill>
                <a:srgbClr val="333F48"/>
              </a:solidFill>
            </a:rPr>
            <a:t> accuracy with </a:t>
          </a:r>
          <a:r>
            <a:rPr lang="en-US" sz="2000" b="1">
              <a:solidFill>
                <a:srgbClr val="333F48"/>
              </a:solidFill>
              <a:latin typeface="Arial" panose="020B0604020202020204"/>
            </a:rPr>
            <a:t>few</a:t>
          </a:r>
          <a:r>
            <a:rPr lang="en-US" sz="2000" b="1">
              <a:solidFill>
                <a:srgbClr val="333F48"/>
              </a:solidFill>
            </a:rPr>
            <a:t> variables</a:t>
          </a:r>
          <a:endParaRPr lang="en-US" sz="2000" b="1" dirty="0">
            <a:solidFill>
              <a:srgbClr val="333F48"/>
            </a:solidFill>
          </a:endParaRPr>
        </a:p>
      </dgm:t>
    </dgm:pt>
    <dgm:pt modelId="{4F55C363-B402-4AAF-ACE6-84EF2F819A7E}" type="parTrans" cxnId="{E7750B95-E385-462A-B031-4FBEEC9DA34D}">
      <dgm:prSet/>
      <dgm:spPr/>
      <dgm:t>
        <a:bodyPr/>
        <a:lstStyle/>
        <a:p>
          <a:endParaRPr lang="en-US" sz="2000"/>
        </a:p>
      </dgm:t>
    </dgm:pt>
    <dgm:pt modelId="{94E13B96-1004-401D-B20E-35609D6B3DB1}" type="sibTrans" cxnId="{E7750B95-E385-462A-B031-4FBEEC9DA34D}">
      <dgm:prSet/>
      <dgm:spPr/>
      <dgm:t>
        <a:bodyPr/>
        <a:lstStyle/>
        <a:p>
          <a:endParaRPr lang="en-US" sz="2000"/>
        </a:p>
      </dgm:t>
    </dgm:pt>
    <dgm:pt modelId="{18535257-28B7-4430-9DDF-7BA91C9D121C}">
      <dgm:prSet custT="1"/>
      <dgm:spPr/>
      <dgm:t>
        <a:bodyPr/>
        <a:lstStyle/>
        <a:p>
          <a:r>
            <a:rPr lang="en-US" sz="2000" b="1">
              <a:solidFill>
                <a:srgbClr val="333F48"/>
              </a:solidFill>
            </a:rPr>
            <a:t>Non-parametric models perform decently as well</a:t>
          </a:r>
        </a:p>
      </dgm:t>
    </dgm:pt>
    <dgm:pt modelId="{526CD703-71B1-4C22-B4A3-844BC6DA909C}" type="parTrans" cxnId="{B6CED556-1930-40B6-BFF4-C65E9B8D1852}">
      <dgm:prSet/>
      <dgm:spPr/>
      <dgm:t>
        <a:bodyPr/>
        <a:lstStyle/>
        <a:p>
          <a:endParaRPr lang="en-US" sz="2000"/>
        </a:p>
      </dgm:t>
    </dgm:pt>
    <dgm:pt modelId="{B39707E6-056D-4AAB-9658-CB2BDB52C9E6}" type="sibTrans" cxnId="{B6CED556-1930-40B6-BFF4-C65E9B8D1852}">
      <dgm:prSet/>
      <dgm:spPr/>
      <dgm:t>
        <a:bodyPr/>
        <a:lstStyle/>
        <a:p>
          <a:endParaRPr lang="en-US" sz="2000"/>
        </a:p>
      </dgm:t>
    </dgm:pt>
    <dgm:pt modelId="{7CCB3C97-64E2-4C96-AB7E-BF002918CE14}" type="pres">
      <dgm:prSet presAssocID="{2B55D176-318F-480E-AC83-A77CA8864B2F}" presName="diagram" presStyleCnt="0">
        <dgm:presLayoutVars>
          <dgm:dir/>
          <dgm:resizeHandles val="exact"/>
        </dgm:presLayoutVars>
      </dgm:prSet>
      <dgm:spPr/>
    </dgm:pt>
    <dgm:pt modelId="{ED9D413B-77D4-4685-B0D1-3D4DE18775E1}" type="pres">
      <dgm:prSet presAssocID="{3CBC717A-D543-4C84-BEBC-CF0D21D5CBAB}" presName="node" presStyleLbl="node1" presStyleIdx="0" presStyleCnt="2" custLinFactNeighborX="-1978" custLinFactNeighborY="1482">
        <dgm:presLayoutVars>
          <dgm:bulletEnabled val="1"/>
        </dgm:presLayoutVars>
      </dgm:prSet>
      <dgm:spPr>
        <a:prstGeom prst="roundRect">
          <a:avLst/>
        </a:prstGeom>
      </dgm:spPr>
    </dgm:pt>
    <dgm:pt modelId="{33B235B5-A703-41DC-98C8-CA049EF98AAB}" type="pres">
      <dgm:prSet presAssocID="{94E13B96-1004-401D-B20E-35609D6B3DB1}" presName="sibTrans" presStyleCnt="0"/>
      <dgm:spPr/>
    </dgm:pt>
    <dgm:pt modelId="{09E8C87C-762B-4BC0-8F09-501705483139}" type="pres">
      <dgm:prSet presAssocID="{18535257-28B7-4430-9DDF-7BA91C9D121C}" presName="node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E7700C4A-81CE-4067-87C7-9B2C244F732D}" type="presOf" srcId="{18535257-28B7-4430-9DDF-7BA91C9D121C}" destId="{09E8C87C-762B-4BC0-8F09-501705483139}" srcOrd="0" destOrd="0" presId="urn:microsoft.com/office/officeart/2005/8/layout/default"/>
    <dgm:cxn modelId="{B6CED556-1930-40B6-BFF4-C65E9B8D1852}" srcId="{2B55D176-318F-480E-AC83-A77CA8864B2F}" destId="{18535257-28B7-4430-9DDF-7BA91C9D121C}" srcOrd="1" destOrd="0" parTransId="{526CD703-71B1-4C22-B4A3-844BC6DA909C}" sibTransId="{B39707E6-056D-4AAB-9658-CB2BDB52C9E6}"/>
    <dgm:cxn modelId="{88C23B7E-B16C-4C3F-AFFD-060375323F62}" type="presOf" srcId="{2B55D176-318F-480E-AC83-A77CA8864B2F}" destId="{7CCB3C97-64E2-4C96-AB7E-BF002918CE14}" srcOrd="0" destOrd="0" presId="urn:microsoft.com/office/officeart/2005/8/layout/default"/>
    <dgm:cxn modelId="{E7750B95-E385-462A-B031-4FBEEC9DA34D}" srcId="{2B55D176-318F-480E-AC83-A77CA8864B2F}" destId="{3CBC717A-D543-4C84-BEBC-CF0D21D5CBAB}" srcOrd="0" destOrd="0" parTransId="{4F55C363-B402-4AAF-ACE6-84EF2F819A7E}" sibTransId="{94E13B96-1004-401D-B20E-35609D6B3DB1}"/>
    <dgm:cxn modelId="{E9C49EFA-093D-40F1-9717-066BAF6193C7}" type="presOf" srcId="{3CBC717A-D543-4C84-BEBC-CF0D21D5CBAB}" destId="{ED9D413B-77D4-4685-B0D1-3D4DE18775E1}" srcOrd="0" destOrd="0" presId="urn:microsoft.com/office/officeart/2005/8/layout/default"/>
    <dgm:cxn modelId="{B156D6C4-3015-46A2-86C8-78E967E238BD}" type="presParOf" srcId="{7CCB3C97-64E2-4C96-AB7E-BF002918CE14}" destId="{ED9D413B-77D4-4685-B0D1-3D4DE18775E1}" srcOrd="0" destOrd="0" presId="urn:microsoft.com/office/officeart/2005/8/layout/default"/>
    <dgm:cxn modelId="{BEACBD5C-469A-4F3B-870E-8B7A29B96C6F}" type="presParOf" srcId="{7CCB3C97-64E2-4C96-AB7E-BF002918CE14}" destId="{33B235B5-A703-41DC-98C8-CA049EF98AAB}" srcOrd="1" destOrd="0" presId="urn:microsoft.com/office/officeart/2005/8/layout/default"/>
    <dgm:cxn modelId="{4AAB8A92-4009-4113-A17A-F0BC91FE6DEC}" type="presParOf" srcId="{7CCB3C97-64E2-4C96-AB7E-BF002918CE14}" destId="{09E8C87C-762B-4BC0-8F09-50170548313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C745D-5F4D-4CD7-A9BE-34B754BF86E6}">
      <dsp:nvSpPr>
        <dsp:cNvPr id="0" name=""/>
        <dsp:cNvSpPr/>
      </dsp:nvSpPr>
      <dsp:spPr>
        <a:xfrm>
          <a:off x="824041" y="0"/>
          <a:ext cx="9213826" cy="4422371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6B4CD-1BDE-4933-BAD9-05CA4622D6AA}">
      <dsp:nvSpPr>
        <dsp:cNvPr id="0" name=""/>
        <dsp:cNvSpPr/>
      </dsp:nvSpPr>
      <dsp:spPr>
        <a:xfrm>
          <a:off x="1037" y="1326711"/>
          <a:ext cx="2381791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33F48"/>
              </a:solidFill>
            </a:rPr>
            <a:t>Introduction and Exploratory Data Analysis</a:t>
          </a:r>
        </a:p>
      </dsp:txBody>
      <dsp:txXfrm>
        <a:off x="87390" y="1413064"/>
        <a:ext cx="2209085" cy="1596242"/>
      </dsp:txXfrm>
    </dsp:sp>
    <dsp:sp modelId="{F376CC37-6687-45A5-A721-77E54C773040}">
      <dsp:nvSpPr>
        <dsp:cNvPr id="0" name=""/>
        <dsp:cNvSpPr/>
      </dsp:nvSpPr>
      <dsp:spPr>
        <a:xfrm>
          <a:off x="2779793" y="1326711"/>
          <a:ext cx="2381791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Modeling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333F48"/>
              </a:solidFill>
            </a:rPr>
            <a:t>KNN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333F48"/>
              </a:solidFill>
            </a:rPr>
            <a:t>Tree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333F48"/>
              </a:solidFill>
            </a:rPr>
            <a:t>Logistic Regression</a:t>
          </a:r>
        </a:p>
      </dsp:txBody>
      <dsp:txXfrm>
        <a:off x="2866146" y="1413064"/>
        <a:ext cx="2209085" cy="1596242"/>
      </dsp:txXfrm>
    </dsp:sp>
    <dsp:sp modelId="{E75479B0-4139-412D-A326-FE40CE3A3980}">
      <dsp:nvSpPr>
        <dsp:cNvPr id="0" name=""/>
        <dsp:cNvSpPr/>
      </dsp:nvSpPr>
      <dsp:spPr>
        <a:xfrm>
          <a:off x="5558550" y="1326711"/>
          <a:ext cx="2381791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Model Performance Evaluation</a:t>
          </a:r>
        </a:p>
      </dsp:txBody>
      <dsp:txXfrm>
        <a:off x="5644903" y="1413064"/>
        <a:ext cx="2209085" cy="1596242"/>
      </dsp:txXfrm>
    </dsp:sp>
    <dsp:sp modelId="{49405312-C661-4EE6-BAFD-87C1E845942A}">
      <dsp:nvSpPr>
        <dsp:cNvPr id="0" name=""/>
        <dsp:cNvSpPr/>
      </dsp:nvSpPr>
      <dsp:spPr>
        <a:xfrm>
          <a:off x="8337306" y="1326711"/>
          <a:ext cx="2501452" cy="17689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33F48"/>
              </a:solidFill>
            </a:rPr>
            <a:t>Insights and Recommendations</a:t>
          </a:r>
        </a:p>
      </dsp:txBody>
      <dsp:txXfrm>
        <a:off x="8423659" y="1413064"/>
        <a:ext cx="2328746" cy="15962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D413B-77D4-4685-B0D1-3D4DE18775E1}">
      <dsp:nvSpPr>
        <dsp:cNvPr id="0" name=""/>
        <dsp:cNvSpPr/>
      </dsp:nvSpPr>
      <dsp:spPr>
        <a:xfrm>
          <a:off x="512062" y="3531"/>
          <a:ext cx="2822158" cy="1327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Compensation</a:t>
          </a:r>
        </a:p>
      </dsp:txBody>
      <dsp:txXfrm>
        <a:off x="576861" y="68330"/>
        <a:ext cx="2692560" cy="1197820"/>
      </dsp:txXfrm>
    </dsp:sp>
    <dsp:sp modelId="{09E8C87C-762B-4BC0-8F09-501705483139}">
      <dsp:nvSpPr>
        <dsp:cNvPr id="0" name=""/>
        <dsp:cNvSpPr/>
      </dsp:nvSpPr>
      <dsp:spPr>
        <a:xfrm>
          <a:off x="512062" y="1552186"/>
          <a:ext cx="2822158" cy="1327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Work-Life Balance</a:t>
          </a:r>
        </a:p>
      </dsp:txBody>
      <dsp:txXfrm>
        <a:off x="576861" y="1616985"/>
        <a:ext cx="2692560" cy="1197820"/>
      </dsp:txXfrm>
    </dsp:sp>
    <dsp:sp modelId="{FA295FE1-EAED-4991-BE7C-BAEF4C92BB5C}">
      <dsp:nvSpPr>
        <dsp:cNvPr id="0" name=""/>
        <dsp:cNvSpPr/>
      </dsp:nvSpPr>
      <dsp:spPr>
        <a:xfrm>
          <a:off x="512062" y="3100841"/>
          <a:ext cx="2822158" cy="1327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Years since Promotion</a:t>
          </a:r>
        </a:p>
      </dsp:txBody>
      <dsp:txXfrm>
        <a:off x="576861" y="3165640"/>
        <a:ext cx="2692560" cy="1197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D413B-77D4-4685-B0D1-3D4DE18775E1}">
      <dsp:nvSpPr>
        <dsp:cNvPr id="0" name=""/>
        <dsp:cNvSpPr/>
      </dsp:nvSpPr>
      <dsp:spPr>
        <a:xfrm>
          <a:off x="512062" y="0"/>
          <a:ext cx="2822158" cy="1327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Cannot be generalized</a:t>
          </a:r>
        </a:p>
      </dsp:txBody>
      <dsp:txXfrm>
        <a:off x="576861" y="64799"/>
        <a:ext cx="2692560" cy="1197820"/>
      </dsp:txXfrm>
    </dsp:sp>
    <dsp:sp modelId="{09E8C87C-762B-4BC0-8F09-501705483139}">
      <dsp:nvSpPr>
        <dsp:cNvPr id="0" name=""/>
        <dsp:cNvSpPr/>
      </dsp:nvSpPr>
      <dsp:spPr>
        <a:xfrm>
          <a:off x="512062" y="1552186"/>
          <a:ext cx="2822158" cy="1327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333F48"/>
              </a:solidFill>
            </a:rPr>
            <a:t>Evolving industry and geographical trends</a:t>
          </a:r>
        </a:p>
      </dsp:txBody>
      <dsp:txXfrm>
        <a:off x="576861" y="1616985"/>
        <a:ext cx="2692560" cy="1197820"/>
      </dsp:txXfrm>
    </dsp:sp>
    <dsp:sp modelId="{FA295FE1-EAED-4991-BE7C-BAEF4C92BB5C}">
      <dsp:nvSpPr>
        <dsp:cNvPr id="0" name=""/>
        <dsp:cNvSpPr/>
      </dsp:nvSpPr>
      <dsp:spPr>
        <a:xfrm>
          <a:off x="512062" y="3100841"/>
          <a:ext cx="2822158" cy="1327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Cost vs Benefit Tradeoff</a:t>
          </a:r>
        </a:p>
      </dsp:txBody>
      <dsp:txXfrm>
        <a:off x="576861" y="3165640"/>
        <a:ext cx="2692560" cy="1197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6D06-AE84-4821-B1A9-EF350BEB35B0}">
      <dsp:nvSpPr>
        <dsp:cNvPr id="0" name=""/>
        <dsp:cNvSpPr/>
      </dsp:nvSpPr>
      <dsp:spPr>
        <a:xfrm>
          <a:off x="0" y="444287"/>
          <a:ext cx="3932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Attrition: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Employees leaving their companies</a:t>
          </a:r>
        </a:p>
      </dsp:txBody>
      <dsp:txXfrm>
        <a:off x="59399" y="503686"/>
        <a:ext cx="3813440" cy="1098002"/>
      </dsp:txXfrm>
    </dsp:sp>
    <dsp:sp modelId="{C1DD60C6-FEE4-4E0F-A048-D45C5637A3DA}">
      <dsp:nvSpPr>
        <dsp:cNvPr id="0" name=""/>
        <dsp:cNvSpPr/>
      </dsp:nvSpPr>
      <dsp:spPr>
        <a:xfrm>
          <a:off x="0" y="1848288"/>
          <a:ext cx="3932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Costly and timely to replace</a:t>
          </a:r>
        </a:p>
      </dsp:txBody>
      <dsp:txXfrm>
        <a:off x="59399" y="1907687"/>
        <a:ext cx="3813440" cy="1098002"/>
      </dsp:txXfrm>
    </dsp:sp>
    <dsp:sp modelId="{317A527A-F613-4ACA-A721-37F562FADA12}">
      <dsp:nvSpPr>
        <dsp:cNvPr id="0" name=""/>
        <dsp:cNvSpPr/>
      </dsp:nvSpPr>
      <dsp:spPr>
        <a:xfrm>
          <a:off x="0" y="3252288"/>
          <a:ext cx="3932238" cy="1216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>
              <a:solidFill>
                <a:srgbClr val="333F48"/>
              </a:solidFill>
            </a:rPr>
            <a:t>44.3</a:t>
          </a:r>
          <a:r>
            <a:rPr lang="en-US" sz="2000" b="1" kern="1200">
              <a:solidFill>
                <a:srgbClr val="333F48"/>
              </a:solidFill>
            </a:rPr>
            <a:t>%</a:t>
          </a:r>
          <a:r>
            <a:rPr lang="en-US" sz="2000" kern="1200">
              <a:solidFill>
                <a:srgbClr val="333F48"/>
              </a:solidFill>
            </a:rPr>
            <a:t> turnover in 2019 (Bureau of Labor Statistics)</a:t>
          </a:r>
        </a:p>
      </dsp:txBody>
      <dsp:txXfrm>
        <a:off x="59399" y="3311687"/>
        <a:ext cx="3813440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A9B77-65BF-438A-A2B9-20903ED81DB3}">
      <dsp:nvSpPr>
        <dsp:cNvPr id="0" name=""/>
        <dsp:cNvSpPr/>
      </dsp:nvSpPr>
      <dsp:spPr>
        <a:xfrm>
          <a:off x="0" y="17234"/>
          <a:ext cx="3932237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333F48"/>
              </a:solidFill>
            </a:rPr>
            <a:t>Sourced from Kaggle</a:t>
          </a:r>
        </a:p>
      </dsp:txBody>
      <dsp:txXfrm>
        <a:off x="55744" y="72978"/>
        <a:ext cx="3820749" cy="1030432"/>
      </dsp:txXfrm>
    </dsp:sp>
    <dsp:sp modelId="{08B5CBEB-648B-4921-A5F0-C91C8159D5CD}">
      <dsp:nvSpPr>
        <dsp:cNvPr id="0" name=""/>
        <dsp:cNvSpPr/>
      </dsp:nvSpPr>
      <dsp:spPr>
        <a:xfrm>
          <a:off x="0" y="1349375"/>
          <a:ext cx="3932237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33F48"/>
              </a:solidFill>
            </a:rPr>
            <a:t>1,470 records with ~35 variables</a:t>
          </a:r>
        </a:p>
      </dsp:txBody>
      <dsp:txXfrm>
        <a:off x="55744" y="1405119"/>
        <a:ext cx="3820749" cy="1030432"/>
      </dsp:txXfrm>
    </dsp:sp>
    <dsp:sp modelId="{30777F3D-2A32-4BEF-A1AC-0F7AE4C5051D}">
      <dsp:nvSpPr>
        <dsp:cNvPr id="0" name=""/>
        <dsp:cNvSpPr/>
      </dsp:nvSpPr>
      <dsp:spPr>
        <a:xfrm>
          <a:off x="0" y="2669668"/>
          <a:ext cx="3932237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33F48"/>
              </a:solidFill>
            </a:rPr>
            <a:t>19.2% Attrition Rate</a:t>
          </a:r>
        </a:p>
      </dsp:txBody>
      <dsp:txXfrm>
        <a:off x="55744" y="2725412"/>
        <a:ext cx="3820749" cy="103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958D-9E24-48EC-8D04-006EF0B79338}">
      <dsp:nvSpPr>
        <dsp:cNvPr id="0" name=""/>
        <dsp:cNvSpPr/>
      </dsp:nvSpPr>
      <dsp:spPr>
        <a:xfrm>
          <a:off x="0" y="595393"/>
          <a:ext cx="393223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Predicting </a:t>
          </a:r>
          <a:r>
            <a:rPr lang="en-US" sz="2000" kern="1200">
              <a:solidFill>
                <a:srgbClr val="333F48"/>
              </a:solidFill>
            </a:rPr>
            <a:t>Employee Churn</a:t>
          </a:r>
        </a:p>
      </dsp:txBody>
      <dsp:txXfrm>
        <a:off x="59399" y="654792"/>
        <a:ext cx="3813439" cy="1098002"/>
      </dsp:txXfrm>
    </dsp:sp>
    <dsp:sp modelId="{C28D6FDB-7DC0-465F-9002-372AF0C5972F}">
      <dsp:nvSpPr>
        <dsp:cNvPr id="0" name=""/>
        <dsp:cNvSpPr/>
      </dsp:nvSpPr>
      <dsp:spPr>
        <a:xfrm>
          <a:off x="0" y="1999394"/>
          <a:ext cx="3932237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Identifying key variables</a:t>
          </a:r>
          <a:r>
            <a:rPr lang="en-US" sz="2000" kern="1200">
              <a:solidFill>
                <a:srgbClr val="333F48"/>
              </a:solidFill>
            </a:rPr>
            <a:t> contributing to Employee Churn</a:t>
          </a:r>
        </a:p>
      </dsp:txBody>
      <dsp:txXfrm>
        <a:off x="59399" y="2058793"/>
        <a:ext cx="3813439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5586B-56DE-41B3-A0CF-54D36E2A0A56}">
      <dsp:nvSpPr>
        <dsp:cNvPr id="0" name=""/>
        <dsp:cNvSpPr/>
      </dsp:nvSpPr>
      <dsp:spPr>
        <a:xfrm>
          <a:off x="0" y="611067"/>
          <a:ext cx="1950054" cy="11700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Business Travel</a:t>
          </a:r>
        </a:p>
      </dsp:txBody>
      <dsp:txXfrm>
        <a:off x="57116" y="668183"/>
        <a:ext cx="1835822" cy="1055800"/>
      </dsp:txXfrm>
    </dsp:sp>
    <dsp:sp modelId="{A9F8BFFD-D24F-4A35-8C6B-839189C86250}">
      <dsp:nvSpPr>
        <dsp:cNvPr id="0" name=""/>
        <dsp:cNvSpPr/>
      </dsp:nvSpPr>
      <dsp:spPr>
        <a:xfrm>
          <a:off x="2145059" y="611067"/>
          <a:ext cx="1950054" cy="11700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Environment Satisfaction</a:t>
          </a:r>
        </a:p>
      </dsp:txBody>
      <dsp:txXfrm>
        <a:off x="2202175" y="668183"/>
        <a:ext cx="1835822" cy="1055800"/>
      </dsp:txXfrm>
    </dsp:sp>
    <dsp:sp modelId="{03656FF5-C347-4775-AF75-BBA90B6A03B8}">
      <dsp:nvSpPr>
        <dsp:cNvPr id="0" name=""/>
        <dsp:cNvSpPr/>
      </dsp:nvSpPr>
      <dsp:spPr>
        <a:xfrm>
          <a:off x="4290119" y="611067"/>
          <a:ext cx="1950054" cy="11700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Job Satisfaction</a:t>
          </a:r>
        </a:p>
      </dsp:txBody>
      <dsp:txXfrm>
        <a:off x="4347235" y="668183"/>
        <a:ext cx="1835822" cy="1055800"/>
      </dsp:txXfrm>
    </dsp:sp>
    <dsp:sp modelId="{607184C0-F526-4C95-AF98-E2DC3F864493}">
      <dsp:nvSpPr>
        <dsp:cNvPr id="0" name=""/>
        <dsp:cNvSpPr/>
      </dsp:nvSpPr>
      <dsp:spPr>
        <a:xfrm>
          <a:off x="0" y="1976105"/>
          <a:ext cx="1950054" cy="11700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# Companies Worked At</a:t>
          </a:r>
        </a:p>
      </dsp:txBody>
      <dsp:txXfrm>
        <a:off x="57116" y="2033221"/>
        <a:ext cx="1835822" cy="1055800"/>
      </dsp:txXfrm>
    </dsp:sp>
    <dsp:sp modelId="{D1829220-42B9-4378-BCC8-5FF28A42D941}">
      <dsp:nvSpPr>
        <dsp:cNvPr id="0" name=""/>
        <dsp:cNvSpPr/>
      </dsp:nvSpPr>
      <dsp:spPr>
        <a:xfrm>
          <a:off x="2145059" y="1976105"/>
          <a:ext cx="1950054" cy="11700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Overtime</a:t>
          </a:r>
        </a:p>
      </dsp:txBody>
      <dsp:txXfrm>
        <a:off x="2202175" y="2033221"/>
        <a:ext cx="1835822" cy="1055800"/>
      </dsp:txXfrm>
    </dsp:sp>
    <dsp:sp modelId="{3211952B-1493-4B0C-B9BF-E4D516091AC8}">
      <dsp:nvSpPr>
        <dsp:cNvPr id="0" name=""/>
        <dsp:cNvSpPr/>
      </dsp:nvSpPr>
      <dsp:spPr>
        <a:xfrm>
          <a:off x="4290119" y="1976105"/>
          <a:ext cx="1950054" cy="11700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Marital Status</a:t>
          </a:r>
        </a:p>
      </dsp:txBody>
      <dsp:txXfrm>
        <a:off x="4347235" y="2033221"/>
        <a:ext cx="1835822" cy="1055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2961D-DDCE-4BF8-8C88-FD0797ABB00D}">
      <dsp:nvSpPr>
        <dsp:cNvPr id="0" name=""/>
        <dsp:cNvSpPr/>
      </dsp:nvSpPr>
      <dsp:spPr>
        <a:xfrm>
          <a:off x="0" y="860059"/>
          <a:ext cx="4348960" cy="11061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Scaled Non-Categorical Data</a:t>
          </a:r>
        </a:p>
      </dsp:txBody>
      <dsp:txXfrm>
        <a:off x="54000" y="914059"/>
        <a:ext cx="4240960" cy="998192"/>
      </dsp:txXfrm>
    </dsp:sp>
    <dsp:sp modelId="{6BE2F5A1-B1AA-41F4-96F4-D33112AF67DF}">
      <dsp:nvSpPr>
        <dsp:cNvPr id="0" name=""/>
        <dsp:cNvSpPr/>
      </dsp:nvSpPr>
      <dsp:spPr>
        <a:xfrm>
          <a:off x="0" y="2277174"/>
          <a:ext cx="4348960" cy="110619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Normal &amp; Oversampled</a:t>
          </a:r>
        </a:p>
      </dsp:txBody>
      <dsp:txXfrm>
        <a:off x="54000" y="2331174"/>
        <a:ext cx="4240960" cy="998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2807-6566-4B1C-86A6-B380F3E6309E}">
      <dsp:nvSpPr>
        <dsp:cNvPr id="0" name=""/>
        <dsp:cNvSpPr/>
      </dsp:nvSpPr>
      <dsp:spPr>
        <a:xfrm>
          <a:off x="597" y="744131"/>
          <a:ext cx="2328974" cy="1397384"/>
        </a:xfrm>
        <a:prstGeom prst="roundRect">
          <a:avLst/>
        </a:prstGeom>
        <a:solidFill>
          <a:srgbClr val="E17B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333F48"/>
              </a:solidFill>
            </a:rPr>
            <a:t>Business Travel</a:t>
          </a:r>
        </a:p>
      </dsp:txBody>
      <dsp:txXfrm>
        <a:off x="68812" y="812346"/>
        <a:ext cx="2192544" cy="1260954"/>
      </dsp:txXfrm>
    </dsp:sp>
    <dsp:sp modelId="{71636209-487F-483D-9071-9870A477FDD3}">
      <dsp:nvSpPr>
        <dsp:cNvPr id="0" name=""/>
        <dsp:cNvSpPr/>
      </dsp:nvSpPr>
      <dsp:spPr>
        <a:xfrm>
          <a:off x="2563065" y="744131"/>
          <a:ext cx="2328974" cy="1397384"/>
        </a:xfrm>
        <a:prstGeom prst="roundRect">
          <a:avLst/>
        </a:prstGeom>
        <a:solidFill>
          <a:srgbClr val="E17B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333F48"/>
              </a:solidFill>
            </a:rPr>
            <a:t>Distance From Home</a:t>
          </a:r>
        </a:p>
      </dsp:txBody>
      <dsp:txXfrm>
        <a:off x="2631280" y="812346"/>
        <a:ext cx="2192544" cy="1260954"/>
      </dsp:txXfrm>
    </dsp:sp>
    <dsp:sp modelId="{23C4E35F-0A0C-4E61-851C-184EE23288DD}">
      <dsp:nvSpPr>
        <dsp:cNvPr id="0" name=""/>
        <dsp:cNvSpPr/>
      </dsp:nvSpPr>
      <dsp:spPr>
        <a:xfrm>
          <a:off x="597" y="2374413"/>
          <a:ext cx="2328974" cy="1397384"/>
        </a:xfrm>
        <a:prstGeom prst="roundRect">
          <a:avLst/>
        </a:prstGeom>
        <a:solidFill>
          <a:srgbClr val="E17B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333F48"/>
              </a:solidFill>
            </a:rPr>
            <a:t>Job Level</a:t>
          </a:r>
        </a:p>
      </dsp:txBody>
      <dsp:txXfrm>
        <a:off x="68812" y="2442628"/>
        <a:ext cx="2192544" cy="1260954"/>
      </dsp:txXfrm>
    </dsp:sp>
    <dsp:sp modelId="{38B88108-CA65-4D3F-97B4-FF4C4AFD7CFA}">
      <dsp:nvSpPr>
        <dsp:cNvPr id="0" name=""/>
        <dsp:cNvSpPr/>
      </dsp:nvSpPr>
      <dsp:spPr>
        <a:xfrm>
          <a:off x="2562468" y="2374413"/>
          <a:ext cx="2328974" cy="1397384"/>
        </a:xfrm>
        <a:prstGeom prst="roundRect">
          <a:avLst/>
        </a:prstGeom>
        <a:solidFill>
          <a:srgbClr val="E17B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333F48"/>
              </a:solidFill>
            </a:rPr>
            <a:t>Years Since Promotion</a:t>
          </a:r>
        </a:p>
      </dsp:txBody>
      <dsp:txXfrm>
        <a:off x="2630683" y="2442628"/>
        <a:ext cx="2192544" cy="12609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11836-5C17-484B-93FB-43110234C32D}">
      <dsp:nvSpPr>
        <dsp:cNvPr id="0" name=""/>
        <dsp:cNvSpPr/>
      </dsp:nvSpPr>
      <dsp:spPr>
        <a:xfrm>
          <a:off x="584" y="491430"/>
          <a:ext cx="2279637" cy="136778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333F48"/>
              </a:solidFill>
            </a:rPr>
            <a:t>Job Involvement</a:t>
          </a:r>
        </a:p>
      </dsp:txBody>
      <dsp:txXfrm>
        <a:off x="67354" y="558200"/>
        <a:ext cx="2146097" cy="1234242"/>
      </dsp:txXfrm>
    </dsp:sp>
    <dsp:sp modelId="{4F9ED9D2-6171-4606-A446-546EC3C4937A}">
      <dsp:nvSpPr>
        <dsp:cNvPr id="0" name=""/>
        <dsp:cNvSpPr/>
      </dsp:nvSpPr>
      <dsp:spPr>
        <a:xfrm>
          <a:off x="2508770" y="491430"/>
          <a:ext cx="2279637" cy="136778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333F48"/>
              </a:solidFill>
            </a:rPr>
            <a:t>Job Satisfaction</a:t>
          </a:r>
        </a:p>
      </dsp:txBody>
      <dsp:txXfrm>
        <a:off x="2575540" y="558200"/>
        <a:ext cx="2146097" cy="1234242"/>
      </dsp:txXfrm>
    </dsp:sp>
    <dsp:sp modelId="{F9C27D75-7D11-45ED-8D3A-C7AC6AEF9CAE}">
      <dsp:nvSpPr>
        <dsp:cNvPr id="0" name=""/>
        <dsp:cNvSpPr/>
      </dsp:nvSpPr>
      <dsp:spPr>
        <a:xfrm>
          <a:off x="1254385" y="2087176"/>
          <a:ext cx="2279637" cy="1367782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333F48"/>
              </a:solidFill>
            </a:rPr>
            <a:t>Monthly Income</a:t>
          </a:r>
        </a:p>
      </dsp:txBody>
      <dsp:txXfrm>
        <a:off x="1321155" y="2153946"/>
        <a:ext cx="2146097" cy="12342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D413B-77D4-4685-B0D1-3D4DE18775E1}">
      <dsp:nvSpPr>
        <dsp:cNvPr id="0" name=""/>
        <dsp:cNvSpPr/>
      </dsp:nvSpPr>
      <dsp:spPr>
        <a:xfrm>
          <a:off x="0" y="415705"/>
          <a:ext cx="3216804" cy="193008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  <a:latin typeface="Arial" panose="020B0604020202020204"/>
            </a:rPr>
            <a:t>Lasso Regression </a:t>
          </a:r>
          <a:r>
            <a:rPr lang="en-US" sz="2000" b="1" kern="1200">
              <a:solidFill>
                <a:srgbClr val="333F48"/>
              </a:solidFill>
            </a:rPr>
            <a:t>– </a:t>
          </a:r>
          <a:r>
            <a:rPr lang="en-US" sz="2000" b="1" kern="1200">
              <a:solidFill>
                <a:srgbClr val="333F48"/>
              </a:solidFill>
              <a:latin typeface="Arial" panose="020B0604020202020204"/>
            </a:rPr>
            <a:t>Best</a:t>
          </a:r>
          <a:r>
            <a:rPr lang="en-US" sz="2000" b="1" kern="1200">
              <a:solidFill>
                <a:srgbClr val="333F48"/>
              </a:solidFill>
            </a:rPr>
            <a:t> accuracy with </a:t>
          </a:r>
          <a:r>
            <a:rPr lang="en-US" sz="2000" b="1" kern="1200">
              <a:solidFill>
                <a:srgbClr val="333F48"/>
              </a:solidFill>
              <a:latin typeface="Arial" panose="020B0604020202020204"/>
            </a:rPr>
            <a:t>few</a:t>
          </a:r>
          <a:r>
            <a:rPr lang="en-US" sz="2000" b="1" kern="1200">
              <a:solidFill>
                <a:srgbClr val="333F48"/>
              </a:solidFill>
            </a:rPr>
            <a:t> variables</a:t>
          </a:r>
          <a:endParaRPr lang="en-US" sz="2000" b="1" kern="1200" dirty="0">
            <a:solidFill>
              <a:srgbClr val="333F48"/>
            </a:solidFill>
          </a:endParaRPr>
        </a:p>
      </dsp:txBody>
      <dsp:txXfrm>
        <a:off x="94219" y="509924"/>
        <a:ext cx="3028366" cy="1741644"/>
      </dsp:txXfrm>
    </dsp:sp>
    <dsp:sp modelId="{09E8C87C-762B-4BC0-8F09-501705483139}">
      <dsp:nvSpPr>
        <dsp:cNvPr id="0" name=""/>
        <dsp:cNvSpPr/>
      </dsp:nvSpPr>
      <dsp:spPr>
        <a:xfrm>
          <a:off x="0" y="2638864"/>
          <a:ext cx="3216804" cy="193008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333F48"/>
              </a:solidFill>
            </a:rPr>
            <a:t>Non-parametric models perform decently as well</a:t>
          </a:r>
        </a:p>
      </dsp:txBody>
      <dsp:txXfrm>
        <a:off x="94219" y="2733083"/>
        <a:ext cx="3028366" cy="1741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5F7F-8450-4055-B432-E9A5AA793536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329A-6290-4CF8-8D6C-58E9B2539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-list some data points (attrition, age, pay, satisfaction, travel, department, time at the company, time since their last promotion)</a:t>
            </a:r>
          </a:p>
          <a:p>
            <a:r>
              <a:rPr lang="en-US">
                <a:cs typeface="Calibri"/>
              </a:rPr>
              <a:t>-237 employees left</a:t>
            </a:r>
          </a:p>
          <a:p>
            <a:r>
              <a:rPr lang="en-US">
                <a:cs typeface="Calibri"/>
              </a:rPr>
              <a:t>Goal of predicting whether an employee stays or goes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B329A-6290-4CF8-8D6C-58E9B2539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A015816-BC17-1042-88FE-7B0898E03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84" y="4792336"/>
            <a:ext cx="7886700" cy="82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032FA2-FBF8-5444-9102-340A17383D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84" y="5706736"/>
            <a:ext cx="7886700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B3A919B-E14F-CF4F-9BC8-D617F8B85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0384" y="2468464"/>
            <a:ext cx="7886700" cy="1716959"/>
          </a:xfrm>
        </p:spPr>
        <p:txBody>
          <a:bodyPr/>
          <a:lstStyle>
            <a:lvl1pPr>
              <a:lnSpc>
                <a:spcPts val="4000"/>
              </a:lnSpc>
              <a:spcBef>
                <a:spcPts val="0"/>
              </a:spcBef>
              <a:defRPr sz="4800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CD78985-5C21-E146-999A-FA7BB16AE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84" y="597695"/>
            <a:ext cx="4498394" cy="914400"/>
          </a:xfrm>
        </p:spPr>
        <p:txBody>
          <a:bodyPr/>
          <a:lstStyle>
            <a:lvl1pPr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11778C-184F-C043-9ABD-A3268314ED17}"/>
              </a:ext>
            </a:extLst>
          </p:cNvPr>
          <p:cNvCxnSpPr/>
          <p:nvPr userDrawn="1"/>
        </p:nvCxnSpPr>
        <p:spPr>
          <a:xfrm>
            <a:off x="628650" y="4373465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4319A2E-E5E9-4C4A-8A4D-C35EC15769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6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CB9-0DB6-2F4E-AD90-0281F8F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10A6-53F5-464B-A375-B80CC28D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9715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C67-C1A3-414B-BDA7-9DFCBD6A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543F03B-44D3-B34F-97F6-D429D90A0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46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1527C-AA8E-1044-95C1-92C3176F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7008812" cy="624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FC96946-399F-AF4E-A49C-EA0C3C3CC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4A1EC9-1328-F147-8712-8C6FC825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F23BF5-98C1-4947-86A5-079A4443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92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5C32C-2ACB-F04D-9FDD-16C2032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995B3-7A47-4342-A5E4-FB30CD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65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12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64E417-E830-A34D-A42A-77F35ACB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48" y="2355574"/>
            <a:ext cx="10923104" cy="1246464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FEFD8E-4266-C746-A5E4-2303D2BD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48" y="3602038"/>
            <a:ext cx="109231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1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13EE6C-F963-704B-A953-3BD2116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E465B3-0168-B741-8693-0F854B168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24466"/>
            <a:ext cx="10439400" cy="4059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86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5C32C-2ACB-F04D-9FDD-16C2032C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5995B3-7A47-4342-A5E4-FB30CD9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65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57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5BA7DA-16E6-F044-A46E-F7EB8C53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C3F7925-1C2B-2F4B-B11C-36FF3033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F4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8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C9CF6B-12CC-C546-AEA1-3A88F48D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C1D56-2769-4444-AD84-F8DC10C9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6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80F285B-3CD0-6644-AE94-69B96B00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6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5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C0BA4F2-97A8-9A44-BBBC-94C240B69C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384" y="4792336"/>
            <a:ext cx="7886700" cy="825578"/>
          </a:xfrm>
        </p:spPr>
        <p:txBody>
          <a:bodyPr/>
          <a:lstStyle>
            <a:lvl1pPr>
              <a:defRPr>
                <a:solidFill>
                  <a:srgbClr val="C159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B3CCBC9-89DD-0540-8D6B-44928F22D8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84" y="5706736"/>
            <a:ext cx="7886700" cy="82557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C159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A0C680F-F68A-C843-B97A-61A4360EC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0384" y="2468464"/>
            <a:ext cx="7886700" cy="1716959"/>
          </a:xfrm>
        </p:spPr>
        <p:txBody>
          <a:bodyPr/>
          <a:lstStyle>
            <a:lvl1pPr>
              <a:lnSpc>
                <a:spcPts val="4000"/>
              </a:lnSpc>
              <a:spcBef>
                <a:spcPts val="0"/>
              </a:spcBef>
              <a:defRPr sz="4800" b="1" i="0" cap="all" baseline="0">
                <a:solidFill>
                  <a:srgbClr val="C159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AB609D69-2810-EB47-8A08-291BB99BC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384" y="597695"/>
            <a:ext cx="4498394" cy="914400"/>
          </a:xfrm>
        </p:spPr>
        <p:txBody>
          <a:bodyPr/>
          <a:lstStyle>
            <a:lvl1pPr>
              <a:defRPr sz="1600" b="1">
                <a:solidFill>
                  <a:srgbClr val="C1590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5ACDE-70F3-D646-BDE7-9C937F563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5813" y="297581"/>
            <a:ext cx="2736850" cy="3429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C7C22A-1D6A-9A43-8FCF-59BF0EEDA565}"/>
              </a:ext>
            </a:extLst>
          </p:cNvPr>
          <p:cNvCxnSpPr/>
          <p:nvPr userDrawn="1"/>
        </p:nvCxnSpPr>
        <p:spPr>
          <a:xfrm>
            <a:off x="628650" y="4373465"/>
            <a:ext cx="5619750" cy="0"/>
          </a:xfrm>
          <a:prstGeom prst="line">
            <a:avLst/>
          </a:prstGeom>
          <a:ln w="19050">
            <a:solidFill>
              <a:srgbClr val="C15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49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2D165B-1775-EC47-B474-EFA9D0B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448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6E9D90-BC22-B745-AC37-254F5E43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0044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6F9DAE-2F23-424E-893B-C2BC5CB9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4432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C923291-DF45-4C49-95D5-A1AC5AE58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0044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77FD64B-4E08-3249-A0A8-2A9FE87C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4432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7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6FE43B-FC79-6A4D-900C-3D33827C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9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19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75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929DCE-AC1C-794B-BDBE-F4C5ED0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2089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600EF-CABB-9444-9640-BAFF79AF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2089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46163EB-ED1D-0042-A0D1-57B2E901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7279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456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4B387AC-675C-E042-A013-4A3EA712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092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32D9E-8995-F64E-A641-E9DD0FF5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01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689072F-4479-B845-B26D-0700F27F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553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501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D46C-D4F1-8040-ADAB-68A5FF63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D9C1-38FF-044D-9CDB-EB975C97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99A208-CEA2-D840-AD36-513C90989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993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B3A43-48F5-A94C-9110-1E331664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32E245-2CB0-5F48-B11A-09ABA7DD1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1726"/>
            <a:ext cx="10439400" cy="4059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07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91297C-E8BD-304A-8316-64604F985F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00C48-D64E-5440-B76A-67EA2E9D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A537E-9544-8E4A-8C8D-B7619D39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043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ACF7FB3-8D25-7345-9AE8-66FF88092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4AC767-17FA-DA4D-B3CD-357F8497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9323A9-21DF-1D45-A355-0C8F6188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1142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276168-0938-FE43-9AAB-58B98CC063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47B0A7-46D8-4043-A0F0-B2F74972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9487BF-6E6C-D44C-979C-3A4183E32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D4959D-452E-1A42-8E43-A94DE532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4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088BD-696F-9448-A791-DF641E41F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8C1154-EA6A-3246-A97C-F4542A83B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448" y="2355574"/>
            <a:ext cx="10923104" cy="1246464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7A6C08C-7032-3545-845E-3E8352F9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448" y="3602038"/>
            <a:ext cx="109231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303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4EE712-BD42-E745-87B4-90358E7DA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F76624-B427-3843-A716-4653E105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24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F36366-E84D-434E-91D9-266B6CFF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48036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531D581-26BA-8E4A-845B-66A81CB9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2424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B447343-AE9B-9844-A937-A449F86D2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8036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86729F0-EB78-844F-9BC0-3E7BD463A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2424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660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BE23E0F-3FA6-CE4C-8601-C663F81FDD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FC852A-CB8A-5D4E-828C-337AEB5A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79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883A3ED-B9E8-2F49-95F3-D51544206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920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5A29906-787B-5C4F-A500-5104936C8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C00E08-37F8-9A43-837B-3399C7F4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61E328-364F-2F4F-B352-B2689970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79715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FC88EB-E2BB-0E4F-862B-1F7E69DD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905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89ED73-1E51-E74C-98EC-508CC19C44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240A332-33B3-DF4A-84E3-10E368B7D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09600"/>
            <a:ext cx="7008812" cy="6248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C17F31-323C-1442-BAC6-00E885DB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715"/>
            <a:ext cx="3932237" cy="148519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5F0B01-546E-0A47-B47B-F90497D9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905"/>
            <a:ext cx="3932237" cy="3926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F184-BBC3-F84A-A7D2-F11E3B6A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73057-E531-EC4F-B8FB-C7B16C334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371726"/>
            <a:ext cx="10439400" cy="4059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2624216-C82A-9B48-940D-1F4FC8666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18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F14-CF79-FE48-9549-C5872F77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354F-4698-E84F-81D3-43F53D86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081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7111F03-09BF-6447-B89F-08666DF48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4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278D-A0F2-E249-ACF8-F2611682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0096"/>
            <a:ext cx="10515600" cy="1312379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5D34-D9F2-1C4A-990A-587A789D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F4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D60A2BA-634E-D44F-9AE2-5400C1FBA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8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7CA-435F-1F42-99A9-90E89D87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7F24-8B28-1643-B011-E865D0AAD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8E05-5941-7C4D-B266-7C05CBB2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71725"/>
            <a:ext cx="5181600" cy="4037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013E9C-0E3A-1F40-BA36-EBFA7F3AD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67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CCA6-396C-2F4E-9EB7-6422A938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24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9464-72B1-6D4F-B86A-29A5389E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48036"/>
            <a:ext cx="5157787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A8205-C24D-E348-A38F-8A92AEC3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2424"/>
            <a:ext cx="5157787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DC9EE-D81A-6945-AEBA-B3432C0F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8036"/>
            <a:ext cx="5183188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843A-CDBF-7641-83A9-100B4CB7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2424"/>
            <a:ext cx="5183188" cy="3329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4F63F-3B9C-F14A-B203-260397940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5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0873-A3E9-D342-8153-1C4CFF0D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57315A7-DC65-2249-9684-2E560FB8D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3761" y="0"/>
            <a:ext cx="5920575" cy="605214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0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5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DADD44-8B1E-864A-BD7C-84FF396EA9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45813" y="297581"/>
            <a:ext cx="2736850" cy="342900"/>
          </a:xfrm>
          <a:prstGeom prst="rect">
            <a:avLst/>
          </a:prstGeom>
        </p:spPr>
      </p:pic>
      <p:sp>
        <p:nvSpPr>
          <p:cNvPr id="15" name="Title Placeholder 7">
            <a:extLst>
              <a:ext uri="{FF2B5EF4-FFF2-40B4-BE49-F238E27FC236}">
                <a16:creationId xmlns:a16="http://schemas.microsoft.com/office/drawing/2014/main" id="{C4DB6162-A27B-F048-A0AC-3E4259BA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68465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/>
              <a:t>Insert your</a:t>
            </a:r>
            <a:br>
              <a:rPr lang="en-US"/>
            </a:br>
            <a:r>
              <a:rPr lang="en-US"/>
              <a:t>headline here</a:t>
            </a:r>
            <a:br>
              <a:rPr lang="en-US"/>
            </a:br>
            <a:r>
              <a:rPr lang="en-US"/>
              <a:t>up to 3 lines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0399E89-AD43-7443-BF59-578BC829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792336"/>
            <a:ext cx="7886700" cy="67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Insert your subtitle or any additional description text here up to</a:t>
            </a:r>
            <a:br>
              <a:rPr lang="en-US"/>
            </a:br>
            <a:r>
              <a:rPr lang="en-US"/>
              <a:t>two lines of text or you can delete this text box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A3B2C18D-CA6C-3346-94EB-5D813158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384" y="59769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Date XX</a:t>
            </a: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95C61904-4A3C-F84E-9729-D9F153D3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0384" y="5617914"/>
            <a:ext cx="5348134" cy="86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/>
              <a:t>PRESENTER OR SPEAKER NAME</a:t>
            </a:r>
          </a:p>
          <a:p>
            <a:r>
              <a:rPr lang="en-US"/>
              <a:t>Position/Role,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6318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>
      <a:lvl1pPr algn="l" defTabSz="914400" rtl="0" eaLnBrk="1" latinLnBrk="0" hangingPunct="1">
        <a:lnSpc>
          <a:spcPts val="4060"/>
        </a:lnSpc>
        <a:spcBef>
          <a:spcPct val="0"/>
        </a:spcBef>
        <a:buNone/>
        <a:defRPr sz="4800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12192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0026B-6145-344D-9715-D8D7D1C289A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1349" y="134748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7589"/>
            <a:ext cx="10515600" cy="408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3C4B9-0EB8-9443-A345-99E41167D05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145813" y="6339584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78505-5272-424B-90E0-58E60BB5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BDB6-51CB-CC4B-9A1E-1BFC566B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D2-D2F9-D740-9725-D75C198D69AA}"/>
              </a:ext>
            </a:extLst>
          </p:cNvPr>
          <p:cNvSpPr/>
          <p:nvPr userDrawn="1"/>
        </p:nvSpPr>
        <p:spPr>
          <a:xfrm>
            <a:off x="0" y="0"/>
            <a:ext cx="12192000" cy="61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EAFFE-3AB0-EB4D-AA4B-71A16AFDC29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1349" y="134748"/>
            <a:ext cx="273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957DB-F96A-2A45-BF52-8D36EB585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1896" y="4710894"/>
            <a:ext cx="1707143" cy="8255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Group 1: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Brent Hensley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Connor Gilmore</a:t>
            </a:r>
          </a:p>
          <a:p>
            <a:r>
              <a:rPr lang="en-US" b="1" dirty="0"/>
              <a:t>Christian Alfonso</a:t>
            </a:r>
          </a:p>
          <a:p>
            <a:r>
              <a:rPr lang="en-US" b="1" dirty="0"/>
              <a:t>Mahika Bansal</a:t>
            </a:r>
          </a:p>
          <a:p>
            <a:r>
              <a:rPr lang="en-US" b="1" dirty="0"/>
              <a:t>Rahul Singla</a:t>
            </a:r>
          </a:p>
          <a:p>
            <a:r>
              <a:rPr lang="en-US" b="1" dirty="0"/>
              <a:t>Neha </a:t>
            </a:r>
            <a:r>
              <a:rPr lang="en-US" b="1" dirty="0" err="1"/>
              <a:t>Dipali</a:t>
            </a:r>
            <a:endParaRPr lang="en-US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077257-5D6F-F148-A2DA-D5094EB85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568" y="2040243"/>
            <a:ext cx="11982032" cy="1716959"/>
          </a:xfrm>
        </p:spPr>
        <p:txBody>
          <a:bodyPr/>
          <a:lstStyle/>
          <a:p>
            <a:pPr lvl="0"/>
            <a:r>
              <a:rPr lang="en-US" sz="4400" dirty="0"/>
              <a:t>Employee attrition analysis</a:t>
            </a:r>
          </a:p>
          <a:p>
            <a:pPr lvl="0"/>
            <a:endParaRPr lang="en-US" sz="4400" dirty="0"/>
          </a:p>
          <a:p>
            <a:pPr lvl="0"/>
            <a:r>
              <a:rPr lang="en-US" sz="4400" dirty="0"/>
              <a:t>Sta-380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A43E2F2-06F0-0D41-8635-122A9CD27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July 26, 2021</a:t>
            </a:r>
          </a:p>
        </p:txBody>
      </p:sp>
    </p:spTree>
    <p:extLst>
      <p:ext uri="{BB962C8B-B14F-4D97-AF65-F5344CB8AC3E}">
        <p14:creationId xmlns:p14="http://schemas.microsoft.com/office/powerpoint/2010/main" val="116255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3DC093-9ECC-4FCD-ABB1-C8DB807CCE38}"/>
              </a:ext>
            </a:extLst>
          </p:cNvPr>
          <p:cNvSpPr txBox="1">
            <a:spLocks/>
          </p:cNvSpPr>
          <p:nvPr/>
        </p:nvSpPr>
        <p:spPr>
          <a:xfrm>
            <a:off x="-1140541" y="669464"/>
            <a:ext cx="12673781" cy="664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</a:pPr>
            <a:r>
              <a:rPr lang="en-US" sz="3000" dirty="0">
                <a:latin typeface="Arial Black" panose="020B0604020202020204" pitchFamily="34" charset="0"/>
              </a:rPr>
              <a:t>Modelling - TREES &amp; ENSEMBLE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69C0E-7B64-4C1D-AE18-A17D86CD5B4A}"/>
              </a:ext>
            </a:extLst>
          </p:cNvPr>
          <p:cNvSpPr txBox="1"/>
          <p:nvPr/>
        </p:nvSpPr>
        <p:spPr>
          <a:xfrm>
            <a:off x="381105" y="1285029"/>
            <a:ext cx="1155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333F48"/>
                </a:solidFill>
                <a:latin typeface="Arial Black" panose="020B0A04020102020204" pitchFamily="34" charset="0"/>
              </a:rPr>
              <a:t>TIME SPENT, SALARY COMPONENTS AND SATISFACTION LEVELS ARE AMONG THE MAJOR FACTORS WHICH IMPACT ATTRITION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99CCD-C80F-41E3-A544-70B59BBE14F4}"/>
              </a:ext>
            </a:extLst>
          </p:cNvPr>
          <p:cNvSpPr txBox="1"/>
          <p:nvPr/>
        </p:nvSpPr>
        <p:spPr>
          <a:xfrm>
            <a:off x="2091913" y="6238486"/>
            <a:ext cx="5046301" cy="28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333F48"/>
                </a:solidFill>
              </a:rPr>
              <a:t>TOP 20 PARAMETERS FOR FINAL BOOSTING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0E54F-C7F8-4FA2-9447-F872E2F9A1DD}"/>
              </a:ext>
            </a:extLst>
          </p:cNvPr>
          <p:cNvSpPr txBox="1"/>
          <p:nvPr/>
        </p:nvSpPr>
        <p:spPr>
          <a:xfrm>
            <a:off x="7804452" y="2265653"/>
            <a:ext cx="33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</a:rPr>
              <a:t>▲ </a:t>
            </a:r>
            <a:r>
              <a:rPr lang="en-IN" b="1" dirty="0">
                <a:solidFill>
                  <a:srgbClr val="333F48"/>
                </a:solidFill>
              </a:rPr>
              <a:t>Attrition: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243FD0D2-52C7-4074-8438-BE23EA337E9B}"/>
              </a:ext>
            </a:extLst>
          </p:cNvPr>
          <p:cNvSpPr/>
          <p:nvPr/>
        </p:nvSpPr>
        <p:spPr>
          <a:xfrm rot="5400000">
            <a:off x="6986649" y="4027973"/>
            <a:ext cx="1091381" cy="169607"/>
          </a:xfrm>
          <a:custGeom>
            <a:avLst/>
            <a:gdLst>
              <a:gd name="connsiteX0" fmla="*/ 0 w 1091381"/>
              <a:gd name="connsiteY0" fmla="*/ 169606 h 169606"/>
              <a:gd name="connsiteX1" fmla="*/ 42402 w 1091381"/>
              <a:gd name="connsiteY1" fmla="*/ 0 h 169606"/>
              <a:gd name="connsiteX2" fmla="*/ 1048980 w 1091381"/>
              <a:gd name="connsiteY2" fmla="*/ 0 h 169606"/>
              <a:gd name="connsiteX3" fmla="*/ 1091381 w 1091381"/>
              <a:gd name="connsiteY3" fmla="*/ 169606 h 169606"/>
              <a:gd name="connsiteX4" fmla="*/ 0 w 1091381"/>
              <a:gd name="connsiteY4" fmla="*/ 169606 h 169606"/>
              <a:gd name="connsiteX0" fmla="*/ 0 w 1091381"/>
              <a:gd name="connsiteY0" fmla="*/ 169607 h 169607"/>
              <a:gd name="connsiteX1" fmla="*/ 121064 w 1091381"/>
              <a:gd name="connsiteY1" fmla="*/ 0 h 169607"/>
              <a:gd name="connsiteX2" fmla="*/ 1048980 w 1091381"/>
              <a:gd name="connsiteY2" fmla="*/ 1 h 169607"/>
              <a:gd name="connsiteX3" fmla="*/ 1091381 w 1091381"/>
              <a:gd name="connsiteY3" fmla="*/ 169607 h 169607"/>
              <a:gd name="connsiteX4" fmla="*/ 0 w 1091381"/>
              <a:gd name="connsiteY4" fmla="*/ 169607 h 169607"/>
              <a:gd name="connsiteX0" fmla="*/ 0 w 1091381"/>
              <a:gd name="connsiteY0" fmla="*/ 169607 h 169607"/>
              <a:gd name="connsiteX1" fmla="*/ 121064 w 1091381"/>
              <a:gd name="connsiteY1" fmla="*/ 0 h 169607"/>
              <a:gd name="connsiteX2" fmla="*/ 970322 w 1091381"/>
              <a:gd name="connsiteY2" fmla="*/ 1 h 169607"/>
              <a:gd name="connsiteX3" fmla="*/ 1091381 w 1091381"/>
              <a:gd name="connsiteY3" fmla="*/ 169607 h 169607"/>
              <a:gd name="connsiteX4" fmla="*/ 0 w 1091381"/>
              <a:gd name="connsiteY4" fmla="*/ 169607 h 16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381" h="169607">
                <a:moveTo>
                  <a:pt x="0" y="169607"/>
                </a:moveTo>
                <a:lnTo>
                  <a:pt x="121064" y="0"/>
                </a:lnTo>
                <a:lnTo>
                  <a:pt x="970322" y="1"/>
                </a:lnTo>
                <a:lnTo>
                  <a:pt x="1091381" y="169607"/>
                </a:lnTo>
                <a:lnTo>
                  <a:pt x="0" y="1696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16EAC-B5D2-4081-858D-FEBF07EA7ACC}"/>
              </a:ext>
            </a:extLst>
          </p:cNvPr>
          <p:cNvSpPr txBox="1"/>
          <p:nvPr/>
        </p:nvSpPr>
        <p:spPr>
          <a:xfrm>
            <a:off x="7804451" y="2724324"/>
            <a:ext cx="3994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↓"/>
            </a:pPr>
            <a:r>
              <a:rPr lang="en-IN" sz="1200" dirty="0">
                <a:solidFill>
                  <a:srgbClr val="333F48"/>
                </a:solidFill>
              </a:rPr>
              <a:t>Average tenure at previous companies, experience and age</a:t>
            </a:r>
          </a:p>
          <a:p>
            <a:pPr marL="285750" indent="-285750">
              <a:buFont typeface="Arial" panose="020B0604020202020204" pitchFamily="34" charset="0"/>
              <a:buChar char="↓"/>
            </a:pPr>
            <a:endParaRPr lang="en-IN" sz="1200" dirty="0">
              <a:solidFill>
                <a:srgbClr val="333F48"/>
              </a:solidFill>
            </a:endParaRPr>
          </a:p>
          <a:p>
            <a:pPr marL="285750" indent="-285750">
              <a:buFont typeface="Arial" panose="020B0604020202020204" pitchFamily="34" charset="0"/>
              <a:buChar char="↓"/>
            </a:pPr>
            <a:r>
              <a:rPr lang="en-IN" sz="1200" dirty="0">
                <a:solidFill>
                  <a:srgbClr val="333F48"/>
                </a:solidFill>
              </a:rPr>
              <a:t>Salary components as monthly income, hourly daily rates etc. , hikes, promotions and stock options </a:t>
            </a:r>
          </a:p>
          <a:p>
            <a:pPr marL="285750" indent="-285750">
              <a:buFont typeface="Arial" panose="020B0604020202020204" pitchFamily="34" charset="0"/>
              <a:buChar char="↓"/>
            </a:pPr>
            <a:endParaRPr lang="en-IN" sz="1200" dirty="0">
              <a:solidFill>
                <a:srgbClr val="333F48"/>
              </a:solidFill>
            </a:endParaRPr>
          </a:p>
          <a:p>
            <a:pPr marL="285750" indent="-285750">
              <a:buFont typeface="Arial" panose="020B0604020202020204" pitchFamily="34" charset="0"/>
              <a:buChar char="↓"/>
            </a:pPr>
            <a:r>
              <a:rPr lang="en-IN" sz="1200" dirty="0">
                <a:solidFill>
                  <a:srgbClr val="333F48"/>
                </a:solidFill>
              </a:rPr>
              <a:t>Satisfaction levels (environment/ job/ relationship)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23A074-B166-4F74-9F01-5D3C4C0A35CA}"/>
              </a:ext>
            </a:extLst>
          </p:cNvPr>
          <p:cNvSpPr txBox="1"/>
          <p:nvPr/>
        </p:nvSpPr>
        <p:spPr>
          <a:xfrm>
            <a:off x="7804451" y="4975400"/>
            <a:ext cx="399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↑"/>
            </a:pPr>
            <a:r>
              <a:rPr lang="en-IN" sz="1200" dirty="0">
                <a:solidFill>
                  <a:srgbClr val="333F48"/>
                </a:solidFill>
              </a:rPr>
              <a:t>Work hours and overtime</a:t>
            </a:r>
          </a:p>
          <a:p>
            <a:pPr marL="285750" indent="-285750">
              <a:buFont typeface="Arial" panose="020B0604020202020204" pitchFamily="34" charset="0"/>
              <a:buChar char="↑"/>
            </a:pPr>
            <a:endParaRPr lang="en-IN" sz="1200" dirty="0">
              <a:solidFill>
                <a:srgbClr val="333F48"/>
              </a:solidFill>
            </a:endParaRPr>
          </a:p>
          <a:p>
            <a:pPr marL="285750" indent="-285750">
              <a:buFont typeface="Arial" panose="020B0604020202020204" pitchFamily="34" charset="0"/>
              <a:buChar char="↑"/>
            </a:pPr>
            <a:r>
              <a:rPr lang="en-IN" sz="1200" dirty="0">
                <a:solidFill>
                  <a:srgbClr val="333F48"/>
                </a:solidFill>
              </a:rPr>
              <a:t>Distance from 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DF72C-65E9-49B0-A754-9C5D474F72FC}"/>
              </a:ext>
            </a:extLst>
          </p:cNvPr>
          <p:cNvSpPr txBox="1"/>
          <p:nvPr/>
        </p:nvSpPr>
        <p:spPr>
          <a:xfrm>
            <a:off x="7804452" y="4532793"/>
            <a:ext cx="338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alibri"/>
              </a:rPr>
              <a:t>▲ </a:t>
            </a:r>
            <a:r>
              <a:rPr lang="en-IN" b="1" dirty="0">
                <a:solidFill>
                  <a:srgbClr val="333F48"/>
                </a:solidFill>
              </a:rPr>
              <a:t>Attrition: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F4E6B43C-5D17-441C-AA95-D5FE7A0F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969045"/>
            <a:ext cx="6849510" cy="42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0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8B90BE97-BD74-44F2-B1EB-F09DC5535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762444"/>
              </p:ext>
            </p:extLst>
          </p:nvPr>
        </p:nvGraphicFramePr>
        <p:xfrm>
          <a:off x="1877568" y="1968216"/>
          <a:ext cx="9378696" cy="385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674">
                  <a:extLst>
                    <a:ext uri="{9D8B030D-6E8A-4147-A177-3AD203B41FA5}">
                      <a16:colId xmlns:a16="http://schemas.microsoft.com/office/drawing/2014/main" val="2093396633"/>
                    </a:ext>
                  </a:extLst>
                </a:gridCol>
                <a:gridCol w="2344674">
                  <a:extLst>
                    <a:ext uri="{9D8B030D-6E8A-4147-A177-3AD203B41FA5}">
                      <a16:colId xmlns:a16="http://schemas.microsoft.com/office/drawing/2014/main" val="3542325875"/>
                    </a:ext>
                  </a:extLst>
                </a:gridCol>
                <a:gridCol w="2344674">
                  <a:extLst>
                    <a:ext uri="{9D8B030D-6E8A-4147-A177-3AD203B41FA5}">
                      <a16:colId xmlns:a16="http://schemas.microsoft.com/office/drawing/2014/main" val="3839941394"/>
                    </a:ext>
                  </a:extLst>
                </a:gridCol>
                <a:gridCol w="2344674">
                  <a:extLst>
                    <a:ext uri="{9D8B030D-6E8A-4147-A177-3AD203B41FA5}">
                      <a16:colId xmlns:a16="http://schemas.microsoft.com/office/drawing/2014/main" val="1868078014"/>
                    </a:ext>
                  </a:extLst>
                </a:gridCol>
              </a:tblGrid>
              <a:tr h="9678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Logistic Regression (LR) 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LR with Updated Class Weights (3:1)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Backward 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Stepwise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Lasso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87371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F48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265907"/>
                  </a:ext>
                </a:extLst>
              </a:tr>
              <a:tr h="4040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85.7%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88.7%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704484"/>
                  </a:ext>
                </a:extLst>
              </a:tr>
              <a:tr h="4040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69%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79%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424587"/>
                  </a:ext>
                </a:extLst>
              </a:tr>
              <a:tr h="892639">
                <a:tc gridSpan="4">
                  <a:txBody>
                    <a:bodyPr/>
                    <a:lstStyle/>
                    <a:p>
                      <a:pPr algn="ctr"/>
                      <a:endParaRPr lang="en-US" sz="2400" kern="1200" cap="all" baseline="0">
                        <a:solidFill>
                          <a:srgbClr val="333F48"/>
                        </a:solidFill>
                        <a:latin typeface="Arial Black" panose="020B0604020202020204" pitchFamily="34" charset="0"/>
                        <a:ea typeface="+mj-ea"/>
                        <a:cs typeface="+mj-cs"/>
                      </a:endParaRPr>
                    </a:p>
                    <a:p>
                      <a:pPr algn="ctr"/>
                      <a:r>
                        <a:rPr lang="en-US" sz="2400" kern="1200" cap="all" baseline="0">
                          <a:solidFill>
                            <a:srgbClr val="333F48"/>
                          </a:solidFill>
                          <a:latin typeface="Arial Black"/>
                          <a:ea typeface="+mj-ea"/>
                          <a:cs typeface="+mj-cs"/>
                        </a:rPr>
                        <a:t>INSIGHTS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86773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High 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High 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Low 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Low Variance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45210"/>
                  </a:ext>
                </a:extLst>
              </a:tr>
              <a:tr h="3946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Probable Overfitting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Improved 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F48"/>
                          </a:solidFill>
                        </a:rPr>
                        <a:t>High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333F48"/>
                          </a:solidFill>
                          <a:latin typeface="Arial"/>
                        </a:rPr>
                        <a:t>Highest Accuracy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6273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18E8C12-88F4-4DF3-BDDB-DAAE49EF8964}"/>
              </a:ext>
            </a:extLst>
          </p:cNvPr>
          <p:cNvGrpSpPr/>
          <p:nvPr/>
        </p:nvGrpSpPr>
        <p:grpSpPr>
          <a:xfrm>
            <a:off x="195072" y="2890872"/>
            <a:ext cx="1691640" cy="1101722"/>
            <a:chOff x="195072" y="3521714"/>
            <a:chExt cx="1691640" cy="11017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F7AF13-A041-4F04-8B1A-08320C638695}"/>
                </a:ext>
              </a:extLst>
            </p:cNvPr>
            <p:cNvSpPr txBox="1"/>
            <p:nvPr/>
          </p:nvSpPr>
          <p:spPr>
            <a:xfrm>
              <a:off x="195072" y="3521714"/>
              <a:ext cx="1682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/>
                <a:t>Variable Count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8C3E73-7B5A-4EE8-8976-F08208CEB415}"/>
                </a:ext>
              </a:extLst>
            </p:cNvPr>
            <p:cNvSpPr txBox="1"/>
            <p:nvPr/>
          </p:nvSpPr>
          <p:spPr>
            <a:xfrm>
              <a:off x="204216" y="3918322"/>
              <a:ext cx="1682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Accuracy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CBB8B5-9248-4C5A-9FC9-5F094A5ACB30}"/>
                </a:ext>
              </a:extLst>
            </p:cNvPr>
            <p:cNvSpPr txBox="1"/>
            <p:nvPr/>
          </p:nvSpPr>
          <p:spPr>
            <a:xfrm>
              <a:off x="195072" y="4284882"/>
              <a:ext cx="1682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/>
                <a:t>Recall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87FF49-D1C7-46FA-93AB-B42EF7E679F6}"/>
              </a:ext>
            </a:extLst>
          </p:cNvPr>
          <p:cNvSpPr/>
          <p:nvPr/>
        </p:nvSpPr>
        <p:spPr>
          <a:xfrm>
            <a:off x="9034334" y="1902325"/>
            <a:ext cx="2141571" cy="2292096"/>
          </a:xfrm>
          <a:prstGeom prst="round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790574-C9F2-4DFF-BAE9-C78F9F92031F}"/>
              </a:ext>
            </a:extLst>
          </p:cNvPr>
          <p:cNvSpPr txBox="1">
            <a:spLocks/>
          </p:cNvSpPr>
          <p:nvPr/>
        </p:nvSpPr>
        <p:spPr>
          <a:xfrm>
            <a:off x="470916" y="1320853"/>
            <a:ext cx="12192000" cy="80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333F48"/>
                </a:solidFill>
              </a:rPr>
              <a:t>Model evaluation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983D62-6E0A-4F07-AE11-C327F482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0436" y="337611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>
                <a:cs typeface="Calibri Light"/>
              </a:rPr>
              <a:t>Modeling - Logistic regression</a:t>
            </a:r>
            <a:endParaRPr lang="en-US" sz="30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44622B-ECB2-4B49-AD6E-0F9B47E3AA85}"/>
              </a:ext>
            </a:extLst>
          </p:cNvPr>
          <p:cNvSpPr/>
          <p:nvPr/>
        </p:nvSpPr>
        <p:spPr>
          <a:xfrm>
            <a:off x="3978803" y="2346969"/>
            <a:ext cx="310662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8BA357-2D6E-4C83-9FE6-951A05F247DC}"/>
              </a:ext>
            </a:extLst>
          </p:cNvPr>
          <p:cNvSpPr/>
          <p:nvPr/>
        </p:nvSpPr>
        <p:spPr>
          <a:xfrm>
            <a:off x="6490753" y="2346968"/>
            <a:ext cx="310662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3FFB4E8-B3DD-4872-96DF-EBA3BCF017EB}"/>
              </a:ext>
            </a:extLst>
          </p:cNvPr>
          <p:cNvSpPr/>
          <p:nvPr/>
        </p:nvSpPr>
        <p:spPr>
          <a:xfrm>
            <a:off x="8731832" y="2346968"/>
            <a:ext cx="310662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2782-2D41-4263-A0BB-8B3B0830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0436" y="337611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>
                <a:cs typeface="Calibri Light"/>
              </a:rPr>
              <a:t>Modeling - Logistic regression</a:t>
            </a:r>
            <a:endParaRPr lang="en-US" sz="3000" dirty="0"/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1A7C312D-FF39-432E-A858-6AABA8F79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553680"/>
              </p:ext>
            </p:extLst>
          </p:nvPr>
        </p:nvGraphicFramePr>
        <p:xfrm>
          <a:off x="798870" y="2235290"/>
          <a:ext cx="4892040" cy="451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901F98A-0E64-4132-A9FB-D918340970FD}"/>
              </a:ext>
            </a:extLst>
          </p:cNvPr>
          <p:cNvSpPr txBox="1">
            <a:spLocks/>
          </p:cNvSpPr>
          <p:nvPr/>
        </p:nvSpPr>
        <p:spPr>
          <a:xfrm>
            <a:off x="0" y="1537165"/>
            <a:ext cx="12192000" cy="801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>
                <a:solidFill>
                  <a:srgbClr val="333F48"/>
                </a:solidFill>
                <a:latin typeface="Arial Black"/>
              </a:rPr>
              <a:t>Statistically significant variables – 0.1% level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642731-85C7-491B-BF68-A92A99F1E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809341"/>
              </p:ext>
            </p:extLst>
          </p:nvPr>
        </p:nvGraphicFramePr>
        <p:xfrm>
          <a:off x="6781800" y="2520060"/>
          <a:ext cx="4788408" cy="3946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A60BE6A-C71D-4E73-A6AD-0E7160620CA7}"/>
              </a:ext>
            </a:extLst>
          </p:cNvPr>
          <p:cNvSpPr txBox="1">
            <a:spLocks/>
          </p:cNvSpPr>
          <p:nvPr/>
        </p:nvSpPr>
        <p:spPr>
          <a:xfrm>
            <a:off x="838200" y="2298704"/>
            <a:ext cx="4892040" cy="75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u="sng" dirty="0">
                <a:solidFill>
                  <a:srgbClr val="333F48"/>
                </a:solidFill>
              </a:rPr>
              <a:t>positive</a:t>
            </a:r>
            <a:r>
              <a:rPr lang="en-US" sz="1800" dirty="0">
                <a:solidFill>
                  <a:srgbClr val="333F48"/>
                </a:solidFill>
              </a:rPr>
              <a:t> impact on attrition*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F20079-5018-4775-B3D2-CF9B0E9395D1}"/>
              </a:ext>
            </a:extLst>
          </p:cNvPr>
          <p:cNvSpPr txBox="1">
            <a:spLocks/>
          </p:cNvSpPr>
          <p:nvPr/>
        </p:nvSpPr>
        <p:spPr>
          <a:xfrm>
            <a:off x="6781800" y="2419142"/>
            <a:ext cx="4788408" cy="63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u="sng">
                <a:solidFill>
                  <a:srgbClr val="333F48"/>
                </a:solidFill>
              </a:rPr>
              <a:t>negative</a:t>
            </a:r>
            <a:r>
              <a:rPr lang="en-US" sz="1800">
                <a:solidFill>
                  <a:srgbClr val="333F48"/>
                </a:solidFill>
              </a:rPr>
              <a:t> impact on attrition*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5A6C7-10B6-4738-9FCE-CA14A69776EC}"/>
              </a:ext>
            </a:extLst>
          </p:cNvPr>
          <p:cNvSpPr txBox="1"/>
          <p:nvPr/>
        </p:nvSpPr>
        <p:spPr>
          <a:xfrm>
            <a:off x="9387840" y="6519446"/>
            <a:ext cx="27353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 Attrition: Yes = 1; No = 0</a:t>
            </a:r>
            <a:endParaRPr lang="en-US" sz="1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65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B2556D-1177-4E19-B9B3-B983A06C1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660914"/>
              </p:ext>
            </p:extLst>
          </p:nvPr>
        </p:nvGraphicFramePr>
        <p:xfrm>
          <a:off x="543046" y="1626650"/>
          <a:ext cx="3216804" cy="49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988F6-B9E8-4A99-8E1F-D1538B1B9F79}"/>
              </a:ext>
            </a:extLst>
          </p:cNvPr>
          <p:cNvCxnSpPr>
            <a:cxnSpLocks/>
          </p:cNvCxnSpPr>
          <p:nvPr/>
        </p:nvCxnSpPr>
        <p:spPr>
          <a:xfrm>
            <a:off x="4217345" y="2150906"/>
            <a:ext cx="0" cy="421491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6F4E723-2CC9-4169-8B92-20E0A936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6892" y="33554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Insights and 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E7FF37-3866-436B-B7F9-5EEBF4E652D9}"/>
              </a:ext>
            </a:extLst>
          </p:cNvPr>
          <p:cNvCxnSpPr>
            <a:cxnSpLocks/>
          </p:cNvCxnSpPr>
          <p:nvPr/>
        </p:nvCxnSpPr>
        <p:spPr>
          <a:xfrm>
            <a:off x="8173649" y="2150802"/>
            <a:ext cx="0" cy="421491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2A91B2-5DCF-46E3-A454-31BF2BA3E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340113"/>
              </p:ext>
            </p:extLst>
          </p:nvPr>
        </p:nvGraphicFramePr>
        <p:xfrm>
          <a:off x="4217346" y="2042363"/>
          <a:ext cx="3846284" cy="4431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CFF2ED9-789C-4590-B113-61D3964F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39173"/>
              </p:ext>
            </p:extLst>
          </p:nvPr>
        </p:nvGraphicFramePr>
        <p:xfrm>
          <a:off x="8216030" y="2042363"/>
          <a:ext cx="3846284" cy="4431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C10B94C-08B7-4021-9CFF-8A25D4E89F32}"/>
              </a:ext>
            </a:extLst>
          </p:cNvPr>
          <p:cNvSpPr txBox="1">
            <a:spLocks/>
          </p:cNvSpPr>
          <p:nvPr/>
        </p:nvSpPr>
        <p:spPr>
          <a:xfrm>
            <a:off x="-19665" y="1204787"/>
            <a:ext cx="4237010" cy="75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333F48"/>
                </a:solidFill>
              </a:rPr>
              <a:t>Model insights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E018B-1921-4625-99F6-C891F396C33C}"/>
              </a:ext>
            </a:extLst>
          </p:cNvPr>
          <p:cNvSpPr txBox="1">
            <a:spLocks/>
          </p:cNvSpPr>
          <p:nvPr/>
        </p:nvSpPr>
        <p:spPr>
          <a:xfrm>
            <a:off x="4021983" y="1343334"/>
            <a:ext cx="4237010" cy="75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>
                <a:solidFill>
                  <a:srgbClr val="333F48"/>
                </a:solidFill>
              </a:rPr>
              <a:t>Recommended </a:t>
            </a:r>
          </a:p>
          <a:p>
            <a:pPr algn="ctr"/>
            <a:r>
              <a:rPr lang="en-US" sz="2000">
                <a:solidFill>
                  <a:srgbClr val="333F48"/>
                </a:solidFill>
              </a:rPr>
              <a:t>Areas of focus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C45E89-6225-45B5-9390-2997AA69DF9E}"/>
              </a:ext>
            </a:extLst>
          </p:cNvPr>
          <p:cNvSpPr txBox="1">
            <a:spLocks/>
          </p:cNvSpPr>
          <p:nvPr/>
        </p:nvSpPr>
        <p:spPr>
          <a:xfrm>
            <a:off x="8020667" y="1205585"/>
            <a:ext cx="4237010" cy="75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333F48"/>
                </a:solidFill>
              </a:rPr>
              <a:t>Points to consider</a:t>
            </a:r>
          </a:p>
        </p:txBody>
      </p:sp>
    </p:spTree>
    <p:extLst>
      <p:ext uri="{BB962C8B-B14F-4D97-AF65-F5344CB8AC3E}">
        <p14:creationId xmlns:p14="http://schemas.microsoft.com/office/powerpoint/2010/main" val="26309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D0002B-E3FF-4657-9396-6A00394AAA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232" y="2724101"/>
            <a:ext cx="7886700" cy="1716959"/>
          </a:xfrm>
        </p:spPr>
        <p:txBody>
          <a:bodyPr/>
          <a:lstStyle/>
          <a:p>
            <a:r>
              <a:rPr lang="en-US" sz="4400" dirty="0"/>
              <a:t>THANK YOU!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891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8605-B423-48DA-8C57-6F4B87D8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63" y="2659651"/>
            <a:ext cx="10131427" cy="1468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0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A030B6D-7D90-44D5-9A09-275E258DA9F8}"/>
              </a:ext>
            </a:extLst>
          </p:cNvPr>
          <p:cNvSpPr txBox="1">
            <a:spLocks/>
          </p:cNvSpPr>
          <p:nvPr/>
        </p:nvSpPr>
        <p:spPr>
          <a:xfrm>
            <a:off x="339219" y="5437241"/>
            <a:ext cx="5822985" cy="75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333F48"/>
                </a:solidFill>
              </a:rPr>
              <a:t>Boosting MODEL FINAL FEATURE IMPORTANCE (ALL VARIABLES &amp; LEVELS)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4BF3F9-6941-4062-82DC-E8C93C15E4AA}"/>
              </a:ext>
            </a:extLst>
          </p:cNvPr>
          <p:cNvSpPr txBox="1">
            <a:spLocks/>
          </p:cNvSpPr>
          <p:nvPr/>
        </p:nvSpPr>
        <p:spPr>
          <a:xfrm>
            <a:off x="6380480" y="5437241"/>
            <a:ext cx="5822985" cy="75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333F48"/>
                </a:solidFill>
              </a:rPr>
              <a:t>ROC ESTIMATION FOR SELECTION OF HYPERPARAMETERS UNDER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9B5FE-FDD0-43AE-8F1E-87588F54E473}"/>
              </a:ext>
            </a:extLst>
          </p:cNvPr>
          <p:cNvSpPr txBox="1"/>
          <p:nvPr/>
        </p:nvSpPr>
        <p:spPr>
          <a:xfrm>
            <a:off x="10321909" y="6519446"/>
            <a:ext cx="18799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 TEST AUC ~ 0.7</a:t>
            </a:r>
            <a:endParaRPr lang="en-US" sz="1600" b="1" dirty="0">
              <a:cs typeface="Calibri"/>
            </a:endParaRP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51F54AC-728D-4B4B-A571-71A672E2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9" y="1572314"/>
            <a:ext cx="6226827" cy="3864927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8065B762-52FF-41DC-806D-95119712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86" y="2008904"/>
            <a:ext cx="5146138" cy="31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4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D3F7-10A7-4017-BE7A-30298987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7511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cs typeface="Calibri Light"/>
              </a:rPr>
              <a:t>Boundary Decision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233C-08D8-431D-B735-EEE09DC0B9A1}"/>
              </a:ext>
            </a:extLst>
          </p:cNvPr>
          <p:cNvSpPr txBox="1">
            <a:spLocks/>
          </p:cNvSpPr>
          <p:nvPr/>
        </p:nvSpPr>
        <p:spPr>
          <a:xfrm>
            <a:off x="838200" y="562786"/>
            <a:ext cx="10515600" cy="4901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cs typeface="Calibri"/>
              </a:rPr>
              <a:t>Assumptions</a:t>
            </a:r>
            <a:endParaRPr lang="en-US" sz="1400" b="1" dirty="0"/>
          </a:p>
          <a:p>
            <a:pPr lvl="1">
              <a:buClr>
                <a:srgbClr val="FFFFFF"/>
              </a:buClr>
            </a:pPr>
            <a:r>
              <a:rPr lang="en-US" sz="1400" dirty="0">
                <a:cs typeface="Calibri"/>
              </a:rPr>
              <a:t>R&amp;D </a:t>
            </a:r>
            <a:r>
              <a:rPr lang="en-US" sz="1400" dirty="0" err="1">
                <a:cs typeface="Calibri"/>
              </a:rPr>
              <a:t>Focussed</a:t>
            </a:r>
            <a:r>
              <a:rPr lang="en-US" sz="1400" dirty="0">
                <a:cs typeface="Calibri"/>
              </a:rPr>
              <a:t> Company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cs typeface="Calibri"/>
              </a:rPr>
              <a:t>Let's assume that average employee makes $100K per year.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cs typeface="Calibri"/>
              </a:rPr>
              <a:t>To retain someone who is going to attrite, it takes $60K to retain him (In form of promotions, hike benefits etc.)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cs typeface="Calibri"/>
              </a:rPr>
              <a:t>Assuming average employee helps generate additional $200K revenue for the organization.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cs typeface="Calibri"/>
              </a:rPr>
              <a:t>Understanding the assumptions, above we can calculate the losses associated with each of our predictions.</a:t>
            </a:r>
          </a:p>
          <a:p>
            <a:pPr lvl="1">
              <a:buClr>
                <a:srgbClr val="FFFFFF"/>
              </a:buClr>
            </a:pPr>
            <a:r>
              <a:rPr lang="en-US" sz="1400" dirty="0">
                <a:cs typeface="Calibri"/>
              </a:rPr>
              <a:t>Thus, decision probability comes to </a:t>
            </a:r>
            <a:r>
              <a:rPr lang="en-US" sz="1400" u="sng" dirty="0">
                <a:cs typeface="Calibri"/>
              </a:rPr>
              <a:t>0.3,</a:t>
            </a:r>
            <a:r>
              <a:rPr lang="en-US" sz="1400" dirty="0">
                <a:cs typeface="Calibri"/>
              </a:rPr>
              <a:t>  implying that if output &gt; 0.3 model predicts that employee will attrite</a:t>
            </a:r>
          </a:p>
          <a:p>
            <a:pPr>
              <a:buClr>
                <a:srgbClr val="FFFFFF"/>
              </a:buClr>
            </a:pP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8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02488BEC-C794-46BB-8988-FE3319593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21404"/>
              </p:ext>
            </p:extLst>
          </p:nvPr>
        </p:nvGraphicFramePr>
        <p:xfrm>
          <a:off x="5985007" y="820615"/>
          <a:ext cx="5607225" cy="418842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07225">
                  <a:extLst>
                    <a:ext uri="{9D8B030D-6E8A-4147-A177-3AD203B41FA5}">
                      <a16:colId xmlns:a16="http://schemas.microsoft.com/office/drawing/2014/main" val="1069616660"/>
                    </a:ext>
                  </a:extLst>
                </a:gridCol>
              </a:tblGrid>
              <a:tr h="8508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/>
                        <a:t>Variables with -</a:t>
                      </a:r>
                      <a:r>
                        <a:rPr lang="en-US" sz="1600" u="none" strike="noStrike" noProof="0" dirty="0" err="1"/>
                        <a:t>ve</a:t>
                      </a:r>
                      <a:r>
                        <a:rPr lang="en-US" sz="1600" u="none" strike="noStrike" noProof="0" dirty="0"/>
                        <a:t> co-</a:t>
                      </a:r>
                      <a:r>
                        <a:rPr lang="en-US" sz="1600" u="none" strike="noStrike" noProof="0" dirty="0" err="1"/>
                        <a:t>efficent</a:t>
                      </a:r>
                      <a:endParaRPr lang="en-US" sz="1600" u="none" strike="noStrike" noProof="0" dirty="0"/>
                    </a:p>
                    <a:p>
                      <a:pPr lvl="0" algn="ctr">
                        <a:buNone/>
                      </a:pPr>
                      <a:r>
                        <a:rPr lang="en-US" sz="1600" u="none" strike="noStrike" noProof="0" dirty="0"/>
                        <a:t>(Inc in value of these variables is associated with DEC in Attrition chances)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305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658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Environment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2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Job Involvement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Job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F48"/>
                          </a:solidFill>
                        </a:rPr>
                        <a:t>Monthly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3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Stock Level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Total Working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Work Life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609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rgbClr val="333F48"/>
                          </a:solidFill>
                        </a:rPr>
                        <a:t>Years In Current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97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F902F4-729D-45D7-A334-DA3B89C5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11503"/>
              </p:ext>
            </p:extLst>
          </p:nvPr>
        </p:nvGraphicFramePr>
        <p:xfrm>
          <a:off x="479425" y="832339"/>
          <a:ext cx="5479973" cy="41728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79973">
                  <a:extLst>
                    <a:ext uri="{9D8B030D-6E8A-4147-A177-3AD203B41FA5}">
                      <a16:colId xmlns:a16="http://schemas.microsoft.com/office/drawing/2014/main" val="1069616660"/>
                    </a:ext>
                  </a:extLst>
                </a:gridCol>
              </a:tblGrid>
              <a:tr h="8352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>
                          <a:solidFill>
                            <a:schemeClr val="bg1"/>
                          </a:solidFill>
                        </a:rPr>
                        <a:t>Variables with +</a:t>
                      </a:r>
                      <a:r>
                        <a:rPr lang="en-US" sz="1600" u="none" strike="noStrike" noProof="0" dirty="0" err="1">
                          <a:solidFill>
                            <a:schemeClr val="bg1"/>
                          </a:solidFill>
                        </a:rPr>
                        <a:t>ve</a:t>
                      </a:r>
                      <a:r>
                        <a:rPr lang="en-US" sz="1600" u="none" strike="noStrike" noProof="0" dirty="0">
                          <a:solidFill>
                            <a:schemeClr val="bg1"/>
                          </a:solidFill>
                        </a:rPr>
                        <a:t> co-</a:t>
                      </a:r>
                      <a:r>
                        <a:rPr lang="en-US" sz="1600" u="none" strike="noStrike" noProof="0" dirty="0" err="1">
                          <a:solidFill>
                            <a:schemeClr val="bg1"/>
                          </a:solidFill>
                        </a:rPr>
                        <a:t>efficent</a:t>
                      </a:r>
                      <a:endParaRPr lang="en-US" sz="1600" u="none" strike="noStrike" noProof="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b="1" u="none" strike="noStrike" noProof="0" dirty="0">
                          <a:solidFill>
                            <a:schemeClr val="bg1"/>
                          </a:solidFill>
                        </a:rPr>
                        <a:t>(Inc in value of these variables is associated with INC in Attrition chances)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Business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2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Distance From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8763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rgbClr val="333F48"/>
                          </a:solidFill>
                        </a:rPr>
                        <a:t>Gender(Male)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Job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3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F48"/>
                          </a:solidFill>
                        </a:rPr>
                        <a:t>Marital Status (Single)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3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3F48"/>
                          </a:solidFill>
                        </a:rPr>
                        <a:t>Number of companies worked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Over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333F48"/>
                          </a:solidFill>
                        </a:rPr>
                        <a:t>Years At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609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rgbClr val="333F48"/>
                          </a:solidFill>
                        </a:rPr>
                        <a:t>Years since promotion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97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94EE0C-39D5-4AF0-9D28-25C9DB81A4ED}"/>
              </a:ext>
            </a:extLst>
          </p:cNvPr>
          <p:cNvSpPr txBox="1"/>
          <p:nvPr/>
        </p:nvSpPr>
        <p:spPr>
          <a:xfrm>
            <a:off x="479425" y="5287107"/>
            <a:ext cx="112674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The co-efficient sign was found similar across different models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Variables dropped from model found to have strong correlation with the included variables.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cs typeface="Calibri"/>
              </a:rPr>
              <a:t>Ridge model provided best OOS accuracy and recall </a:t>
            </a:r>
          </a:p>
        </p:txBody>
      </p:sp>
    </p:spTree>
    <p:extLst>
      <p:ext uri="{BB962C8B-B14F-4D97-AF65-F5344CB8AC3E}">
        <p14:creationId xmlns:p14="http://schemas.microsoft.com/office/powerpoint/2010/main" val="296044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F7C21D5-6B71-41EB-81A4-6B05BED1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23" y="751184"/>
            <a:ext cx="10131425" cy="1456267"/>
          </a:xfrm>
        </p:spPr>
        <p:txBody>
          <a:bodyPr>
            <a:normAutofit/>
          </a:bodyPr>
          <a:lstStyle/>
          <a:p>
            <a:r>
              <a:rPr lang="en-US" sz="3000" dirty="0">
                <a:cs typeface="Calibri Light"/>
              </a:rPr>
              <a:t>Model Progression</a:t>
            </a:r>
            <a:endParaRPr lang="en-US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1E356-7BF9-44BE-947E-27CBD97F7C13}"/>
              </a:ext>
            </a:extLst>
          </p:cNvPr>
          <p:cNvSpPr/>
          <p:nvPr/>
        </p:nvSpPr>
        <p:spPr>
          <a:xfrm>
            <a:off x="221530" y="1889370"/>
            <a:ext cx="2754923" cy="4396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Baseline Logistic Regression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416A6-4CDF-402A-8A87-6B36AF4B5F01}"/>
              </a:ext>
            </a:extLst>
          </p:cNvPr>
          <p:cNvSpPr/>
          <p:nvPr/>
        </p:nvSpPr>
        <p:spPr>
          <a:xfrm>
            <a:off x="3304700" y="1848339"/>
            <a:ext cx="2661138" cy="5627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cs typeface="Calibri"/>
              </a:rPr>
              <a:t>Logistic Regression Model with Updated Class weights - (3:1)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93399-AE27-4C94-9DE1-B27EE4D1E50B}"/>
              </a:ext>
            </a:extLst>
          </p:cNvPr>
          <p:cNvSpPr/>
          <p:nvPr/>
        </p:nvSpPr>
        <p:spPr>
          <a:xfrm>
            <a:off x="6405452" y="1748692"/>
            <a:ext cx="2409093" cy="8147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Model created with Stepwise Regression - backward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F0B88-5757-4036-93B3-9B8B24E1C81C}"/>
              </a:ext>
            </a:extLst>
          </p:cNvPr>
          <p:cNvSpPr txBox="1"/>
          <p:nvPr/>
        </p:nvSpPr>
        <p:spPr>
          <a:xfrm>
            <a:off x="123776" y="2576410"/>
            <a:ext cx="375724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Num of variables -  31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Accuracy – 85.7%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Recall – 69%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D60F8-7FC2-4A44-8343-852589998FB9}"/>
              </a:ext>
            </a:extLst>
          </p:cNvPr>
          <p:cNvSpPr txBox="1"/>
          <p:nvPr/>
        </p:nvSpPr>
        <p:spPr>
          <a:xfrm>
            <a:off x="3199835" y="2518166"/>
            <a:ext cx="30362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Num of variables – 31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Accuracy – 75%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Recall – 79%</a:t>
            </a:r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40E33-29A3-4E4A-B1A8-ABB15689E8D7}"/>
              </a:ext>
            </a:extLst>
          </p:cNvPr>
          <p:cNvSpPr txBox="1"/>
          <p:nvPr/>
        </p:nvSpPr>
        <p:spPr>
          <a:xfrm>
            <a:off x="6304934" y="2563446"/>
            <a:ext cx="375724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Num of variables – 18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>
                <a:cs typeface="Calibri"/>
              </a:rPr>
              <a:t>Accuracy – 85%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 dirty="0">
                <a:cs typeface="Calibri"/>
              </a:rPr>
              <a:t>Recall – 60%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80328D-D61B-4A83-B036-CFC85F2475F0}"/>
              </a:ext>
            </a:extLst>
          </p:cNvPr>
          <p:cNvSpPr/>
          <p:nvPr/>
        </p:nvSpPr>
        <p:spPr>
          <a:xfrm>
            <a:off x="2979621" y="2051500"/>
            <a:ext cx="269631" cy="15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D83525-DA75-4AB4-8ED6-6D0B7D01AADD}"/>
              </a:ext>
            </a:extLst>
          </p:cNvPr>
          <p:cNvSpPr/>
          <p:nvPr/>
        </p:nvSpPr>
        <p:spPr>
          <a:xfrm>
            <a:off x="5939696" y="2033915"/>
            <a:ext cx="433754" cy="15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961F5-ED12-46A4-9400-A89862EA29EB}"/>
              </a:ext>
            </a:extLst>
          </p:cNvPr>
          <p:cNvSpPr txBox="1"/>
          <p:nvPr/>
        </p:nvSpPr>
        <p:spPr>
          <a:xfrm>
            <a:off x="382858" y="5860203"/>
            <a:ext cx="117054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Model evaluation strategy -  Validation Set was used to calculate performance metrics</a:t>
            </a:r>
          </a:p>
          <a:p>
            <a:r>
              <a:rPr lang="en-US" sz="1400" dirty="0">
                <a:cs typeface="Calibri"/>
              </a:rPr>
              <a:t>Class weights – 3:1 for "Yes" : "No" attrition to account for </a:t>
            </a:r>
            <a:r>
              <a:rPr lang="en-US" sz="1400" dirty="0" err="1">
                <a:cs typeface="Calibri"/>
              </a:rPr>
              <a:t>undersampling</a:t>
            </a:r>
            <a:r>
              <a:rPr lang="en-US" sz="1400" dirty="0">
                <a:cs typeface="Calibri"/>
              </a:rPr>
              <a:t> of "yes" samples. The value was chosen based on cross-validation</a:t>
            </a:r>
          </a:p>
        </p:txBody>
      </p:sp>
      <p:pic>
        <p:nvPicPr>
          <p:cNvPr id="18" name="Picture 3" descr="Chart&#10;&#10;Description automatically generated">
            <a:extLst>
              <a:ext uri="{FF2B5EF4-FFF2-40B4-BE49-F238E27FC236}">
                <a16:creationId xmlns:a16="http://schemas.microsoft.com/office/drawing/2014/main" id="{0ECADE1A-EFFC-4162-BAD0-5A174A28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" y="3458326"/>
            <a:ext cx="2672863" cy="2156527"/>
          </a:xfrm>
          <a:prstGeom prst="rect">
            <a:avLst/>
          </a:prstGeom>
        </p:spPr>
      </p:pic>
      <p:pic>
        <p:nvPicPr>
          <p:cNvPr id="19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B37BB375-EBBA-44E9-BCF8-217EEC77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61" y="3440738"/>
            <a:ext cx="2678725" cy="2162390"/>
          </a:xfrm>
          <a:prstGeom prst="rect">
            <a:avLst/>
          </a:prstGeom>
        </p:spPr>
      </p:pic>
      <p:pic>
        <p:nvPicPr>
          <p:cNvPr id="20" name="Picture 17" descr="Chart&#10;&#10;Description automatically generated">
            <a:extLst>
              <a:ext uri="{FF2B5EF4-FFF2-40B4-BE49-F238E27FC236}">
                <a16:creationId xmlns:a16="http://schemas.microsoft.com/office/drawing/2014/main" id="{C17D5311-3376-4787-83DF-C79FF4DD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353" y="3434879"/>
            <a:ext cx="2743200" cy="21682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ABBAD8-66BF-47C1-8AD3-DE9DF10AD939}"/>
              </a:ext>
            </a:extLst>
          </p:cNvPr>
          <p:cNvSpPr/>
          <p:nvPr/>
        </p:nvSpPr>
        <p:spPr>
          <a:xfrm>
            <a:off x="9857896" y="1725244"/>
            <a:ext cx="1617787" cy="8147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Calibri"/>
              </a:rPr>
              <a:t>Lasso</a:t>
            </a:r>
            <a:r>
              <a:rPr lang="en-US" sz="1600">
                <a:cs typeface="Calibri"/>
              </a:rPr>
              <a:t>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3370B-B086-4922-A251-5C75F793D485}"/>
              </a:ext>
            </a:extLst>
          </p:cNvPr>
          <p:cNvSpPr txBox="1"/>
          <p:nvPr/>
        </p:nvSpPr>
        <p:spPr>
          <a:xfrm>
            <a:off x="9755489" y="2531938"/>
            <a:ext cx="220458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Num of variables – 26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dirty="0">
                <a:cs typeface="Calibri"/>
              </a:rPr>
              <a:t>Accuracy – 89.7%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 dirty="0">
                <a:cs typeface="Calibri"/>
              </a:rPr>
              <a:t>Recall – 60%</a:t>
            </a:r>
            <a:endParaRPr lang="en-US" sz="1400" dirty="0"/>
          </a:p>
        </p:txBody>
      </p:sp>
      <p:pic>
        <p:nvPicPr>
          <p:cNvPr id="23" name="Picture 21" descr="Chart&#10;&#10;Description automatically generated">
            <a:extLst>
              <a:ext uri="{FF2B5EF4-FFF2-40B4-BE49-F238E27FC236}">
                <a16:creationId xmlns:a16="http://schemas.microsoft.com/office/drawing/2014/main" id="{8DA56CAB-F42B-440D-8D0A-B45EE251F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938" y="3434879"/>
            <a:ext cx="2743200" cy="2168249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44A5742-80C8-44B8-BC70-079EFEEBC3B1}"/>
              </a:ext>
            </a:extLst>
          </p:cNvPr>
          <p:cNvSpPr/>
          <p:nvPr/>
        </p:nvSpPr>
        <p:spPr>
          <a:xfrm>
            <a:off x="8841157" y="1998746"/>
            <a:ext cx="973015" cy="19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B12-96B1-9E4A-95E3-115A19B1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8" y="335377"/>
            <a:ext cx="526762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Presentation flow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76F414-FEA0-491D-B50D-5EA67407C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399987"/>
              </p:ext>
            </p:extLst>
          </p:nvPr>
        </p:nvGraphicFramePr>
        <p:xfrm>
          <a:off x="683575" y="1375424"/>
          <a:ext cx="10839796" cy="4422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74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5F61EF-DC0A-A74B-A31F-BE619DD1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68" y="746710"/>
            <a:ext cx="3932237" cy="1600200"/>
          </a:xfrm>
        </p:spPr>
        <p:txBody>
          <a:bodyPr>
            <a:normAutofit/>
          </a:bodyPr>
          <a:lstStyle/>
          <a:p>
            <a:r>
              <a:rPr lang="en-US" sz="3000" dirty="0"/>
              <a:t>Introduction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87FFC4-4618-4A8B-93C6-867278506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074974"/>
              </p:ext>
            </p:extLst>
          </p:nvPr>
        </p:nvGraphicFramePr>
        <p:xfrm>
          <a:off x="425259" y="1281340"/>
          <a:ext cx="3932238" cy="49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Unlock 9(lesser known) Ways To Tackle Employee Attrition">
            <a:extLst>
              <a:ext uri="{FF2B5EF4-FFF2-40B4-BE49-F238E27FC236}">
                <a16:creationId xmlns:a16="http://schemas.microsoft.com/office/drawing/2014/main" id="{7709E329-2144-48C8-B0AC-2ACDDFB3C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4F0FF"/>
              </a:clrFrom>
              <a:clrTo>
                <a:srgbClr val="F4F0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18047" b="-4756"/>
          <a:stretch/>
        </p:blipFill>
        <p:spPr bwMode="auto">
          <a:xfrm>
            <a:off x="4780770" y="707136"/>
            <a:ext cx="741123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5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9932-FF15-5043-B9D7-8FCC099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7" y="1425884"/>
            <a:ext cx="4709160" cy="1050862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dataset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13C6A-060F-43C3-AFD8-4EEB4C9A3BC5}"/>
              </a:ext>
            </a:extLst>
          </p:cNvPr>
          <p:cNvSpPr txBox="1">
            <a:spLocks/>
          </p:cNvSpPr>
          <p:nvPr/>
        </p:nvSpPr>
        <p:spPr>
          <a:xfrm>
            <a:off x="6896640" y="1632362"/>
            <a:ext cx="4709160" cy="1050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Problem statement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9E3B9B-A285-4A48-9A5A-D4C6F4D64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792195"/>
              </p:ext>
            </p:extLst>
          </p:nvPr>
        </p:nvGraphicFramePr>
        <p:xfrm>
          <a:off x="1004158" y="2405797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CE7EE46A-C44D-41BE-A89A-96D420273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712466"/>
              </p:ext>
            </p:extLst>
          </p:nvPr>
        </p:nvGraphicFramePr>
        <p:xfrm>
          <a:off x="7255605" y="2405797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F255AF9B-0BC0-484C-BD46-372D8F61DED2}"/>
              </a:ext>
            </a:extLst>
          </p:cNvPr>
          <p:cNvSpPr/>
          <p:nvPr/>
        </p:nvSpPr>
        <p:spPr>
          <a:xfrm>
            <a:off x="5324857" y="3779000"/>
            <a:ext cx="1542287" cy="105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DA1A36B7-2857-4E4B-A7D2-29FD9DD13101}"/>
              </a:ext>
            </a:extLst>
          </p:cNvPr>
          <p:cNvSpPr txBox="1">
            <a:spLocks/>
          </p:cNvSpPr>
          <p:nvPr/>
        </p:nvSpPr>
        <p:spPr>
          <a:xfrm>
            <a:off x="366268" y="74671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/>
              <a:t>Introduction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6468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8CA-FB4D-8243-B411-BB7639AD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3" y="347655"/>
            <a:ext cx="11186650" cy="1312379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Arial Black"/>
              </a:rPr>
              <a:t>Preliminary Analysis and Data Preparation</a:t>
            </a:r>
            <a:endParaRPr lang="en-US" sz="30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0E9ED7A-3389-4B0E-975D-051CDDDB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1" y="1307690"/>
            <a:ext cx="5613999" cy="2349910"/>
          </a:xfrm>
          <a:prstGeom prst="rect">
            <a:avLst/>
          </a:prstGeom>
        </p:spPr>
      </p:pic>
      <p:pic>
        <p:nvPicPr>
          <p:cNvPr id="11" name="Picture 11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13332F34-A27F-4E0F-B28A-6817B922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55" y="1310119"/>
            <a:ext cx="5754027" cy="247386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F6AD58C-33D2-489E-9015-B8436966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660624"/>
            <a:ext cx="5618842" cy="2357966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547BC79-C8F1-4426-B532-069111ED7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186" y="3713496"/>
            <a:ext cx="5863771" cy="22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F0051B-F6A5-4709-8704-66DE2D40A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916269"/>
              </p:ext>
            </p:extLst>
          </p:nvPr>
        </p:nvGraphicFramePr>
        <p:xfrm>
          <a:off x="5469444" y="2131767"/>
          <a:ext cx="6240174" cy="375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7320EA-156A-4B31-A44E-BCB805078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725994"/>
              </p:ext>
            </p:extLst>
          </p:nvPr>
        </p:nvGraphicFramePr>
        <p:xfrm>
          <a:off x="487325" y="1887796"/>
          <a:ext cx="4348960" cy="419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AA1E9D2-99C4-474F-ACC0-221B49AF33EA}"/>
              </a:ext>
            </a:extLst>
          </p:cNvPr>
          <p:cNvSpPr txBox="1">
            <a:spLocks/>
          </p:cNvSpPr>
          <p:nvPr/>
        </p:nvSpPr>
        <p:spPr>
          <a:xfrm>
            <a:off x="5510788" y="1976552"/>
            <a:ext cx="6157487" cy="80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solidFill>
                  <a:srgbClr val="333F48"/>
                </a:solidFill>
              </a:rPr>
              <a:t>Statistically significant variables – 1%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19F18A-248D-41EC-BC78-D01DF3F428B2}"/>
              </a:ext>
            </a:extLst>
          </p:cNvPr>
          <p:cNvCxnSpPr>
            <a:cxnSpLocks/>
          </p:cNvCxnSpPr>
          <p:nvPr/>
        </p:nvCxnSpPr>
        <p:spPr>
          <a:xfrm>
            <a:off x="5248945" y="2048278"/>
            <a:ext cx="0" cy="394386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518FEDC-ADDD-485F-9F8D-AFA2C6E6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8530" y="350692"/>
            <a:ext cx="7125924" cy="131237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Modeling – </a:t>
            </a:r>
            <a:r>
              <a:rPr lang="en-US" sz="3000" dirty="0" err="1"/>
              <a:t>knn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61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F41DDC8-AEB8-4057-AA3B-11453D31A85A}"/>
              </a:ext>
            </a:extLst>
          </p:cNvPr>
          <p:cNvSpPr txBox="1">
            <a:spLocks/>
          </p:cNvSpPr>
          <p:nvPr/>
        </p:nvSpPr>
        <p:spPr>
          <a:xfrm>
            <a:off x="3205367" y="1308977"/>
            <a:ext cx="6157487" cy="80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333F48"/>
                </a:solidFill>
              </a:rPr>
              <a:t>highlights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C93A270-C52D-455B-9E91-7F01EB81A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8371" y="2108201"/>
            <a:ext cx="5011854" cy="3763680"/>
          </a:xfrm>
        </p:spPr>
      </p:pic>
      <p:pic>
        <p:nvPicPr>
          <p:cNvPr id="7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3B10A5E-D319-42CC-B4BD-ABAD61CC62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3720" y="2108201"/>
            <a:ext cx="5076224" cy="376368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FF134F1-DA0E-4256-857D-B5652E5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8530" y="350692"/>
            <a:ext cx="7125924" cy="131237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Modeling – </a:t>
            </a:r>
            <a:r>
              <a:rPr lang="en-US" sz="3000" dirty="0" err="1"/>
              <a:t>knn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44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675B7F-0880-4CED-A719-5AF3B3FD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8530" y="350692"/>
            <a:ext cx="7125924" cy="131237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Modeling – </a:t>
            </a:r>
            <a:r>
              <a:rPr lang="en-US" sz="3000" dirty="0" err="1"/>
              <a:t>knn</a:t>
            </a:r>
            <a:r>
              <a:rPr lang="en-US" sz="3000" dirty="0"/>
              <a:t> </a:t>
            </a:r>
          </a:p>
        </p:txBody>
      </p:sp>
      <p:pic>
        <p:nvPicPr>
          <p:cNvPr id="8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E35E969-DBA2-4E7B-8444-EF3792F8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6" y="1885538"/>
            <a:ext cx="6133854" cy="4572610"/>
          </a:xfrm>
          <a:prstGeom prst="roundRect">
            <a:avLst>
              <a:gd name="adj" fmla="val 4380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61AD04-85C8-4EA9-A58B-25870BDCD7BD}"/>
              </a:ext>
            </a:extLst>
          </p:cNvPr>
          <p:cNvSpPr txBox="1">
            <a:spLocks/>
          </p:cNvSpPr>
          <p:nvPr/>
        </p:nvSpPr>
        <p:spPr>
          <a:xfrm>
            <a:off x="7461212" y="1628144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K = 15</a:t>
            </a:r>
            <a:endParaRPr lang="en-US" sz="2400" dirty="0">
              <a:cs typeface="Calibri"/>
            </a:endParaRPr>
          </a:p>
          <a:p>
            <a:pPr algn="ctr"/>
            <a:r>
              <a:rPr lang="en-US" sz="2400" dirty="0"/>
              <a:t>Accuracy: 85.03%</a:t>
            </a:r>
            <a:endParaRPr lang="en-US" sz="2400" dirty="0"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26D1D4-DED3-42E9-B6B8-281D0ACA7CEC}"/>
              </a:ext>
            </a:extLst>
          </p:cNvPr>
          <p:cNvSpPr txBox="1">
            <a:spLocks/>
          </p:cNvSpPr>
          <p:nvPr/>
        </p:nvSpPr>
        <p:spPr>
          <a:xfrm>
            <a:off x="3205367" y="1308977"/>
            <a:ext cx="6157487" cy="80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333F48"/>
                </a:solidFill>
              </a:rPr>
              <a:t>highlights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79CFC24-AEFF-409A-9CEB-024A5B87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6" y="1913819"/>
            <a:ext cx="6133854" cy="4572610"/>
          </a:xfrm>
          <a:prstGeom prst="roundRect">
            <a:avLst>
              <a:gd name="adj" fmla="val 4380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0706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E34681-E601-4E2D-ABA0-C89A09C890FA}"/>
              </a:ext>
            </a:extLst>
          </p:cNvPr>
          <p:cNvSpPr txBox="1">
            <a:spLocks/>
          </p:cNvSpPr>
          <p:nvPr/>
        </p:nvSpPr>
        <p:spPr>
          <a:xfrm>
            <a:off x="-1140541" y="669464"/>
            <a:ext cx="12673781" cy="6647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>
              <a:lnSpc>
                <a:spcPct val="90000"/>
              </a:lnSpc>
            </a:pPr>
            <a:r>
              <a:rPr lang="en-US" sz="3000" dirty="0">
                <a:latin typeface="Arial Black" panose="020B0604020202020204" pitchFamily="34" charset="0"/>
              </a:rPr>
              <a:t>Modelling - TREES &amp; ENSEMBLE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B677B-5D76-4C59-9589-A4C9D1826C4E}"/>
              </a:ext>
            </a:extLst>
          </p:cNvPr>
          <p:cNvSpPr txBox="1"/>
          <p:nvPr/>
        </p:nvSpPr>
        <p:spPr>
          <a:xfrm>
            <a:off x="381105" y="1285029"/>
            <a:ext cx="1155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333F48"/>
                </a:solidFill>
                <a:latin typeface="Arial Black" panose="020B0A04020102020204" pitchFamily="34" charset="0"/>
              </a:rPr>
              <a:t>BOOSTING PROVED TO BE THE MOST EFFICIENT ALGORITHM AMONG THE ENSEMBLE METHODS FOR ATTRITION FORECASTING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0160F8-712A-4C75-84CF-FA11E954FCD9}"/>
              </a:ext>
            </a:extLst>
          </p:cNvPr>
          <p:cNvGrpSpPr/>
          <p:nvPr/>
        </p:nvGrpSpPr>
        <p:grpSpPr>
          <a:xfrm>
            <a:off x="576326" y="2045111"/>
            <a:ext cx="2934514" cy="4285622"/>
            <a:chOff x="576326" y="2045111"/>
            <a:chExt cx="2934514" cy="4285622"/>
          </a:xfrm>
        </p:grpSpPr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114684BA-38A8-4E72-968D-A2C362F03FCC}"/>
                </a:ext>
              </a:extLst>
            </p:cNvPr>
            <p:cNvSpPr/>
            <p:nvPr/>
          </p:nvSpPr>
          <p:spPr>
            <a:xfrm>
              <a:off x="576326" y="2045111"/>
              <a:ext cx="2934514" cy="1819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79" extrusionOk="0">
                  <a:moveTo>
                    <a:pt x="21347" y="15388"/>
                  </a:moveTo>
                  <a:lnTo>
                    <a:pt x="18466" y="10408"/>
                  </a:lnTo>
                  <a:cubicBezTo>
                    <a:pt x="18323" y="10160"/>
                    <a:pt x="18116" y="10105"/>
                    <a:pt x="17940" y="10297"/>
                  </a:cubicBezTo>
                  <a:cubicBezTo>
                    <a:pt x="17797" y="10435"/>
                    <a:pt x="17734" y="10683"/>
                    <a:pt x="17734" y="10958"/>
                  </a:cubicBezTo>
                  <a:lnTo>
                    <a:pt x="17734" y="12196"/>
                  </a:lnTo>
                  <a:lnTo>
                    <a:pt x="11271" y="12196"/>
                  </a:lnTo>
                  <a:lnTo>
                    <a:pt x="11271" y="8426"/>
                  </a:lnTo>
                  <a:cubicBezTo>
                    <a:pt x="11271" y="8179"/>
                    <a:pt x="11382" y="7986"/>
                    <a:pt x="11526" y="7986"/>
                  </a:cubicBezTo>
                  <a:lnTo>
                    <a:pt x="12656" y="7986"/>
                  </a:lnTo>
                  <a:cubicBezTo>
                    <a:pt x="12895" y="7986"/>
                    <a:pt x="12990" y="7436"/>
                    <a:pt x="12799" y="7216"/>
                  </a:cubicBezTo>
                  <a:lnTo>
                    <a:pt x="6591" y="62"/>
                  </a:lnTo>
                  <a:cubicBezTo>
                    <a:pt x="6512" y="-21"/>
                    <a:pt x="6400" y="-21"/>
                    <a:pt x="6321" y="62"/>
                  </a:cubicBezTo>
                  <a:lnTo>
                    <a:pt x="113" y="7216"/>
                  </a:lnTo>
                  <a:cubicBezTo>
                    <a:pt x="-94" y="7463"/>
                    <a:pt x="2" y="7986"/>
                    <a:pt x="256" y="7986"/>
                  </a:cubicBezTo>
                  <a:lnTo>
                    <a:pt x="1386" y="7986"/>
                  </a:lnTo>
                  <a:cubicBezTo>
                    <a:pt x="1530" y="7986"/>
                    <a:pt x="1641" y="8179"/>
                    <a:pt x="1641" y="8426"/>
                  </a:cubicBezTo>
                  <a:lnTo>
                    <a:pt x="1641" y="10160"/>
                  </a:lnTo>
                  <a:cubicBezTo>
                    <a:pt x="1641" y="11811"/>
                    <a:pt x="2421" y="13159"/>
                    <a:pt x="3376" y="13159"/>
                  </a:cubicBezTo>
                  <a:lnTo>
                    <a:pt x="17909" y="13159"/>
                  </a:lnTo>
                  <a:cubicBezTo>
                    <a:pt x="18147" y="13159"/>
                    <a:pt x="18338" y="12829"/>
                    <a:pt x="18338" y="12416"/>
                  </a:cubicBezTo>
                  <a:lnTo>
                    <a:pt x="18338" y="11453"/>
                  </a:lnTo>
                  <a:lnTo>
                    <a:pt x="20901" y="15883"/>
                  </a:lnTo>
                  <a:lnTo>
                    <a:pt x="18338" y="20313"/>
                  </a:lnTo>
                  <a:lnTo>
                    <a:pt x="18338" y="19350"/>
                  </a:lnTo>
                  <a:cubicBezTo>
                    <a:pt x="18338" y="18937"/>
                    <a:pt x="18147" y="18607"/>
                    <a:pt x="17909" y="18607"/>
                  </a:cubicBezTo>
                  <a:lnTo>
                    <a:pt x="11733" y="18607"/>
                  </a:lnTo>
                  <a:lnTo>
                    <a:pt x="11733" y="19570"/>
                  </a:lnTo>
                  <a:lnTo>
                    <a:pt x="17781" y="19570"/>
                  </a:lnTo>
                  <a:lnTo>
                    <a:pt x="17781" y="20809"/>
                  </a:lnTo>
                  <a:cubicBezTo>
                    <a:pt x="17781" y="21084"/>
                    <a:pt x="17861" y="21359"/>
                    <a:pt x="18004" y="21469"/>
                  </a:cubicBezTo>
                  <a:cubicBezTo>
                    <a:pt x="18068" y="21524"/>
                    <a:pt x="18147" y="21579"/>
                    <a:pt x="18227" y="21579"/>
                  </a:cubicBezTo>
                  <a:cubicBezTo>
                    <a:pt x="18338" y="21579"/>
                    <a:pt x="18450" y="21496"/>
                    <a:pt x="18529" y="21359"/>
                  </a:cubicBezTo>
                  <a:lnTo>
                    <a:pt x="21410" y="16378"/>
                  </a:lnTo>
                  <a:cubicBezTo>
                    <a:pt x="21506" y="16131"/>
                    <a:pt x="21506" y="15663"/>
                    <a:pt x="21347" y="153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B0203534-3F30-426C-AE21-36D09AE4289E}"/>
                </a:ext>
              </a:extLst>
            </p:cNvPr>
            <p:cNvSpPr/>
            <p:nvPr/>
          </p:nvSpPr>
          <p:spPr>
            <a:xfrm>
              <a:off x="793829" y="5757613"/>
              <a:ext cx="1322425" cy="57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11" y="21600"/>
                  </a:moveTo>
                  <a:lnTo>
                    <a:pt x="12825" y="21600"/>
                  </a:lnTo>
                  <a:cubicBezTo>
                    <a:pt x="17692" y="21600"/>
                    <a:pt x="21600" y="11893"/>
                    <a:pt x="21600" y="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1981"/>
                    <a:pt x="3943" y="21600"/>
                    <a:pt x="8811" y="2160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91E7FAA4-5CDC-4EDD-83AB-8B46F95A850E}"/>
                </a:ext>
              </a:extLst>
            </p:cNvPr>
            <p:cNvSpPr/>
            <p:nvPr/>
          </p:nvSpPr>
          <p:spPr>
            <a:xfrm>
              <a:off x="793831" y="3622923"/>
              <a:ext cx="2715815" cy="1301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21427" y="12898"/>
                  </a:moveTo>
                  <a:lnTo>
                    <a:pt x="18302" y="5929"/>
                  </a:lnTo>
                  <a:cubicBezTo>
                    <a:pt x="18147" y="5583"/>
                    <a:pt x="17922" y="5506"/>
                    <a:pt x="17732" y="5775"/>
                  </a:cubicBezTo>
                  <a:cubicBezTo>
                    <a:pt x="17577" y="5968"/>
                    <a:pt x="17508" y="6314"/>
                    <a:pt x="17508" y="6699"/>
                  </a:cubicBezTo>
                  <a:lnTo>
                    <a:pt x="17508" y="8432"/>
                  </a:lnTo>
                  <a:lnTo>
                    <a:pt x="10498" y="8432"/>
                  </a:lnTo>
                  <a:lnTo>
                    <a:pt x="10498" y="0"/>
                  </a:lnTo>
                  <a:lnTo>
                    <a:pt x="0" y="0"/>
                  </a:lnTo>
                  <a:lnTo>
                    <a:pt x="0" y="5621"/>
                  </a:lnTo>
                  <a:cubicBezTo>
                    <a:pt x="0" y="7932"/>
                    <a:pt x="846" y="9818"/>
                    <a:pt x="1882" y="9818"/>
                  </a:cubicBezTo>
                  <a:lnTo>
                    <a:pt x="17646" y="9818"/>
                  </a:lnTo>
                  <a:cubicBezTo>
                    <a:pt x="17905" y="9818"/>
                    <a:pt x="18112" y="9356"/>
                    <a:pt x="18112" y="8779"/>
                  </a:cubicBezTo>
                  <a:lnTo>
                    <a:pt x="18112" y="7431"/>
                  </a:lnTo>
                  <a:lnTo>
                    <a:pt x="20892" y="13630"/>
                  </a:lnTo>
                  <a:lnTo>
                    <a:pt x="18112" y="19829"/>
                  </a:lnTo>
                  <a:lnTo>
                    <a:pt x="18112" y="18481"/>
                  </a:lnTo>
                  <a:cubicBezTo>
                    <a:pt x="18112" y="17904"/>
                    <a:pt x="17905" y="17442"/>
                    <a:pt x="17646" y="17442"/>
                  </a:cubicBezTo>
                  <a:lnTo>
                    <a:pt x="10947" y="17442"/>
                  </a:lnTo>
                  <a:lnTo>
                    <a:pt x="10947" y="18789"/>
                  </a:lnTo>
                  <a:lnTo>
                    <a:pt x="17508" y="18789"/>
                  </a:lnTo>
                  <a:lnTo>
                    <a:pt x="17508" y="20522"/>
                  </a:lnTo>
                  <a:cubicBezTo>
                    <a:pt x="17508" y="20907"/>
                    <a:pt x="17594" y="21292"/>
                    <a:pt x="17750" y="21446"/>
                  </a:cubicBezTo>
                  <a:cubicBezTo>
                    <a:pt x="17819" y="21523"/>
                    <a:pt x="17905" y="21600"/>
                    <a:pt x="17991" y="21600"/>
                  </a:cubicBezTo>
                  <a:cubicBezTo>
                    <a:pt x="18112" y="21600"/>
                    <a:pt x="18233" y="21484"/>
                    <a:pt x="18319" y="21292"/>
                  </a:cubicBezTo>
                  <a:lnTo>
                    <a:pt x="21445" y="14323"/>
                  </a:lnTo>
                  <a:cubicBezTo>
                    <a:pt x="21600" y="13976"/>
                    <a:pt x="21600" y="13322"/>
                    <a:pt x="21427" y="128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AF5E5157-0A39-4AAD-A23A-AF0ED945B907}"/>
                </a:ext>
              </a:extLst>
            </p:cNvPr>
            <p:cNvSpPr/>
            <p:nvPr/>
          </p:nvSpPr>
          <p:spPr>
            <a:xfrm>
              <a:off x="793831" y="4690270"/>
              <a:ext cx="2715815" cy="1306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21427" y="12929"/>
                  </a:moveTo>
                  <a:lnTo>
                    <a:pt x="18302" y="5985"/>
                  </a:lnTo>
                  <a:cubicBezTo>
                    <a:pt x="18147" y="5640"/>
                    <a:pt x="17922" y="5563"/>
                    <a:pt x="17732" y="5832"/>
                  </a:cubicBezTo>
                  <a:cubicBezTo>
                    <a:pt x="17577" y="6023"/>
                    <a:pt x="17508" y="6369"/>
                    <a:pt x="17508" y="6752"/>
                  </a:cubicBezTo>
                  <a:lnTo>
                    <a:pt x="17508" y="8479"/>
                  </a:lnTo>
                  <a:lnTo>
                    <a:pt x="10498" y="8479"/>
                  </a:lnTo>
                  <a:lnTo>
                    <a:pt x="10498" y="0"/>
                  </a:lnTo>
                  <a:lnTo>
                    <a:pt x="0" y="0"/>
                  </a:lnTo>
                  <a:lnTo>
                    <a:pt x="0" y="5678"/>
                  </a:lnTo>
                  <a:cubicBezTo>
                    <a:pt x="0" y="7980"/>
                    <a:pt x="846" y="9860"/>
                    <a:pt x="1882" y="9860"/>
                  </a:cubicBezTo>
                  <a:lnTo>
                    <a:pt x="17646" y="9860"/>
                  </a:lnTo>
                  <a:cubicBezTo>
                    <a:pt x="17905" y="9860"/>
                    <a:pt x="18112" y="9400"/>
                    <a:pt x="18112" y="8824"/>
                  </a:cubicBezTo>
                  <a:lnTo>
                    <a:pt x="18112" y="7481"/>
                  </a:lnTo>
                  <a:lnTo>
                    <a:pt x="20892" y="13658"/>
                  </a:lnTo>
                  <a:lnTo>
                    <a:pt x="18112" y="19835"/>
                  </a:lnTo>
                  <a:lnTo>
                    <a:pt x="18112" y="18492"/>
                  </a:lnTo>
                  <a:cubicBezTo>
                    <a:pt x="18112" y="17917"/>
                    <a:pt x="17905" y="17456"/>
                    <a:pt x="17646" y="17456"/>
                  </a:cubicBezTo>
                  <a:lnTo>
                    <a:pt x="10947" y="17456"/>
                  </a:lnTo>
                  <a:lnTo>
                    <a:pt x="10947" y="18799"/>
                  </a:lnTo>
                  <a:lnTo>
                    <a:pt x="17508" y="18799"/>
                  </a:lnTo>
                  <a:lnTo>
                    <a:pt x="17508" y="20526"/>
                  </a:lnTo>
                  <a:cubicBezTo>
                    <a:pt x="17508" y="20909"/>
                    <a:pt x="17594" y="21293"/>
                    <a:pt x="17750" y="21447"/>
                  </a:cubicBezTo>
                  <a:cubicBezTo>
                    <a:pt x="17819" y="21523"/>
                    <a:pt x="17905" y="21600"/>
                    <a:pt x="17991" y="21600"/>
                  </a:cubicBezTo>
                  <a:cubicBezTo>
                    <a:pt x="18112" y="21600"/>
                    <a:pt x="18233" y="21485"/>
                    <a:pt x="18319" y="21293"/>
                  </a:cubicBezTo>
                  <a:lnTo>
                    <a:pt x="21445" y="14349"/>
                  </a:lnTo>
                  <a:cubicBezTo>
                    <a:pt x="21600" y="14004"/>
                    <a:pt x="21600" y="13313"/>
                    <a:pt x="21427" y="12929"/>
                  </a:cubicBezTo>
                  <a:close/>
                </a:path>
              </a:pathLst>
            </a:custGeom>
            <a:solidFill>
              <a:srgbClr val="C159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" name="TextBox 12">
            <a:extLst>
              <a:ext uri="{FF2B5EF4-FFF2-40B4-BE49-F238E27FC236}">
                <a16:creationId xmlns:a16="http://schemas.microsoft.com/office/drawing/2014/main" id="{03C7EC8F-0578-4B07-B539-62E187877D6B}"/>
              </a:ext>
            </a:extLst>
          </p:cNvPr>
          <p:cNvSpPr txBox="1"/>
          <p:nvPr/>
        </p:nvSpPr>
        <p:spPr>
          <a:xfrm>
            <a:off x="1215935" y="3218315"/>
            <a:ext cx="1792735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noProof="1">
                <a:solidFill>
                  <a:srgbClr val="333F48"/>
                </a:solidFill>
              </a:rPr>
              <a:t>Decision Tree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F5BC3C9-05AF-43D9-BC01-8CD10D8167E3}"/>
              </a:ext>
            </a:extLst>
          </p:cNvPr>
          <p:cNvSpPr txBox="1"/>
          <p:nvPr/>
        </p:nvSpPr>
        <p:spPr>
          <a:xfrm>
            <a:off x="1215935" y="4285495"/>
            <a:ext cx="1792735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noProof="1">
                <a:solidFill>
                  <a:srgbClr val="333F48"/>
                </a:solidFill>
              </a:rPr>
              <a:t>Random Forest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09C6CD34-5364-46AA-AB94-726DA7BD9138}"/>
              </a:ext>
            </a:extLst>
          </p:cNvPr>
          <p:cNvSpPr txBox="1"/>
          <p:nvPr/>
        </p:nvSpPr>
        <p:spPr>
          <a:xfrm>
            <a:off x="1215935" y="5351384"/>
            <a:ext cx="1792735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noProof="1">
                <a:solidFill>
                  <a:srgbClr val="333F48"/>
                </a:solidFill>
              </a:rPr>
              <a:t>Boosting</a:t>
            </a: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BD446B29-8ED5-4FB9-BE9D-2D9892898270}"/>
              </a:ext>
            </a:extLst>
          </p:cNvPr>
          <p:cNvSpPr txBox="1"/>
          <p:nvPr/>
        </p:nvSpPr>
        <p:spPr>
          <a:xfrm>
            <a:off x="3809600" y="3078941"/>
            <a:ext cx="328557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all variables: 75.51%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subset: 75.17% 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7C9E1ADE-85DB-4153-8D00-0DE3958DA7BC}"/>
              </a:ext>
            </a:extLst>
          </p:cNvPr>
          <p:cNvSpPr txBox="1"/>
          <p:nvPr/>
        </p:nvSpPr>
        <p:spPr>
          <a:xfrm>
            <a:off x="3809600" y="4019179"/>
            <a:ext cx="3285578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all variables and class wts(5:1): 87.76%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subset and class wts(5:1): 86.05% </a:t>
            </a: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473E848E-4E35-4840-BD28-E8D3CC408591}"/>
              </a:ext>
            </a:extLst>
          </p:cNvPr>
          <p:cNvSpPr txBox="1"/>
          <p:nvPr/>
        </p:nvSpPr>
        <p:spPr>
          <a:xfrm>
            <a:off x="3809600" y="5212009"/>
            <a:ext cx="328557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all variables and further cross validation: 87.41%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subset 87.07% 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31CBC914-D7B9-4BFE-9C9E-D606BA376FB8}"/>
              </a:ext>
            </a:extLst>
          </p:cNvPr>
          <p:cNvSpPr txBox="1"/>
          <p:nvPr/>
        </p:nvSpPr>
        <p:spPr>
          <a:xfrm>
            <a:off x="734153" y="2427088"/>
            <a:ext cx="1477168" cy="60016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noProof="1">
                <a:solidFill>
                  <a:srgbClr val="333F48"/>
                </a:solidFill>
              </a:rPr>
              <a:t>EDA, FEATURE ENGINEERING &amp; SELECTION </a:t>
            </a:r>
          </a:p>
        </p:txBody>
      </p:sp>
      <p:pic>
        <p:nvPicPr>
          <p:cNvPr id="2052" name="Picture 4" descr="Random Forest Icon 1503830">
            <a:extLst>
              <a:ext uri="{FF2B5EF4-FFF2-40B4-BE49-F238E27FC236}">
                <a16:creationId xmlns:a16="http://schemas.microsoft.com/office/drawing/2014/main" id="{2EC17E80-DE21-4B78-BC8D-CF5B45BA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6" y="4743857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cision tree Icon 1601149">
            <a:extLst>
              <a:ext uri="{FF2B5EF4-FFF2-40B4-BE49-F238E27FC236}">
                <a16:creationId xmlns:a16="http://schemas.microsoft.com/office/drawing/2014/main" id="{81511D74-8153-4ACB-B71B-E422605B3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60" y="5793466"/>
            <a:ext cx="257424" cy="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cision tree Icon 1601149">
            <a:extLst>
              <a:ext uri="{FF2B5EF4-FFF2-40B4-BE49-F238E27FC236}">
                <a16:creationId xmlns:a16="http://schemas.microsoft.com/office/drawing/2014/main" id="{81D68B01-BAC1-45FA-914F-3A10043B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13" y="5962402"/>
            <a:ext cx="257424" cy="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cision tree Icon 1601149">
            <a:extLst>
              <a:ext uri="{FF2B5EF4-FFF2-40B4-BE49-F238E27FC236}">
                <a16:creationId xmlns:a16="http://schemas.microsoft.com/office/drawing/2014/main" id="{4A253B8E-9D77-4486-A494-50DCA95D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07" y="5962402"/>
            <a:ext cx="257424" cy="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cision tree Icon 1119933">
            <a:extLst>
              <a:ext uri="{FF2B5EF4-FFF2-40B4-BE49-F238E27FC236}">
                <a16:creationId xmlns:a16="http://schemas.microsoft.com/office/drawing/2014/main" id="{DF278C03-569F-43E0-9FF0-EBC487C6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99" y="3655008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andom Forest Icon 1503830">
            <a:extLst>
              <a:ext uri="{FF2B5EF4-FFF2-40B4-BE49-F238E27FC236}">
                <a16:creationId xmlns:a16="http://schemas.microsoft.com/office/drawing/2014/main" id="{2E4D7F9E-CBE2-441E-B0FB-6E15E806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4743857"/>
            <a:ext cx="501645" cy="50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23">
            <a:extLst>
              <a:ext uri="{FF2B5EF4-FFF2-40B4-BE49-F238E27FC236}">
                <a16:creationId xmlns:a16="http://schemas.microsoft.com/office/drawing/2014/main" id="{CEE95311-18FD-4549-9A2D-CCC8CC37E606}"/>
              </a:ext>
            </a:extLst>
          </p:cNvPr>
          <p:cNvSpPr txBox="1"/>
          <p:nvPr/>
        </p:nvSpPr>
        <p:spPr>
          <a:xfrm>
            <a:off x="3809600" y="2576752"/>
            <a:ext cx="3285578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noProof="1">
                <a:solidFill>
                  <a:srgbClr val="333F48"/>
                </a:solidFill>
              </a:rPr>
              <a:t>Accuracy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609BC631-8793-441D-93F0-6FA91418A70F}"/>
              </a:ext>
            </a:extLst>
          </p:cNvPr>
          <p:cNvSpPr txBox="1"/>
          <p:nvPr/>
        </p:nvSpPr>
        <p:spPr>
          <a:xfrm>
            <a:off x="8330096" y="3078941"/>
            <a:ext cx="3285578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High variance, low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Ensemble models required</a:t>
            </a: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2B66BEDE-DE11-4717-93C1-4B3B3A25F29D}"/>
              </a:ext>
            </a:extLst>
          </p:cNvPr>
          <p:cNvSpPr txBox="1"/>
          <p:nvPr/>
        </p:nvSpPr>
        <p:spPr>
          <a:xfrm>
            <a:off x="8162952" y="2576752"/>
            <a:ext cx="3285578" cy="30777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noProof="1">
                <a:solidFill>
                  <a:srgbClr val="333F48"/>
                </a:solidFill>
              </a:rPr>
              <a:t>Insights</a:t>
            </a:r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8DC0D455-9A15-4B9D-A641-A09D5202A30A}"/>
              </a:ext>
            </a:extLst>
          </p:cNvPr>
          <p:cNvSpPr txBox="1"/>
          <p:nvPr/>
        </p:nvSpPr>
        <p:spPr>
          <a:xfrm>
            <a:off x="8330096" y="4019179"/>
            <a:ext cx="3285578" cy="95410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Improved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Class weights helped improve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previously done feature subset selection didn’t work well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BDF57FBE-C828-4CD9-AFA9-82F378C8B36E}"/>
              </a:ext>
            </a:extLst>
          </p:cNvPr>
          <p:cNvSpPr txBox="1"/>
          <p:nvPr/>
        </p:nvSpPr>
        <p:spPr>
          <a:xfrm>
            <a:off x="8330096" y="5212009"/>
            <a:ext cx="328557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Similar accuracy with CV, better recall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1">
                <a:solidFill>
                  <a:srgbClr val="333F48"/>
                </a:solidFill>
              </a:rPr>
              <a:t>Model with subset selection still didn’t perform well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98B6B5B-3C0C-4013-BFA0-B39C6209D172}"/>
              </a:ext>
            </a:extLst>
          </p:cNvPr>
          <p:cNvSpPr/>
          <p:nvPr/>
        </p:nvSpPr>
        <p:spPr>
          <a:xfrm>
            <a:off x="7374148" y="3218315"/>
            <a:ext cx="556823" cy="21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9191DF5-0DE6-43D1-B0FA-805938658161}"/>
              </a:ext>
            </a:extLst>
          </p:cNvPr>
          <p:cNvSpPr/>
          <p:nvPr/>
        </p:nvSpPr>
        <p:spPr>
          <a:xfrm>
            <a:off x="7374148" y="4177395"/>
            <a:ext cx="556823" cy="21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B3B7C93-8B73-462F-835A-E3DDEBA81292}"/>
              </a:ext>
            </a:extLst>
          </p:cNvPr>
          <p:cNvSpPr/>
          <p:nvPr/>
        </p:nvSpPr>
        <p:spPr>
          <a:xfrm>
            <a:off x="7374148" y="5356326"/>
            <a:ext cx="556823" cy="21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657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Card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97962D0E-F633-724D-8DB3-382B03D96ADA}"/>
    </a:ext>
  </a:extLst>
</a:theme>
</file>

<file path=ppt/theme/theme2.xml><?xml version="1.0" encoding="utf-8"?>
<a:theme xmlns:a="http://schemas.openxmlformats.org/drawingml/2006/main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8C3CF72D-775A-8942-9274-3E70C90D434F}"/>
    </a:ext>
  </a:extLst>
</a:theme>
</file>

<file path=ppt/theme/theme3.xml><?xml version="1.0" encoding="utf-8"?>
<a:theme xmlns:a="http://schemas.openxmlformats.org/drawingml/2006/main" name="Bottom Color Logo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43CCBA94-008E-E347-B4BE-0122FAE4A117}"/>
    </a:ext>
  </a:extLst>
</a:theme>
</file>

<file path=ppt/theme/theme4.xml><?xml version="1.0" encoding="utf-8"?>
<a:theme xmlns:a="http://schemas.openxmlformats.org/drawingml/2006/main" name="Orange Bar / Dark Theme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036821-E389-9740-B32D-6F1C18107311}" vid="{6E0D94B3-EE49-6D4E-9D95-35585E4150F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2C49C46494B45B669F6291C347B40" ma:contentTypeVersion="2" ma:contentTypeDescription="Create a new document." ma:contentTypeScope="" ma:versionID="76c7d1748a9c27f9ce0e77eb1c5cd403">
  <xsd:schema xmlns:xsd="http://www.w3.org/2001/XMLSchema" xmlns:xs="http://www.w3.org/2001/XMLSchema" xmlns:p="http://schemas.microsoft.com/office/2006/metadata/properties" xmlns:ns3="9fddede2-9c64-4b00-977d-ab9b2081a01a" targetNamespace="http://schemas.microsoft.com/office/2006/metadata/properties" ma:root="true" ma:fieldsID="a4fc353be7ac65c187aa5c6827cbbec8" ns3:_="">
    <xsd:import namespace="9fddede2-9c64-4b00-977d-ab9b2081a0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dede2-9c64-4b00-977d-ab9b2081a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0A4707-07D8-4EB8-911F-963D6F2A98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F0C55-AD97-44C0-B81F-1D058C11EE84}">
  <ds:schemaRefs>
    <ds:schemaRef ds:uri="9fddede2-9c64-4b00-977d-ab9b2081a0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13F1F2A-F7BE-4D2E-9F90-01F6A9A49E8C}">
  <ds:schemaRefs>
    <ds:schemaRef ds:uri="9fddede2-9c64-4b00-977d-ab9b2081a0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16x9_McCombs_PowerPoint_Template</Template>
  <TotalTime>0</TotalTime>
  <Words>910</Words>
  <Application>Microsoft Office PowerPoint</Application>
  <PresentationFormat>Widescreen</PresentationFormat>
  <Paragraphs>201</Paragraphs>
  <Slides>19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Arial,Sans-Serif</vt:lpstr>
      <vt:lpstr>Calibri</vt:lpstr>
      <vt:lpstr>Title Card</vt:lpstr>
      <vt:lpstr>Top Orange Bar</vt:lpstr>
      <vt:lpstr>Bottom Color Logo</vt:lpstr>
      <vt:lpstr>Orange Bar / Dark Theme</vt:lpstr>
      <vt:lpstr>PowerPoint Presentation</vt:lpstr>
      <vt:lpstr>Presentation flow</vt:lpstr>
      <vt:lpstr>Introduction</vt:lpstr>
      <vt:lpstr>dataset</vt:lpstr>
      <vt:lpstr>Preliminary Analysis and Data Preparation</vt:lpstr>
      <vt:lpstr>Modeling – knn </vt:lpstr>
      <vt:lpstr>Modeling – knn </vt:lpstr>
      <vt:lpstr>Modeling – knn </vt:lpstr>
      <vt:lpstr>PowerPoint Presentation</vt:lpstr>
      <vt:lpstr>PowerPoint Presentation</vt:lpstr>
      <vt:lpstr>Modeling - Logistic regression</vt:lpstr>
      <vt:lpstr>Modeling - Logistic regression</vt:lpstr>
      <vt:lpstr>Insights and recommendations</vt:lpstr>
      <vt:lpstr>PowerPoint Presentation</vt:lpstr>
      <vt:lpstr>APPENDIX</vt:lpstr>
      <vt:lpstr>PowerPoint Presentation</vt:lpstr>
      <vt:lpstr>Boundary Decision</vt:lpstr>
      <vt:lpstr>PowerPoint Presentation</vt:lpstr>
      <vt:lpstr>Model Progression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Dipali, Neha</dc:creator>
  <cp:lastModifiedBy>Mahika Bansal</cp:lastModifiedBy>
  <cp:revision>2</cp:revision>
  <dcterms:created xsi:type="dcterms:W3CDTF">2021-07-24T21:57:45Z</dcterms:created>
  <dcterms:modified xsi:type="dcterms:W3CDTF">2021-07-26T04:08:01Z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0x01010094A2C49C46494B45B669F6291C347B40</vt:lpwstr>
  </property>
</Properties>
</file>