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8"/>
    <p:restoredTop sz="94663"/>
  </p:normalViewPr>
  <p:slideViewPr>
    <p:cSldViewPr snapToGrid="0" snapToObjects="1">
      <p:cViewPr>
        <p:scale>
          <a:sx n="60" d="100"/>
          <a:sy n="60" d="100"/>
        </p:scale>
        <p:origin x="-3104"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22DF4-59BE-FC45-9319-DB97F90704D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307843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22DF4-59BE-FC45-9319-DB97F90704D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197291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22DF4-59BE-FC45-9319-DB97F90704D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07280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22DF4-59BE-FC45-9319-DB97F90704D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09130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22DF4-59BE-FC45-9319-DB97F90704D2}" type="datetimeFigureOut">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06022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22DF4-59BE-FC45-9319-DB97F90704D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66242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22DF4-59BE-FC45-9319-DB97F90704D2}" type="datetimeFigureOut">
              <a:rPr lang="en-US" smtClean="0"/>
              <a:t>5/2/19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34193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22DF4-59BE-FC45-9319-DB97F90704D2}" type="datetimeFigureOut">
              <a:rPr lang="en-US" smtClean="0"/>
              <a:t>5/2/19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3852473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22DF4-59BE-FC45-9319-DB97F90704D2}" type="datetimeFigureOut">
              <a:rPr lang="en-US" smtClean="0"/>
              <a:t>5/2/19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69960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222DF4-59BE-FC45-9319-DB97F90704D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108288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E222DF4-59BE-FC45-9319-DB97F90704D2}" type="datetimeFigureOut">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962BF-326F-0949-A06B-AE0BF2B179FA}" type="slidenum">
              <a:rPr lang="en-US" smtClean="0"/>
              <a:t>‹#›</a:t>
            </a:fld>
            <a:endParaRPr lang="en-US"/>
          </a:p>
        </p:txBody>
      </p:sp>
    </p:spTree>
    <p:extLst>
      <p:ext uri="{BB962C8B-B14F-4D97-AF65-F5344CB8AC3E}">
        <p14:creationId xmlns:p14="http://schemas.microsoft.com/office/powerpoint/2010/main" val="280890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E222DF4-59BE-FC45-9319-DB97F90704D2}" type="datetimeFigureOut">
              <a:rPr lang="en-US" smtClean="0"/>
              <a:t>5/2/19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88962BF-326F-0949-A06B-AE0BF2B179FA}" type="slidenum">
              <a:rPr lang="en-US" smtClean="0"/>
              <a:t>‹#›</a:t>
            </a:fld>
            <a:endParaRPr lang="en-US"/>
          </a:p>
        </p:txBody>
      </p:sp>
    </p:spTree>
    <p:extLst>
      <p:ext uri="{BB962C8B-B14F-4D97-AF65-F5344CB8AC3E}">
        <p14:creationId xmlns:p14="http://schemas.microsoft.com/office/powerpoint/2010/main" val="1366616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18E8A5-E096-7B4F-962C-E570A04D953C}"/>
              </a:ext>
            </a:extLst>
          </p:cNvPr>
          <p:cNvSpPr txBox="1"/>
          <p:nvPr/>
        </p:nvSpPr>
        <p:spPr>
          <a:xfrm>
            <a:off x="8372172" y="521233"/>
            <a:ext cx="27146855" cy="2215991"/>
          </a:xfrm>
          <a:prstGeom prst="rect">
            <a:avLst/>
          </a:prstGeom>
          <a:noFill/>
        </p:spPr>
        <p:txBody>
          <a:bodyPr wrap="none" rtlCol="0">
            <a:spAutoFit/>
          </a:bodyPr>
          <a:lstStyle/>
          <a:p>
            <a:r>
              <a:rPr lang="en-US" sz="13800" b="1" dirty="0">
                <a:latin typeface="Cambria" panose="02040503050406030204" pitchFamily="18" charset="0"/>
              </a:rPr>
              <a:t>Interactive Canvas Style Transfer </a:t>
            </a:r>
          </a:p>
        </p:txBody>
      </p:sp>
      <p:sp>
        <p:nvSpPr>
          <p:cNvPr id="11" name="TextBox 10">
            <a:extLst>
              <a:ext uri="{FF2B5EF4-FFF2-40B4-BE49-F238E27FC236}">
                <a16:creationId xmlns:a16="http://schemas.microsoft.com/office/drawing/2014/main" id="{29C6B781-0082-FD48-A84B-4BCD11F2FF52}"/>
              </a:ext>
            </a:extLst>
          </p:cNvPr>
          <p:cNvSpPr txBox="1"/>
          <p:nvPr/>
        </p:nvSpPr>
        <p:spPr>
          <a:xfrm>
            <a:off x="529519" y="5340356"/>
            <a:ext cx="10973962" cy="22252245"/>
          </a:xfrm>
          <a:prstGeom prst="rect">
            <a:avLst/>
          </a:prstGeom>
          <a:noFill/>
        </p:spPr>
        <p:txBody>
          <a:bodyPr wrap="square" rtlCol="0">
            <a:spAutoFit/>
          </a:bodyPr>
          <a:lstStyle/>
          <a:p>
            <a:pPr algn="ctr"/>
            <a:r>
              <a:rPr lang="en-US" sz="4500" b="1" dirty="0">
                <a:latin typeface="Cambria" panose="02040503050406030204" pitchFamily="18" charset="0"/>
              </a:rPr>
              <a:t>Introduction and Motivation</a:t>
            </a:r>
          </a:p>
          <a:p>
            <a:r>
              <a:rPr lang="en-US" sz="4500" dirty="0">
                <a:latin typeface="Cambria" panose="02040503050406030204" pitchFamily="18" charset="0"/>
              </a:rPr>
              <a:t>We have created web applications for the application of multiple style-transfer brushes onto an image, allowing users to interact with deep convolutional neural networks to co-create customized art. The applications provide new perspectives on a well-known algorithmic process, and enhances intuition for its expressive range, or lacks therein.</a:t>
            </a: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pPr algn="ctr"/>
            <a:endParaRPr lang="en-US" sz="4500" b="1" dirty="0">
              <a:latin typeface="Cambria" panose="02040503050406030204" pitchFamily="18" charset="0"/>
            </a:endParaRPr>
          </a:p>
          <a:p>
            <a:pPr algn="ctr"/>
            <a:endParaRPr lang="en-US" sz="4500" b="1" dirty="0">
              <a:latin typeface="Cambria" panose="02040503050406030204" pitchFamily="18" charset="0"/>
            </a:endParaRPr>
          </a:p>
          <a:p>
            <a:pPr algn="ctr"/>
            <a:endParaRPr lang="en-US" sz="4500" b="1" dirty="0">
              <a:latin typeface="Cambria" panose="02040503050406030204" pitchFamily="18" charset="0"/>
            </a:endParaRPr>
          </a:p>
          <a:p>
            <a:pPr algn="ctr"/>
            <a:r>
              <a:rPr lang="en-US" sz="4500" b="1" dirty="0">
                <a:latin typeface="Cambria" panose="02040503050406030204" pitchFamily="18" charset="0"/>
              </a:rPr>
              <a:t>What is Style Transfer?</a:t>
            </a:r>
          </a:p>
          <a:p>
            <a:r>
              <a:rPr lang="en-US" sz="4500" dirty="0">
                <a:latin typeface="Cambria" panose="02040503050406030204" pitchFamily="18" charset="0"/>
              </a:rPr>
              <a:t>Style transfer is a now commonly used method of applying style features of an image to the content of a new image to generate a similar result. All models used in this application were produced from running a single content image input through a 19 layer feature extractor network (VGG-19) that has been trained on over a million images from ImageNet. </a:t>
            </a:r>
          </a:p>
          <a:p>
            <a:pPr algn="ctr"/>
            <a:endParaRPr lang="en-US" sz="4500" b="1" dirty="0">
              <a:latin typeface="Cambria" panose="02040503050406030204" pitchFamily="18" charset="0"/>
            </a:endParaRPr>
          </a:p>
        </p:txBody>
      </p:sp>
      <p:grpSp>
        <p:nvGrpSpPr>
          <p:cNvPr id="14" name="Group 13">
            <a:extLst>
              <a:ext uri="{FF2B5EF4-FFF2-40B4-BE49-F238E27FC236}">
                <a16:creationId xmlns:a16="http://schemas.microsoft.com/office/drawing/2014/main" id="{27CF9976-35DF-6F43-8BC6-5CCC5A799910}"/>
              </a:ext>
            </a:extLst>
          </p:cNvPr>
          <p:cNvGrpSpPr/>
          <p:nvPr/>
        </p:nvGrpSpPr>
        <p:grpSpPr>
          <a:xfrm>
            <a:off x="9398721" y="2304359"/>
            <a:ext cx="25093755" cy="3138498"/>
            <a:chOff x="14026016" y="2106710"/>
            <a:chExt cx="25093755" cy="3138498"/>
          </a:xfrm>
        </p:grpSpPr>
        <p:sp>
          <p:nvSpPr>
            <p:cNvPr id="5" name="TextBox 4">
              <a:extLst>
                <a:ext uri="{FF2B5EF4-FFF2-40B4-BE49-F238E27FC236}">
                  <a16:creationId xmlns:a16="http://schemas.microsoft.com/office/drawing/2014/main" id="{109E17A3-CF84-4B4C-B8C2-2745ACE04BA1}"/>
                </a:ext>
              </a:extLst>
            </p:cNvPr>
            <p:cNvSpPr txBox="1"/>
            <p:nvPr/>
          </p:nvSpPr>
          <p:spPr>
            <a:xfrm>
              <a:off x="14026016" y="2937295"/>
              <a:ext cx="4636782" cy="1477328"/>
            </a:xfrm>
            <a:prstGeom prst="rect">
              <a:avLst/>
            </a:prstGeom>
            <a:noFill/>
          </p:spPr>
          <p:txBody>
            <a:bodyPr wrap="none" rtlCol="0">
              <a:spAutoFit/>
            </a:bodyPr>
            <a:lstStyle/>
            <a:p>
              <a:pPr algn="ctr"/>
              <a:r>
                <a:rPr lang="en-US" sz="4500" dirty="0">
                  <a:latin typeface="Cambria" panose="02040503050406030204" pitchFamily="18" charset="0"/>
                </a:rPr>
                <a:t>Mahika Dubey</a:t>
              </a:r>
            </a:p>
            <a:p>
              <a:pPr algn="ctr"/>
              <a:r>
                <a:rPr lang="en-US" sz="4500" dirty="0" err="1">
                  <a:latin typeface="Cambria" panose="02040503050406030204" pitchFamily="18" charset="0"/>
                </a:rPr>
                <a:t>mahika@ucsc.edu</a:t>
              </a:r>
              <a:endParaRPr lang="en-US" sz="4500" dirty="0">
                <a:latin typeface="Cambria" panose="02040503050406030204" pitchFamily="18" charset="0"/>
              </a:endParaRPr>
            </a:p>
          </p:txBody>
        </p:sp>
        <p:sp>
          <p:nvSpPr>
            <p:cNvPr id="6" name="TextBox 5">
              <a:extLst>
                <a:ext uri="{FF2B5EF4-FFF2-40B4-BE49-F238E27FC236}">
                  <a16:creationId xmlns:a16="http://schemas.microsoft.com/office/drawing/2014/main" id="{E3226BDD-73A1-8F42-A99C-05C9B0C2B861}"/>
                </a:ext>
              </a:extLst>
            </p:cNvPr>
            <p:cNvSpPr txBox="1"/>
            <p:nvPr/>
          </p:nvSpPr>
          <p:spPr>
            <a:xfrm>
              <a:off x="21275520" y="2937295"/>
              <a:ext cx="4156394" cy="1477328"/>
            </a:xfrm>
            <a:prstGeom prst="rect">
              <a:avLst/>
            </a:prstGeom>
            <a:noFill/>
          </p:spPr>
          <p:txBody>
            <a:bodyPr wrap="none" rtlCol="0">
              <a:spAutoFit/>
            </a:bodyPr>
            <a:lstStyle/>
            <a:p>
              <a:pPr algn="ctr"/>
              <a:r>
                <a:rPr lang="en-US" sz="4500" dirty="0">
                  <a:latin typeface="Cambria" panose="02040503050406030204" pitchFamily="18" charset="0"/>
                </a:rPr>
                <a:t>Jasmine Otto</a:t>
              </a:r>
            </a:p>
            <a:p>
              <a:pPr algn="ctr"/>
              <a:r>
                <a:rPr lang="en-US" sz="4500" dirty="0" err="1">
                  <a:latin typeface="Cambria" panose="02040503050406030204" pitchFamily="18" charset="0"/>
                </a:rPr>
                <a:t>jtotto@ucsc.edu</a:t>
              </a:r>
              <a:endParaRPr lang="en-US" sz="4500" dirty="0">
                <a:latin typeface="Cambria" panose="02040503050406030204" pitchFamily="18" charset="0"/>
              </a:endParaRPr>
            </a:p>
          </p:txBody>
        </p:sp>
        <p:sp>
          <p:nvSpPr>
            <p:cNvPr id="9" name="TextBox 8">
              <a:extLst>
                <a:ext uri="{FF2B5EF4-FFF2-40B4-BE49-F238E27FC236}">
                  <a16:creationId xmlns:a16="http://schemas.microsoft.com/office/drawing/2014/main" id="{E047ABEB-CA49-214F-83CC-EB52BAE20A1E}"/>
                </a:ext>
              </a:extLst>
            </p:cNvPr>
            <p:cNvSpPr txBox="1"/>
            <p:nvPr/>
          </p:nvSpPr>
          <p:spPr>
            <a:xfrm>
              <a:off x="27561301" y="2937295"/>
              <a:ext cx="5090624" cy="1477328"/>
            </a:xfrm>
            <a:prstGeom prst="rect">
              <a:avLst/>
            </a:prstGeom>
            <a:noFill/>
          </p:spPr>
          <p:txBody>
            <a:bodyPr wrap="none" rtlCol="0">
              <a:spAutoFit/>
            </a:bodyPr>
            <a:lstStyle/>
            <a:p>
              <a:pPr algn="ctr"/>
              <a:r>
                <a:rPr lang="en-US" sz="4500" dirty="0">
                  <a:latin typeface="Cambria" panose="02040503050406030204" pitchFamily="18" charset="0"/>
                </a:rPr>
                <a:t>Creative Coding Lab</a:t>
              </a:r>
            </a:p>
            <a:p>
              <a:pPr algn="ctr"/>
              <a:r>
                <a:rPr lang="en-US" sz="4500" dirty="0">
                  <a:latin typeface="Cambria" panose="02040503050406030204" pitchFamily="18" charset="0"/>
                </a:rPr>
                <a:t>UC Santa Cruz</a:t>
              </a:r>
            </a:p>
          </p:txBody>
        </p:sp>
        <p:pic>
          <p:nvPicPr>
            <p:cNvPr id="13" name="Picture 12">
              <a:extLst>
                <a:ext uri="{FF2B5EF4-FFF2-40B4-BE49-F238E27FC236}">
                  <a16:creationId xmlns:a16="http://schemas.microsoft.com/office/drawing/2014/main" id="{52F6A901-D007-0F4B-8CD6-E0E8A5CC5485}"/>
                </a:ext>
              </a:extLst>
            </p:cNvPr>
            <p:cNvPicPr>
              <a:picLocks noChangeAspect="1"/>
            </p:cNvPicPr>
            <p:nvPr/>
          </p:nvPicPr>
          <p:blipFill>
            <a:blip r:embed="rId2"/>
            <a:stretch>
              <a:fillRect/>
            </a:stretch>
          </p:blipFill>
          <p:spPr>
            <a:xfrm>
              <a:off x="33888941" y="2106710"/>
              <a:ext cx="5230830" cy="3138498"/>
            </a:xfrm>
            <a:prstGeom prst="rect">
              <a:avLst/>
            </a:prstGeom>
          </p:spPr>
        </p:pic>
      </p:grpSp>
      <p:pic>
        <p:nvPicPr>
          <p:cNvPr id="15" name="Picture 14">
            <a:extLst>
              <a:ext uri="{FF2B5EF4-FFF2-40B4-BE49-F238E27FC236}">
                <a16:creationId xmlns:a16="http://schemas.microsoft.com/office/drawing/2014/main" id="{D0762F62-26A4-BA49-BCF8-950F3D1746E2}"/>
              </a:ext>
            </a:extLst>
          </p:cNvPr>
          <p:cNvPicPr>
            <a:picLocks noChangeAspect="1"/>
          </p:cNvPicPr>
          <p:nvPr/>
        </p:nvPicPr>
        <p:blipFill rotWithShape="1">
          <a:blip r:embed="rId3"/>
          <a:srcRect b="8553"/>
          <a:stretch/>
        </p:blipFill>
        <p:spPr>
          <a:xfrm>
            <a:off x="640378" y="12647434"/>
            <a:ext cx="9625314" cy="7101016"/>
          </a:xfrm>
          <a:prstGeom prst="rect">
            <a:avLst/>
          </a:prstGeom>
        </p:spPr>
      </p:pic>
      <p:sp>
        <p:nvSpPr>
          <p:cNvPr id="16" name="TextBox 15">
            <a:extLst>
              <a:ext uri="{FF2B5EF4-FFF2-40B4-BE49-F238E27FC236}">
                <a16:creationId xmlns:a16="http://schemas.microsoft.com/office/drawing/2014/main" id="{7BABB00C-C25C-A848-90AE-671D571F7A6F}"/>
              </a:ext>
            </a:extLst>
          </p:cNvPr>
          <p:cNvSpPr txBox="1"/>
          <p:nvPr/>
        </p:nvSpPr>
        <p:spPr>
          <a:xfrm>
            <a:off x="32387719" y="5340356"/>
            <a:ext cx="10973962" cy="16019770"/>
          </a:xfrm>
          <a:prstGeom prst="rect">
            <a:avLst/>
          </a:prstGeom>
          <a:noFill/>
        </p:spPr>
        <p:txBody>
          <a:bodyPr wrap="square" rtlCol="0">
            <a:spAutoFit/>
          </a:bodyPr>
          <a:lstStyle/>
          <a:p>
            <a:pPr algn="ctr"/>
            <a:r>
              <a:rPr lang="en-US" sz="4500" b="1" dirty="0">
                <a:latin typeface="Cambria" panose="02040503050406030204" pitchFamily="18" charset="0"/>
              </a:rPr>
              <a:t>Magic Markers</a:t>
            </a:r>
          </a:p>
          <a:p>
            <a:r>
              <a:rPr lang="en-US" sz="4500" dirty="0">
                <a:latin typeface="Cambria" panose="02040503050406030204" pitchFamily="18" charset="0"/>
              </a:rPr>
              <a:t>The Magic Marker application uses natural brush interactions so that users can ’paint’ on different styles through intuitive selection and dragging.</a:t>
            </a: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endParaRPr lang="en-US" sz="4500" dirty="0">
              <a:latin typeface="Cambria" panose="02040503050406030204" pitchFamily="18" charset="0"/>
            </a:endParaRPr>
          </a:p>
          <a:p>
            <a:pPr algn="ctr"/>
            <a:r>
              <a:rPr lang="en-US" sz="4500" b="1" dirty="0">
                <a:latin typeface="Cambria" panose="02040503050406030204" pitchFamily="18" charset="0"/>
              </a:rPr>
              <a:t>Compositing Stamps</a:t>
            </a:r>
          </a:p>
          <a:p>
            <a:r>
              <a:rPr lang="en-US" sz="4500" dirty="0">
                <a:latin typeface="Cambria" panose="02040503050406030204" pitchFamily="18" charset="0"/>
              </a:rPr>
              <a:t>The Compositing Stamps application uses real time transfer of selected sections of an image to layer on patches of style to create interesting works of art resembling tiled mosaics or collages. </a:t>
            </a:r>
          </a:p>
          <a:p>
            <a:pPr algn="ctr"/>
            <a:endParaRPr lang="en-US" sz="4500" b="1" dirty="0">
              <a:latin typeface="Cambria" panose="02040503050406030204" pitchFamily="18" charset="0"/>
            </a:endParaRPr>
          </a:p>
        </p:txBody>
      </p:sp>
      <p:pic>
        <p:nvPicPr>
          <p:cNvPr id="1025" name="Picture 1" descr="page1image27453600">
            <a:extLst>
              <a:ext uri="{FF2B5EF4-FFF2-40B4-BE49-F238E27FC236}">
                <a16:creationId xmlns:a16="http://schemas.microsoft.com/office/drawing/2014/main" id="{086EBFAB-C277-E042-B76B-F302CFD3C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363" y="27041396"/>
            <a:ext cx="5838273" cy="535577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9C93761-933C-ED4F-9290-B1653C187EA2}"/>
              </a:ext>
            </a:extLst>
          </p:cNvPr>
          <p:cNvSpPr txBox="1"/>
          <p:nvPr/>
        </p:nvSpPr>
        <p:spPr>
          <a:xfrm>
            <a:off x="12412839" y="13019315"/>
            <a:ext cx="9320088" cy="3554819"/>
          </a:xfrm>
          <a:prstGeom prst="rect">
            <a:avLst/>
          </a:prstGeom>
          <a:noFill/>
        </p:spPr>
        <p:txBody>
          <a:bodyPr wrap="square" rtlCol="0">
            <a:spAutoFit/>
          </a:bodyPr>
          <a:lstStyle/>
          <a:p>
            <a:pPr algn="ctr"/>
            <a:r>
              <a:rPr lang="en-US" sz="4500" b="1" dirty="0">
                <a:latin typeface="Cambria" panose="02040503050406030204" pitchFamily="18" charset="0"/>
              </a:rPr>
              <a:t>Painter Brushes</a:t>
            </a:r>
          </a:p>
          <a:p>
            <a:r>
              <a:rPr lang="en-US" sz="4500" dirty="0">
                <a:latin typeface="Cambria" panose="02040503050406030204" pitchFamily="18" charset="0"/>
              </a:rPr>
              <a:t>Initial framework used only pre-trained brushes available from ml5.js, a </a:t>
            </a:r>
            <a:r>
              <a:rPr lang="en-US" sz="4500" dirty="0" err="1">
                <a:latin typeface="Cambria" panose="02040503050406030204" pitchFamily="18" charset="0"/>
              </a:rPr>
              <a:t>Javascript</a:t>
            </a:r>
            <a:r>
              <a:rPr lang="en-US" sz="4500" dirty="0">
                <a:latin typeface="Cambria" panose="02040503050406030204" pitchFamily="18" charset="0"/>
              </a:rPr>
              <a:t> library for web-based machine learning projects. </a:t>
            </a:r>
          </a:p>
        </p:txBody>
      </p:sp>
      <p:sp>
        <p:nvSpPr>
          <p:cNvPr id="19" name="TextBox 18">
            <a:extLst>
              <a:ext uri="{FF2B5EF4-FFF2-40B4-BE49-F238E27FC236}">
                <a16:creationId xmlns:a16="http://schemas.microsoft.com/office/drawing/2014/main" id="{2BB4D48B-CB3D-EB4F-94F8-157DF34CF008}"/>
              </a:ext>
            </a:extLst>
          </p:cNvPr>
          <p:cNvSpPr txBox="1"/>
          <p:nvPr/>
        </p:nvSpPr>
        <p:spPr>
          <a:xfrm>
            <a:off x="22158273" y="13019314"/>
            <a:ext cx="9320088" cy="3554819"/>
          </a:xfrm>
          <a:prstGeom prst="rect">
            <a:avLst/>
          </a:prstGeom>
          <a:noFill/>
        </p:spPr>
        <p:txBody>
          <a:bodyPr wrap="square" rtlCol="0">
            <a:spAutoFit/>
          </a:bodyPr>
          <a:lstStyle/>
          <a:p>
            <a:pPr algn="ctr"/>
            <a:r>
              <a:rPr lang="en-US" sz="4500" b="1" dirty="0">
                <a:latin typeface="Cambria" panose="02040503050406030204" pitchFamily="18" charset="0"/>
              </a:rPr>
              <a:t>DataViz Art Brushes</a:t>
            </a:r>
          </a:p>
          <a:p>
            <a:r>
              <a:rPr lang="en-US" sz="4500" dirty="0">
                <a:latin typeface="Cambria" panose="02040503050406030204" pitchFamily="18" charset="0"/>
              </a:rPr>
              <a:t>We created custom brushes using famous data visualization art pieces as inputs. We trained models that were consumable by ml5.js.</a:t>
            </a:r>
          </a:p>
        </p:txBody>
      </p:sp>
      <p:pic>
        <p:nvPicPr>
          <p:cNvPr id="17" name="Picture 16">
            <a:extLst>
              <a:ext uri="{FF2B5EF4-FFF2-40B4-BE49-F238E27FC236}">
                <a16:creationId xmlns:a16="http://schemas.microsoft.com/office/drawing/2014/main" id="{38D15B3D-20CA-DE4C-A569-E3DA997EE1EA}"/>
              </a:ext>
            </a:extLst>
          </p:cNvPr>
          <p:cNvPicPr>
            <a:picLocks noChangeAspect="1"/>
          </p:cNvPicPr>
          <p:nvPr/>
        </p:nvPicPr>
        <p:blipFill>
          <a:blip r:embed="rId5"/>
          <a:stretch>
            <a:fillRect/>
          </a:stretch>
        </p:blipFill>
        <p:spPr>
          <a:xfrm>
            <a:off x="12493203" y="5794597"/>
            <a:ext cx="3021195" cy="3021195"/>
          </a:xfrm>
          <a:prstGeom prst="rect">
            <a:avLst/>
          </a:prstGeom>
        </p:spPr>
      </p:pic>
      <p:pic>
        <p:nvPicPr>
          <p:cNvPr id="20" name="Picture 19">
            <a:extLst>
              <a:ext uri="{FF2B5EF4-FFF2-40B4-BE49-F238E27FC236}">
                <a16:creationId xmlns:a16="http://schemas.microsoft.com/office/drawing/2014/main" id="{19D47628-0B1A-2948-8C54-990207C9DB7C}"/>
              </a:ext>
            </a:extLst>
          </p:cNvPr>
          <p:cNvPicPr>
            <a:picLocks noChangeAspect="1"/>
          </p:cNvPicPr>
          <p:nvPr/>
        </p:nvPicPr>
        <p:blipFill>
          <a:blip r:embed="rId6"/>
          <a:stretch>
            <a:fillRect/>
          </a:stretch>
        </p:blipFill>
        <p:spPr>
          <a:xfrm>
            <a:off x="15810487" y="5794598"/>
            <a:ext cx="4572076" cy="3021195"/>
          </a:xfrm>
          <a:prstGeom prst="rect">
            <a:avLst/>
          </a:prstGeom>
        </p:spPr>
      </p:pic>
    </p:spTree>
    <p:extLst>
      <p:ext uri="{BB962C8B-B14F-4D97-AF65-F5344CB8AC3E}">
        <p14:creationId xmlns:p14="http://schemas.microsoft.com/office/powerpoint/2010/main" val="2716703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259</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Mahika Dubey</dc:creator>
  <cp:lastModifiedBy>Mahika Dubey</cp:lastModifiedBy>
  <cp:revision>41</cp:revision>
  <dcterms:created xsi:type="dcterms:W3CDTF">2019-05-03T01:18:02Z</dcterms:created>
  <dcterms:modified xsi:type="dcterms:W3CDTF">2019-05-03T05:20:39Z</dcterms:modified>
</cp:coreProperties>
</file>