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image" Target="../media/image1.bmp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image" Target="../media/image2.bmp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32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3200" u="none">
                <a:solidFill>
                  <a:srgbClr val="595959"/>
                </a:solidFill>
                <a:latin typeface="Calibri"/>
              </a:rPr>
              <a:t>Popularity Score of top 5 Categories</a:t>
            </a:r>
          </a:p>
        </c:rich>
      </c:tx>
      <c:layout>
        <c:manualLayout>
          <c:xMode val="edge"/>
          <c:yMode val="edge"/>
          <c:x val="0.0891049"/>
          <c:y val="0"/>
          <c:w val="0.740156"/>
          <c:h val="0.1987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209156"/>
          <c:y val="0.19874"/>
          <c:w val="0.680298"/>
          <c:h val="0.7426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A100F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74965.000000</c:v>
                </c:pt>
                <c:pt idx="1">
                  <c:v>71168.000000</c:v>
                </c:pt>
                <c:pt idx="2">
                  <c:v>69339.000000</c:v>
                </c:pt>
                <c:pt idx="3">
                  <c:v>68738.000000</c:v>
                </c:pt>
                <c:pt idx="4">
                  <c:v>66676.000000</c:v>
                </c:pt>
              </c:numCache>
            </c:numRef>
          </c:val>
        </c:ser>
        <c:gapWidth val="219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2250"/>
        <c:minorUnit val="1125"/>
      </c:valAx>
      <c:spPr>
        <a:blipFill rotWithShape="1">
          <a:blip r:embed="rId2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93818"/>
          <c:y val="0.50587"/>
          <c:w val="0.06182"/>
          <c:h val="0.045866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3200" u="none">
                <a:solidFill>
                  <a:srgbClr val="595959"/>
                </a:solidFill>
                <a:latin typeface="Calibri"/>
              </a:defRPr>
            </a:pPr>
            <a:r>
              <a:rPr b="1" i="0" strike="noStrike" sz="3200" u="none">
                <a:solidFill>
                  <a:srgbClr val="595959"/>
                </a:solidFill>
                <a:latin typeface="Calibri"/>
              </a:rPr>
              <a:t>Number of Reactions to the most popular categories</a:t>
            </a:r>
          </a:p>
        </c:rich>
      </c:tx>
      <c:layout>
        <c:manualLayout>
          <c:xMode val="edge"/>
          <c:yMode val="edge"/>
          <c:x val="0.148229"/>
          <c:y val="0"/>
          <c:w val="0.654678"/>
          <c:h val="0.11982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36364"/>
          <c:y val="0.119821"/>
          <c:w val="0.9075"/>
          <c:h val="0.802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rgbClr val="A100FF"/>
                </a:gs>
                <a:gs pos="74000">
                  <a:srgbClr val="B0C6E1"/>
                </a:gs>
                <a:gs pos="83000">
                  <a:srgbClr val="B0C6E1"/>
                </a:gs>
                <a:gs pos="100000">
                  <a:srgbClr val="CAD9E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1897.000000</c:v>
                </c:pt>
                <c:pt idx="1">
                  <c:v>1699.000000</c:v>
                </c:pt>
                <c:pt idx="2">
                  <c:v>1717.000000</c:v>
                </c:pt>
                <c:pt idx="3">
                  <c:v>1796.000000</c:v>
                </c:pt>
                <c:pt idx="4">
                  <c:v>1698.000000</c:v>
                </c:pt>
              </c:numCache>
            </c:numRef>
          </c:val>
        </c:ser>
        <c:gapWidth val="219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75"/>
        <c:minorUnit val="37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963352"/>
          <c:y val="0.465112"/>
          <c:w val="0.0366475"/>
          <c:h val="0.045961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3600" u="none">
                <a:solidFill>
                  <a:srgbClr val="595959"/>
                </a:solidFill>
                <a:latin typeface="Calibri"/>
              </a:defRPr>
            </a:pPr>
            <a:r>
              <a:rPr b="1" i="0" strike="noStrike" sz="3600" u="none">
                <a:solidFill>
                  <a:srgbClr val="595959"/>
                </a:solidFill>
                <a:latin typeface="Calibri"/>
              </a:rPr>
              <a:t>Posts in each month</a:t>
            </a:r>
          </a:p>
        </c:rich>
      </c:tx>
      <c:layout>
        <c:manualLayout>
          <c:xMode val="edge"/>
          <c:yMode val="edge"/>
          <c:x val="0.325824"/>
          <c:y val="0"/>
          <c:w val="0.300628"/>
          <c:h val="0.1220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11504"/>
          <c:y val="0.12202"/>
          <c:w val="0.911126"/>
          <c:h val="0.8038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May</c:v>
                </c:pt>
                <c:pt idx="1">
                  <c:v>Jan</c:v>
                </c:pt>
                <c:pt idx="2">
                  <c:v>Aug</c:v>
                </c:pt>
                <c:pt idx="3">
                  <c:v>Dec</c:v>
                </c:pt>
                <c:pt idx="4">
                  <c:v>Jul</c:v>
                </c:pt>
                <c:pt idx="5">
                  <c:v>Oct</c:v>
                </c:pt>
                <c:pt idx="6">
                  <c:v>Nov</c:v>
                </c:pt>
                <c:pt idx="7">
                  <c:v>Sep</c:v>
                </c:pt>
                <c:pt idx="8">
                  <c:v>Jun</c:v>
                </c:pt>
                <c:pt idx="9">
                  <c:v>Mar</c:v>
                </c:pt>
                <c:pt idx="10">
                  <c:v>Apr</c:v>
                </c:pt>
                <c:pt idx="11">
                  <c:v>Feb</c:v>
                </c:pt>
              </c:strCache>
            </c:strRef>
          </c:cat>
          <c:val>
            <c:numRef>
              <c:f>Sheet1!$B$2:$M$2</c:f>
              <c:numCache>
                <c:ptCount val="12"/>
                <c:pt idx="0">
                  <c:v>2138.000000</c:v>
                </c:pt>
                <c:pt idx="1">
                  <c:v>2126.000000</c:v>
                </c:pt>
                <c:pt idx="2">
                  <c:v>2114.000000</c:v>
                </c:pt>
                <c:pt idx="3">
                  <c:v>2092.000000</c:v>
                </c:pt>
                <c:pt idx="4">
                  <c:v>2070.000000</c:v>
                </c:pt>
                <c:pt idx="5">
                  <c:v>2056.000000</c:v>
                </c:pt>
                <c:pt idx="6">
                  <c:v>2034.000000</c:v>
                </c:pt>
                <c:pt idx="7">
                  <c:v>2022.000000</c:v>
                </c:pt>
                <c:pt idx="8">
                  <c:v>2021.000000</c:v>
                </c:pt>
                <c:pt idx="9">
                  <c:v>2012.000000</c:v>
                </c:pt>
                <c:pt idx="10">
                  <c:v>1974.000000</c:v>
                </c:pt>
                <c:pt idx="11">
                  <c:v>1914.000000</c:v>
                </c:pt>
              </c:numCache>
            </c:numRef>
          </c:val>
        </c:ser>
        <c:gapWidth val="219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20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75"/>
        <c:minorUnit val="37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961219"/>
          <c:y val="0.475997"/>
          <c:w val="0.038781"/>
          <c:h val="0.04476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chart" Target="../charts/char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5.jpeg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chart" Target="../charts/char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chart" Target="../charts/char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1" name="Group 3"/>
          <p:cNvGrpSpPr/>
          <p:nvPr/>
        </p:nvGrpSpPr>
        <p:grpSpPr>
          <a:xfrm>
            <a:off x="6545735" y="406153"/>
            <a:ext cx="10042535" cy="9474694"/>
            <a:chOff x="0" y="0"/>
            <a:chExt cx="10042534" cy="9474692"/>
          </a:xfrm>
        </p:grpSpPr>
        <p:pic>
          <p:nvPicPr>
            <p:cNvPr id="95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5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4" name="Group 20"/>
          <p:cNvGrpSpPr/>
          <p:nvPr/>
        </p:nvGrpSpPr>
        <p:grpSpPr>
          <a:xfrm>
            <a:off x="1060932" y="1993539"/>
            <a:ext cx="8750844" cy="8318193"/>
            <a:chOff x="0" y="0"/>
            <a:chExt cx="8750843" cy="8318192"/>
          </a:xfrm>
        </p:grpSpPr>
        <p:sp>
          <p:nvSpPr>
            <p:cNvPr id="112" name="Freeform 22"/>
            <p:cNvSpPr/>
            <p:nvPr/>
          </p:nvSpPr>
          <p:spPr>
            <a:xfrm>
              <a:off x="1448876" y="1016225"/>
              <a:ext cx="7301968" cy="7301969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3" name="Picture 23" descr="Picture 2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97104" y="282208"/>
              <a:ext cx="7301969" cy="7317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TextBox 24"/>
          <p:cNvSpPr txBox="1"/>
          <p:nvPr/>
        </p:nvSpPr>
        <p:spPr>
          <a:xfrm>
            <a:off x="2312374" y="3305349"/>
            <a:ext cx="5483000" cy="5601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1000"/>
              </a:lnSpc>
              <a:defRPr spc="-104" sz="105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Social Buzz Data-set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"/>
          <p:cNvGrpSpPr/>
          <p:nvPr/>
        </p:nvGrpSpPr>
        <p:grpSpPr>
          <a:xfrm>
            <a:off x="555212" y="9490985"/>
            <a:ext cx="17253777" cy="2017080"/>
            <a:chOff x="0" y="0"/>
            <a:chExt cx="17253776" cy="2017079"/>
          </a:xfrm>
        </p:grpSpPr>
        <p:pic>
          <p:nvPicPr>
            <p:cNvPr id="283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4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3" name="Group 10"/>
          <p:cNvGrpSpPr/>
          <p:nvPr/>
        </p:nvGrpSpPr>
        <p:grpSpPr>
          <a:xfrm>
            <a:off x="622620" y="8324572"/>
            <a:ext cx="4257028" cy="4349903"/>
            <a:chOff x="0" y="0"/>
            <a:chExt cx="4257026" cy="4349901"/>
          </a:xfrm>
        </p:grpSpPr>
        <p:sp>
          <p:nvSpPr>
            <p:cNvPr id="291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92" name="Picture 13" descr="Picture 1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1" name="Group 14"/>
          <p:cNvGrpSpPr/>
          <p:nvPr/>
        </p:nvGrpSpPr>
        <p:grpSpPr>
          <a:xfrm>
            <a:off x="655751" y="-1235382"/>
            <a:ext cx="17253777" cy="2017080"/>
            <a:chOff x="0" y="0"/>
            <a:chExt cx="17253776" cy="2017079"/>
          </a:xfrm>
        </p:grpSpPr>
        <p:pic>
          <p:nvPicPr>
            <p:cNvPr id="294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5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6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8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9" name="Picture 20" descr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Picture 21" descr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2" name="AutoShape 22"/>
          <p:cNvSpPr/>
          <p:nvPr/>
        </p:nvSpPr>
        <p:spPr>
          <a:xfrm>
            <a:off x="-1" y="0"/>
            <a:ext cx="2386484" cy="10287000"/>
          </a:xfrm>
          <a:prstGeom prst="rect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5" name="Group 23"/>
          <p:cNvGrpSpPr/>
          <p:nvPr/>
        </p:nvGrpSpPr>
        <p:grpSpPr>
          <a:xfrm>
            <a:off x="16515246" y="-1685151"/>
            <a:ext cx="3545509" cy="3370302"/>
            <a:chOff x="0" y="0"/>
            <a:chExt cx="3545507" cy="3370301"/>
          </a:xfrm>
        </p:grpSpPr>
        <p:sp>
          <p:nvSpPr>
            <p:cNvPr id="303" name="Freeform 2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04" name="Picture 26" descr="Picture 2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306" name="Chart 26"/>
          <p:cNvGraphicFramePr/>
          <p:nvPr/>
        </p:nvGraphicFramePr>
        <p:xfrm>
          <a:off x="4025232" y="1534318"/>
          <a:ext cx="12771735" cy="579114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0143618" y="5003701"/>
            <a:ext cx="942467" cy="27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0143618" y="2227332"/>
            <a:ext cx="942467" cy="27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0143618" y="7780070"/>
            <a:ext cx="942467" cy="27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4068" t="1617" r="4068" b="1617"/>
          <a:stretch>
            <a:fillRect/>
          </a:stretch>
        </p:blipFill>
        <p:spPr>
          <a:xfrm>
            <a:off x="5438297" y="1161805"/>
            <a:ext cx="5036756" cy="796339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extBox 6"/>
          <p:cNvSpPr txBox="1"/>
          <p:nvPr/>
        </p:nvSpPr>
        <p:spPr>
          <a:xfrm>
            <a:off x="457200" y="4539600"/>
            <a:ext cx="4703553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pc="-79" sz="8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Summary</a:t>
            </a:r>
          </a:p>
        </p:txBody>
      </p:sp>
      <p:grpSp>
        <p:nvGrpSpPr>
          <p:cNvPr id="317" name="Group 7"/>
          <p:cNvGrpSpPr/>
          <p:nvPr/>
        </p:nvGrpSpPr>
        <p:grpSpPr>
          <a:xfrm>
            <a:off x="8467" y="9715500"/>
            <a:ext cx="9711340" cy="2017080"/>
            <a:chOff x="0" y="0"/>
            <a:chExt cx="9711338" cy="2017079"/>
          </a:xfrm>
        </p:grpSpPr>
        <p:pic>
          <p:nvPicPr>
            <p:cNvPr id="313" name="Picture 8" descr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Picture 9" descr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5028291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5" name="Picture 10" descr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Picture 11" descr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22" name="Group 12"/>
          <p:cNvGrpSpPr/>
          <p:nvPr/>
        </p:nvGrpSpPr>
        <p:grpSpPr>
          <a:xfrm>
            <a:off x="327032" y="-1179606"/>
            <a:ext cx="9711340" cy="2017080"/>
            <a:chOff x="0" y="0"/>
            <a:chExt cx="9711338" cy="2017079"/>
          </a:xfrm>
        </p:grpSpPr>
        <p:pic>
          <p:nvPicPr>
            <p:cNvPr id="318" name="Picture 13" descr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9" name="Picture 14" descr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5028291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" name="Picture 15" descr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1" name="Picture 16" descr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3" name="TextBox 16"/>
          <p:cNvSpPr txBox="1"/>
          <p:nvPr/>
        </p:nvSpPr>
        <p:spPr>
          <a:xfrm>
            <a:off x="11475719" y="1221132"/>
            <a:ext cx="6184044" cy="7926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The top 5 categories in descending order are:</a:t>
            </a:r>
          </a:p>
          <a:p>
            <a:pPr>
              <a:defRPr sz="3200"/>
            </a:pPr>
          </a:p>
          <a:p>
            <a:pPr marL="514350" indent="-514350">
              <a:buSzPct val="100000"/>
              <a:buAutoNum type="arabicPeriod" startAt="1"/>
              <a:defRPr sz="3200"/>
            </a:pPr>
            <a:r>
              <a:t>Animals</a:t>
            </a:r>
          </a:p>
          <a:p>
            <a:pPr marL="514350" indent="-514350">
              <a:buSzPct val="100000"/>
              <a:buAutoNum type="arabicPeriod" startAt="1"/>
              <a:defRPr sz="3200"/>
            </a:pPr>
            <a:r>
              <a:t>Science</a:t>
            </a:r>
          </a:p>
          <a:p>
            <a:pPr marL="514350" indent="-514350">
              <a:buSzPct val="100000"/>
              <a:buAutoNum type="arabicPeriod" startAt="1"/>
              <a:defRPr sz="3200"/>
            </a:pPr>
            <a:r>
              <a:t>Healthy eating</a:t>
            </a:r>
          </a:p>
          <a:p>
            <a:pPr marL="514350" indent="-514350">
              <a:buSzPct val="100000"/>
              <a:buAutoNum type="arabicPeriod" startAt="1"/>
              <a:defRPr sz="3200"/>
            </a:pPr>
            <a:r>
              <a:t>Food</a:t>
            </a:r>
          </a:p>
          <a:p>
            <a:pPr marL="514350" indent="-514350">
              <a:buSzPct val="100000"/>
              <a:buAutoNum type="arabicPeriod" startAt="1"/>
              <a:defRPr sz="3200"/>
            </a:pPr>
            <a:r>
              <a:t>Technology</a:t>
            </a:r>
          </a:p>
          <a:p>
            <a:pPr>
              <a:defRPr sz="3200"/>
            </a:pPr>
          </a:p>
          <a:p>
            <a:pPr>
              <a:defRPr sz="3200"/>
            </a:pPr>
          </a:p>
          <a:p>
            <a:pPr>
              <a:defRPr sz="3200"/>
            </a:pPr>
            <a:r>
              <a:t>The category with the highest count is animals</a:t>
            </a:r>
            <a:endParaRPr b="1" u="sng">
              <a:solidFill>
                <a:srgbClr val="A100FF"/>
              </a:solidFill>
            </a:endParaRPr>
          </a:p>
          <a:p>
            <a:pPr>
              <a:defRPr sz="3200"/>
            </a:pPr>
          </a:p>
          <a:p>
            <a:pPr>
              <a:defRPr sz="3200"/>
            </a:pPr>
          </a:p>
          <a:p>
            <a:pPr>
              <a:defRPr sz="3200"/>
            </a:pPr>
            <a:r>
              <a:t>The month with maximum number of posts is the month of may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2"/>
          <p:cNvSpPr txBox="1"/>
          <p:nvPr/>
        </p:nvSpPr>
        <p:spPr>
          <a:xfrm>
            <a:off x="5421912" y="5552245"/>
            <a:ext cx="5385739" cy="438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600"/>
              </a:lnSpc>
              <a:defRPr spc="-26" sz="2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ANY QUESTIONS?</a:t>
            </a:r>
          </a:p>
        </p:txBody>
      </p:sp>
      <p:grpSp>
        <p:nvGrpSpPr>
          <p:cNvPr id="328" name="Group 3"/>
          <p:cNvGrpSpPr/>
          <p:nvPr/>
        </p:nvGrpSpPr>
        <p:grpSpPr>
          <a:xfrm>
            <a:off x="728428" y="3599225"/>
            <a:ext cx="3546596" cy="3371248"/>
            <a:chOff x="0" y="0"/>
            <a:chExt cx="3546594" cy="3371247"/>
          </a:xfrm>
        </p:grpSpPr>
        <p:sp>
          <p:nvSpPr>
            <p:cNvPr id="326" name="Freeform 5"/>
            <p:cNvSpPr/>
            <p:nvPr/>
          </p:nvSpPr>
          <p:spPr>
            <a:xfrm>
              <a:off x="587209" y="411861"/>
              <a:ext cx="2959387" cy="295938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27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120412" y="114375"/>
              <a:ext cx="2959387" cy="29656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9" name="TextBox 7"/>
          <p:cNvSpPr txBox="1"/>
          <p:nvPr/>
        </p:nvSpPr>
        <p:spPr>
          <a:xfrm>
            <a:off x="4669075" y="4178375"/>
            <a:ext cx="5729830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Thank you!</a:t>
            </a:r>
          </a:p>
        </p:txBody>
      </p:sp>
      <p:grpSp>
        <p:nvGrpSpPr>
          <p:cNvPr id="337" name="Group 8"/>
          <p:cNvGrpSpPr/>
          <p:nvPr/>
        </p:nvGrpSpPr>
        <p:grpSpPr>
          <a:xfrm>
            <a:off x="517112" y="-1140306"/>
            <a:ext cx="17253777" cy="2017080"/>
            <a:chOff x="0" y="0"/>
            <a:chExt cx="17253776" cy="2017079"/>
          </a:xfrm>
        </p:grpSpPr>
        <p:pic>
          <p:nvPicPr>
            <p:cNvPr id="330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1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Picture 12" descr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4" name="Picture 13" descr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5" name="Picture 14" descr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6" name="Picture 15" descr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5" name="Group 16"/>
          <p:cNvGrpSpPr/>
          <p:nvPr/>
        </p:nvGrpSpPr>
        <p:grpSpPr>
          <a:xfrm>
            <a:off x="517112" y="9394369"/>
            <a:ext cx="17253777" cy="2017080"/>
            <a:chOff x="0" y="0"/>
            <a:chExt cx="17253776" cy="2017079"/>
          </a:xfrm>
        </p:grpSpPr>
        <p:pic>
          <p:nvPicPr>
            <p:cNvPr id="338" name="Picture 17" descr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9" name="Picture 18" descr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0" name="Picture 19" descr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Picture 20" descr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2" name="Picture 21" descr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Picture 22" descr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4" name="Picture 23" descr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"/>
          <p:cNvGrpSpPr/>
          <p:nvPr/>
        </p:nvGrpSpPr>
        <p:grpSpPr>
          <a:xfrm>
            <a:off x="2921591" y="3285301"/>
            <a:ext cx="8673443" cy="3691872"/>
            <a:chOff x="0" y="0"/>
            <a:chExt cx="8673442" cy="3691871"/>
          </a:xfrm>
        </p:grpSpPr>
        <p:sp>
          <p:nvSpPr>
            <p:cNvPr id="117" name="TextBox 3"/>
            <p:cNvSpPr txBox="1"/>
            <p:nvPr/>
          </p:nvSpPr>
          <p:spPr>
            <a:xfrm>
              <a:off x="0" y="0"/>
              <a:ext cx="8673443" cy="1198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9600"/>
                </a:lnSpc>
                <a:defRPr spc="-79" sz="80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Today's agenda</a:t>
              </a: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0" y="1723625"/>
              <a:ext cx="8673443" cy="1968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Project recap: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Problem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The Analytics team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Process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Insights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Summary</a:t>
              </a:r>
            </a:p>
          </p:txBody>
        </p:sp>
      </p:grpSp>
      <p:grpSp>
        <p:nvGrpSpPr>
          <p:cNvPr id="122" name="Group 5"/>
          <p:cNvGrpSpPr/>
          <p:nvPr/>
        </p:nvGrpSpPr>
        <p:grpSpPr>
          <a:xfrm>
            <a:off x="15307242" y="-1685151"/>
            <a:ext cx="3545509" cy="3370302"/>
            <a:chOff x="0" y="0"/>
            <a:chExt cx="3545507" cy="3370301"/>
          </a:xfrm>
        </p:grpSpPr>
        <p:sp>
          <p:nvSpPr>
            <p:cNvPr id="120" name="Freeform 7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1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5" name="Group 9"/>
          <p:cNvGrpSpPr/>
          <p:nvPr/>
        </p:nvGrpSpPr>
        <p:grpSpPr>
          <a:xfrm>
            <a:off x="13610069" y="3458349"/>
            <a:ext cx="3545509" cy="3370302"/>
            <a:chOff x="0" y="0"/>
            <a:chExt cx="3545507" cy="3370301"/>
          </a:xfrm>
        </p:grpSpPr>
        <p:sp>
          <p:nvSpPr>
            <p:cNvPr id="123" name="Freeform 11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4" name="Picture 12" descr="Picture 1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8" name="Group 13"/>
          <p:cNvGrpSpPr/>
          <p:nvPr/>
        </p:nvGrpSpPr>
        <p:grpSpPr>
          <a:xfrm>
            <a:off x="11912897" y="8601849"/>
            <a:ext cx="3545509" cy="3370303"/>
            <a:chOff x="0" y="0"/>
            <a:chExt cx="3545507" cy="3370301"/>
          </a:xfrm>
        </p:grpSpPr>
        <p:sp>
          <p:nvSpPr>
            <p:cNvPr id="126" name="Freeform 1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7" name="Picture 16" descr="Picture 1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Group 17"/>
          <p:cNvGrpSpPr/>
          <p:nvPr/>
        </p:nvGrpSpPr>
        <p:grpSpPr>
          <a:xfrm>
            <a:off x="-927558" y="406153"/>
            <a:ext cx="2253801" cy="9474694"/>
            <a:chOff x="0" y="0"/>
            <a:chExt cx="2253799" cy="9474692"/>
          </a:xfrm>
        </p:grpSpPr>
        <p:pic>
          <p:nvPicPr>
            <p:cNvPr id="129" name="Picture 18" descr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Picture 19" descr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Picture 20" descr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Picture 21" descr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2"/>
          <p:cNvGrpSpPr/>
          <p:nvPr/>
        </p:nvGrpSpPr>
        <p:grpSpPr>
          <a:xfrm>
            <a:off x="517112" y="584601"/>
            <a:ext cx="17253777" cy="9117800"/>
            <a:chOff x="0" y="0"/>
            <a:chExt cx="17253776" cy="9117799"/>
          </a:xfrm>
        </p:grpSpPr>
        <p:pic>
          <p:nvPicPr>
            <p:cNvPr id="135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710072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710072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710072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710072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Picture 20" descr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Picture 21" descr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Picture 22" descr="Picture 2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710072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Picture 23" descr="Picture 2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Picture 24" descr="Picture 2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icture 25" descr="Picture 2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icture 26" descr="Picture 2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710072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Picture 27" descr="Picture 2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Picture 28" descr="Picture 2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icture 29" descr="Picture 2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Picture 30" descr="Picture 3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710072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4" name="AutoShape 31"/>
          <p:cNvSpPr/>
          <p:nvPr/>
        </p:nvSpPr>
        <p:spPr>
          <a:xfrm>
            <a:off x="4946896" y="2005583"/>
            <a:ext cx="11342283" cy="62758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5" name="Picture 32" descr="Picture 32"/>
          <p:cNvPicPr>
            <a:picLocks noChangeAspect="1"/>
          </p:cNvPicPr>
          <p:nvPr/>
        </p:nvPicPr>
        <p:blipFill>
          <a:blip r:embed="rId3">
            <a:extLst/>
          </a:blip>
          <a:srcRect l="0" t="0" r="0" b="321"/>
          <a:stretch>
            <a:fillRect/>
          </a:stretch>
        </p:blipFill>
        <p:spPr>
          <a:xfrm rot="10799999">
            <a:off x="1983047" y="1909667"/>
            <a:ext cx="6453904" cy="646766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33"/>
          <p:cNvSpPr txBox="1"/>
          <p:nvPr/>
        </p:nvSpPr>
        <p:spPr>
          <a:xfrm>
            <a:off x="2969012" y="3935700"/>
            <a:ext cx="4481974" cy="241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Project Recap</a:t>
            </a:r>
          </a:p>
        </p:txBody>
      </p:sp>
      <p:sp>
        <p:nvSpPr>
          <p:cNvPr id="167" name="TextBox 34"/>
          <p:cNvSpPr txBox="1"/>
          <p:nvPr/>
        </p:nvSpPr>
        <p:spPr>
          <a:xfrm>
            <a:off x="8765668" y="4132071"/>
            <a:ext cx="7343011" cy="287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300"/>
            </a:pPr>
            <a:r>
              <a:t>This project is on Social Buzz which is a fast-growing technology unicorn which is scaling up globally and needed assistance for the same. So, Accenture had begun a 3-month POC focusing on these tasks :</a:t>
            </a:r>
          </a:p>
          <a:p>
            <a:pPr>
              <a:defRPr sz="2300"/>
            </a:pPr>
          </a:p>
          <a:p>
            <a:pPr marL="342900" indent="-342900">
              <a:buSzPct val="100000"/>
              <a:buAutoNum type="arabicPeriod" startAt="1"/>
              <a:defRPr sz="2300"/>
            </a:pPr>
            <a:r>
              <a:t>Conducting an audit of big data practices of Social Buzz</a:t>
            </a:r>
          </a:p>
          <a:p>
            <a:pPr marL="342900" indent="-342900">
              <a:buSzPct val="100000"/>
              <a:buAutoNum type="arabicPeriod" startAt="1"/>
              <a:defRPr sz="2300"/>
            </a:pPr>
            <a:r>
              <a:t>Successful IPO recommendation</a:t>
            </a:r>
          </a:p>
          <a:p>
            <a:pPr marL="342900" indent="-342900">
              <a:buSzPct val="100000"/>
              <a:buAutoNum type="arabicPeriod" startAt="1"/>
              <a:defRPr sz="2300"/>
            </a:pPr>
            <a:r>
              <a:t>Analysis to find top 5 popular content category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2"/>
          <p:cNvGrpSpPr/>
          <p:nvPr/>
        </p:nvGrpSpPr>
        <p:grpSpPr>
          <a:xfrm>
            <a:off x="9143999" y="8195696"/>
            <a:ext cx="3545509" cy="3370302"/>
            <a:chOff x="0" y="0"/>
            <a:chExt cx="3545507" cy="3370301"/>
          </a:xfrm>
        </p:grpSpPr>
        <p:sp>
          <p:nvSpPr>
            <p:cNvPr id="169" name="Freeform 4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0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2" name="AutoShape 6"/>
          <p:cNvSpPr/>
          <p:nvPr/>
        </p:nvSpPr>
        <p:spPr>
          <a:xfrm>
            <a:off x="-1" y="0"/>
            <a:ext cx="9964484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7" name="Group 7"/>
          <p:cNvGrpSpPr/>
          <p:nvPr/>
        </p:nvGrpSpPr>
        <p:grpSpPr>
          <a:xfrm>
            <a:off x="-146279" y="406153"/>
            <a:ext cx="2253800" cy="9474694"/>
            <a:chOff x="0" y="0"/>
            <a:chExt cx="2253799" cy="9474692"/>
          </a:xfrm>
        </p:grpSpPr>
        <p:pic>
          <p:nvPicPr>
            <p:cNvPr id="173" name="Picture 8" descr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Group 12"/>
          <p:cNvGrpSpPr/>
          <p:nvPr/>
        </p:nvGrpSpPr>
        <p:grpSpPr>
          <a:xfrm>
            <a:off x="1298687" y="1348561"/>
            <a:ext cx="3554345" cy="3413097"/>
            <a:chOff x="0" y="0"/>
            <a:chExt cx="3554342" cy="3413096"/>
          </a:xfrm>
        </p:grpSpPr>
        <p:sp>
          <p:nvSpPr>
            <p:cNvPr id="178" name="Freeform 14"/>
            <p:cNvSpPr/>
            <p:nvPr/>
          </p:nvSpPr>
          <p:spPr>
            <a:xfrm>
              <a:off x="0" y="492299"/>
              <a:ext cx="2920800" cy="2920798"/>
            </a:xfrm>
            <a:prstGeom prst="ellipse">
              <a:avLst/>
            </a:prstGeom>
            <a:solidFill>
              <a:srgbClr val="9634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9" name="Picture 15" descr="Picture 1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320"/>
            <a:stretch>
              <a:fillRect/>
            </a:stretch>
          </p:blipFill>
          <p:spPr>
            <a:xfrm rot="16484542">
              <a:off x="514701" y="112883"/>
              <a:ext cx="2920800" cy="2927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Group 16"/>
          <p:cNvGrpSpPr/>
          <p:nvPr/>
        </p:nvGrpSpPr>
        <p:grpSpPr>
          <a:xfrm>
            <a:off x="15986267" y="-1061348"/>
            <a:ext cx="3545509" cy="3370302"/>
            <a:chOff x="0" y="0"/>
            <a:chExt cx="3545507" cy="3370301"/>
          </a:xfrm>
        </p:grpSpPr>
        <p:sp>
          <p:nvSpPr>
            <p:cNvPr id="181" name="Freeform 18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2" name="Picture 19" descr="Picture 19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4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rcRect l="24693" t="0" r="24693" b="0"/>
          <a:stretch>
            <a:fillRect/>
          </a:stretch>
        </p:blipFill>
        <p:spPr>
          <a:xfrm>
            <a:off x="11007483" y="1028700"/>
            <a:ext cx="6251817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Box 21"/>
          <p:cNvSpPr txBox="1"/>
          <p:nvPr/>
        </p:nvSpPr>
        <p:spPr>
          <a:xfrm>
            <a:off x="3069737" y="2308953"/>
            <a:ext cx="5786871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86" name="TextBox 21"/>
          <p:cNvSpPr txBox="1"/>
          <p:nvPr/>
        </p:nvSpPr>
        <p:spPr>
          <a:xfrm>
            <a:off x="2954132" y="4961740"/>
            <a:ext cx="6385560" cy="99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No. of posts per day is &gt; </a:t>
            </a:r>
            <a:r>
              <a:rPr b="1" u="sng"/>
              <a:t>100000</a:t>
            </a:r>
            <a:endParaRPr b="1" u="sng"/>
          </a:p>
          <a:p>
            <a:pPr>
              <a:defRPr sz="3200">
                <a:solidFill>
                  <a:srgbClr val="FFFFFF"/>
                </a:solidFill>
              </a:defRPr>
            </a:pPr>
            <a:r>
              <a:t>No. of posts per year &gt; </a:t>
            </a:r>
            <a:r>
              <a:rPr b="1" u="sng"/>
              <a:t>36500000</a:t>
            </a:r>
          </a:p>
        </p:txBody>
      </p:sp>
      <p:sp>
        <p:nvSpPr>
          <p:cNvPr id="187" name="TextBox 22"/>
          <p:cNvSpPr txBox="1"/>
          <p:nvPr/>
        </p:nvSpPr>
        <p:spPr>
          <a:xfrm>
            <a:off x="2941320" y="6580882"/>
            <a:ext cx="6385560" cy="99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How to capitalize this and make it profitable?</a:t>
            </a:r>
          </a:p>
        </p:txBody>
      </p:sp>
      <p:sp>
        <p:nvSpPr>
          <p:cNvPr id="188" name="TextBox 23"/>
          <p:cNvSpPr txBox="1"/>
          <p:nvPr/>
        </p:nvSpPr>
        <p:spPr>
          <a:xfrm>
            <a:off x="2941320" y="7920208"/>
            <a:ext cx="6385560" cy="148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200" u="sng">
                <a:solidFill>
                  <a:srgbClr val="FFFFFF"/>
                </a:solidFill>
              </a:defRPr>
            </a:lvl1pPr>
          </a:lstStyle>
          <a:p>
            <a:pPr/>
            <a:r>
              <a:t> find Social Buzz’s top 5 most popular content categories and makinf further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"/>
          <p:cNvGrpSpPr/>
          <p:nvPr/>
        </p:nvGrpSpPr>
        <p:grpSpPr>
          <a:xfrm>
            <a:off x="506722" y="406153"/>
            <a:ext cx="9939845" cy="9474694"/>
            <a:chOff x="0" y="0"/>
            <a:chExt cx="9939843" cy="9474692"/>
          </a:xfrm>
        </p:grpSpPr>
        <p:pic>
          <p:nvPicPr>
            <p:cNvPr id="190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62014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6201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24029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24029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3" name="AutoShape 15"/>
          <p:cNvSpPr/>
          <p:nvPr/>
        </p:nvSpPr>
        <p:spPr>
          <a:xfrm>
            <a:off x="2110744" y="1825526"/>
            <a:ext cx="6750817" cy="6635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Freeform 17"/>
          <p:cNvSpPr/>
          <p:nvPr/>
        </p:nvSpPr>
        <p:spPr>
          <a:xfrm>
            <a:off x="11825796" y="1270730"/>
            <a:ext cx="2085138" cy="2085139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7" name="Group 18"/>
          <p:cNvGrpSpPr/>
          <p:nvPr/>
        </p:nvGrpSpPr>
        <p:grpSpPr>
          <a:xfrm>
            <a:off x="11443639" y="1050856"/>
            <a:ext cx="2123088" cy="2123083"/>
            <a:chOff x="0" y="0"/>
            <a:chExt cx="2123086" cy="2123082"/>
          </a:xfrm>
        </p:grpSpPr>
        <p:sp>
          <p:nvSpPr>
            <p:cNvPr id="205" name="Freeform 19"/>
            <p:cNvSpPr/>
            <p:nvPr/>
          </p:nvSpPr>
          <p:spPr>
            <a:xfrm>
              <a:off x="14678" y="19352"/>
              <a:ext cx="2093731" cy="208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9525" cap="flat">
              <a:solidFill>
                <a:srgbClr val="00BA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reeform 20"/>
            <p:cNvSpPr/>
            <p:nvPr/>
          </p:nvSpPr>
          <p:spPr>
            <a:xfrm>
              <a:off x="0" y="0"/>
              <a:ext cx="2123087" cy="212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394"/>
                  </a:moveTo>
                  <a:cubicBezTo>
                    <a:pt x="5062" y="394"/>
                    <a:pt x="394" y="5062"/>
                    <a:pt x="394" y="10800"/>
                  </a:cubicBezTo>
                  <a:cubicBezTo>
                    <a:pt x="394" y="16538"/>
                    <a:pt x="5062" y="21206"/>
                    <a:pt x="10800" y="21206"/>
                  </a:cubicBezTo>
                  <a:cubicBezTo>
                    <a:pt x="16538" y="21206"/>
                    <a:pt x="21206" y="16538"/>
                    <a:pt x="21206" y="10800"/>
                  </a:cubicBezTo>
                  <a:cubicBezTo>
                    <a:pt x="21206" y="5062"/>
                    <a:pt x="16538" y="394"/>
                    <a:pt x="10800" y="394"/>
                  </a:cubicBezTo>
                  <a:close/>
                </a:path>
              </a:pathLst>
            </a:custGeom>
            <a:solidFill>
              <a:srgbClr val="2E44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8" name="Freeform 22"/>
          <p:cNvSpPr/>
          <p:nvPr/>
        </p:nvSpPr>
        <p:spPr>
          <a:xfrm>
            <a:off x="11825796" y="4221946"/>
            <a:ext cx="2085138" cy="2085139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1" name="Group 23"/>
          <p:cNvGrpSpPr/>
          <p:nvPr/>
        </p:nvGrpSpPr>
        <p:grpSpPr>
          <a:xfrm>
            <a:off x="11443638" y="4002073"/>
            <a:ext cx="2123088" cy="2123083"/>
            <a:chOff x="0" y="0"/>
            <a:chExt cx="2123087" cy="2123082"/>
          </a:xfrm>
        </p:grpSpPr>
        <p:sp>
          <p:nvSpPr>
            <p:cNvPr id="209" name="Freeform 24"/>
            <p:cNvSpPr/>
            <p:nvPr/>
          </p:nvSpPr>
          <p:spPr>
            <a:xfrm>
              <a:off x="14678" y="19352"/>
              <a:ext cx="2093731" cy="208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stretch>
                <a:fillRect/>
              </a:stretch>
            </a:blipFill>
            <a:ln w="9525" cap="flat">
              <a:solidFill>
                <a:srgbClr val="00BA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reeform 25"/>
            <p:cNvSpPr/>
            <p:nvPr/>
          </p:nvSpPr>
          <p:spPr>
            <a:xfrm>
              <a:off x="0" y="0"/>
              <a:ext cx="2123088" cy="212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394"/>
                  </a:moveTo>
                  <a:cubicBezTo>
                    <a:pt x="5062" y="394"/>
                    <a:pt x="394" y="5062"/>
                    <a:pt x="394" y="10800"/>
                  </a:cubicBezTo>
                  <a:cubicBezTo>
                    <a:pt x="394" y="16538"/>
                    <a:pt x="5062" y="21206"/>
                    <a:pt x="10800" y="21206"/>
                  </a:cubicBezTo>
                  <a:cubicBezTo>
                    <a:pt x="16538" y="21206"/>
                    <a:pt x="21206" y="16538"/>
                    <a:pt x="21206" y="10800"/>
                  </a:cubicBezTo>
                  <a:cubicBezTo>
                    <a:pt x="21206" y="5062"/>
                    <a:pt x="16538" y="394"/>
                    <a:pt x="10800" y="394"/>
                  </a:cubicBezTo>
                  <a:close/>
                </a:path>
              </a:pathLst>
            </a:custGeom>
            <a:solidFill>
              <a:srgbClr val="2E44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2" name="Freeform 27"/>
          <p:cNvSpPr/>
          <p:nvPr/>
        </p:nvSpPr>
        <p:spPr>
          <a:xfrm>
            <a:off x="11825796" y="7173162"/>
            <a:ext cx="2085138" cy="2085138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5" name="Group 28"/>
          <p:cNvGrpSpPr/>
          <p:nvPr/>
        </p:nvGrpSpPr>
        <p:grpSpPr>
          <a:xfrm>
            <a:off x="11466497" y="7154190"/>
            <a:ext cx="2123088" cy="2123083"/>
            <a:chOff x="0" y="0"/>
            <a:chExt cx="2123086" cy="2123082"/>
          </a:xfrm>
        </p:grpSpPr>
        <p:sp>
          <p:nvSpPr>
            <p:cNvPr id="213" name="Freeform 29"/>
            <p:cNvSpPr/>
            <p:nvPr/>
          </p:nvSpPr>
          <p:spPr>
            <a:xfrm>
              <a:off x="14678" y="19352"/>
              <a:ext cx="2093731" cy="208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stretch>
                <a:fillRect/>
              </a:stretch>
            </a:blipFill>
            <a:ln w="9525" cap="flat">
              <a:solidFill>
                <a:srgbClr val="00BA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reeform 30"/>
            <p:cNvSpPr/>
            <p:nvPr/>
          </p:nvSpPr>
          <p:spPr>
            <a:xfrm>
              <a:off x="0" y="0"/>
              <a:ext cx="2123087" cy="212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394"/>
                  </a:moveTo>
                  <a:cubicBezTo>
                    <a:pt x="5062" y="394"/>
                    <a:pt x="394" y="5062"/>
                    <a:pt x="394" y="10800"/>
                  </a:cubicBezTo>
                  <a:cubicBezTo>
                    <a:pt x="394" y="16538"/>
                    <a:pt x="5062" y="21206"/>
                    <a:pt x="10800" y="21206"/>
                  </a:cubicBezTo>
                  <a:cubicBezTo>
                    <a:pt x="16538" y="21206"/>
                    <a:pt x="21206" y="16538"/>
                    <a:pt x="21206" y="10800"/>
                  </a:cubicBezTo>
                  <a:cubicBezTo>
                    <a:pt x="21206" y="5062"/>
                    <a:pt x="16538" y="394"/>
                    <a:pt x="10800" y="394"/>
                  </a:cubicBezTo>
                  <a:close/>
                </a:path>
              </a:pathLst>
            </a:custGeom>
            <a:solidFill>
              <a:srgbClr val="2E44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TextBox 31"/>
          <p:cNvSpPr txBox="1"/>
          <p:nvPr/>
        </p:nvSpPr>
        <p:spPr>
          <a:xfrm>
            <a:off x="2670507" y="3331798"/>
            <a:ext cx="5612274" cy="363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pc="-79" sz="8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The Analytics team</a:t>
            </a:r>
          </a:p>
        </p:txBody>
      </p:sp>
      <p:sp>
        <p:nvSpPr>
          <p:cNvPr id="217" name="TextBox 31"/>
          <p:cNvSpPr txBox="1"/>
          <p:nvPr/>
        </p:nvSpPr>
        <p:spPr>
          <a:xfrm>
            <a:off x="14295119" y="1409700"/>
            <a:ext cx="3440438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/>
            </a:lvl1pPr>
          </a:lstStyle>
          <a:p>
            <a:pPr/>
            <a:r>
              <a:t>Andrew Fleming</a:t>
            </a:r>
          </a:p>
        </p:txBody>
      </p:sp>
      <p:sp>
        <p:nvSpPr>
          <p:cNvPr id="218" name="TextBox 32"/>
          <p:cNvSpPr txBox="1"/>
          <p:nvPr/>
        </p:nvSpPr>
        <p:spPr>
          <a:xfrm>
            <a:off x="14510629" y="4051703"/>
            <a:ext cx="3440437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/>
            </a:lvl1pPr>
          </a:lstStyle>
          <a:p>
            <a:pPr/>
            <a:r>
              <a:t>Marcus Rompton</a:t>
            </a:r>
          </a:p>
        </p:txBody>
      </p:sp>
      <p:sp>
        <p:nvSpPr>
          <p:cNvPr id="219" name="TextBox 33"/>
          <p:cNvSpPr txBox="1"/>
          <p:nvPr/>
        </p:nvSpPr>
        <p:spPr>
          <a:xfrm>
            <a:off x="14609516" y="7057836"/>
            <a:ext cx="3440437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/>
            </a:lvl1pPr>
          </a:lstStyle>
          <a:p>
            <a:pPr/>
            <a:r>
              <a:t>Mahik Gupta</a:t>
            </a:r>
          </a:p>
        </p:txBody>
      </p:sp>
      <p:sp>
        <p:nvSpPr>
          <p:cNvPr id="220" name="TextBox 34"/>
          <p:cNvSpPr txBox="1"/>
          <p:nvPr/>
        </p:nvSpPr>
        <p:spPr>
          <a:xfrm>
            <a:off x="14295119" y="1953279"/>
            <a:ext cx="365594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Chief Technical Architect</a:t>
            </a:r>
          </a:p>
        </p:txBody>
      </p:sp>
      <p:sp>
        <p:nvSpPr>
          <p:cNvPr id="221" name="TextBox 35"/>
          <p:cNvSpPr txBox="1"/>
          <p:nvPr/>
        </p:nvSpPr>
        <p:spPr>
          <a:xfrm>
            <a:off x="14338811" y="4700130"/>
            <a:ext cx="365594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Senior Principle</a:t>
            </a:r>
          </a:p>
        </p:txBody>
      </p:sp>
      <p:sp>
        <p:nvSpPr>
          <p:cNvPr id="222" name="TextBox 36"/>
          <p:cNvSpPr txBox="1"/>
          <p:nvPr/>
        </p:nvSpPr>
        <p:spPr>
          <a:xfrm>
            <a:off x="14494104" y="7704167"/>
            <a:ext cx="365594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Data Analyst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0" t="0" r="0" b="19"/>
          <a:stretch>
            <a:fillRect/>
          </a:stretch>
        </p:blipFill>
        <p:spPr>
          <a:xfrm>
            <a:off x="19" y="1922"/>
            <a:ext cx="18287981" cy="10285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1129" y="8985205"/>
            <a:ext cx="2972220" cy="8817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4" name="Group 4"/>
          <p:cNvGrpSpPr/>
          <p:nvPr/>
        </p:nvGrpSpPr>
        <p:grpSpPr>
          <a:xfrm>
            <a:off x="380999" y="9278460"/>
            <a:ext cx="17253777" cy="2017080"/>
            <a:chOff x="0" y="0"/>
            <a:chExt cx="17253776" cy="2017079"/>
          </a:xfrm>
        </p:grpSpPr>
        <p:pic>
          <p:nvPicPr>
            <p:cNvPr id="227" name="Picture 5" descr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Picture 6" descr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Picture 7" descr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Picture 8" descr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0423" y="9010142"/>
            <a:ext cx="2972220" cy="88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3600" y="8985205"/>
            <a:ext cx="2972219" cy="88175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7" name="Chart 15"/>
          <p:cNvGraphicFramePr/>
          <p:nvPr/>
        </p:nvGraphicFramePr>
        <p:xfrm>
          <a:off x="10004083" y="1800520"/>
          <a:ext cx="8011968" cy="548588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558" y="7810500"/>
            <a:ext cx="2972220" cy="881759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extBox 3"/>
          <p:cNvSpPr txBox="1"/>
          <p:nvPr/>
        </p:nvSpPr>
        <p:spPr>
          <a:xfrm>
            <a:off x="1028700" y="860915"/>
            <a:ext cx="4636130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pc="-79" sz="8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Insights</a:t>
            </a:r>
          </a:p>
        </p:txBody>
      </p:sp>
      <p:grpSp>
        <p:nvGrpSpPr>
          <p:cNvPr id="248" name="Group 4"/>
          <p:cNvGrpSpPr/>
          <p:nvPr/>
        </p:nvGrpSpPr>
        <p:grpSpPr>
          <a:xfrm>
            <a:off x="517111" y="8692257"/>
            <a:ext cx="17253777" cy="2017080"/>
            <a:chOff x="0" y="0"/>
            <a:chExt cx="17253776" cy="2017079"/>
          </a:xfrm>
        </p:grpSpPr>
        <p:pic>
          <p:nvPicPr>
            <p:cNvPr id="241" name="Picture 5" descr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2" name="Picture 6" descr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3" name="Picture 7" descr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Picture 8" descr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7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9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0" y="7810500"/>
            <a:ext cx="2972219" cy="88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0" y="7810500"/>
            <a:ext cx="2972219" cy="88175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15"/>
          <p:cNvSpPr txBox="1"/>
          <p:nvPr/>
        </p:nvSpPr>
        <p:spPr>
          <a:xfrm>
            <a:off x="2343570" y="4137638"/>
            <a:ext cx="1375376" cy="947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6600">
                <a:solidFill>
                  <a:srgbClr val="A100FF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52" name="TextBox 16"/>
          <p:cNvSpPr txBox="1"/>
          <p:nvPr/>
        </p:nvSpPr>
        <p:spPr>
          <a:xfrm>
            <a:off x="400675" y="6081553"/>
            <a:ext cx="4770597" cy="1339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400"/>
            </a:pPr>
            <a:r>
              <a:t>Unique</a:t>
            </a:r>
          </a:p>
          <a:p>
            <a:pPr algn="ctr">
              <a:defRPr sz="4400"/>
            </a:pPr>
            <a:r>
              <a:t> Categories</a:t>
            </a:r>
          </a:p>
        </p:txBody>
      </p:sp>
      <p:sp>
        <p:nvSpPr>
          <p:cNvPr id="253" name="TextBox 17"/>
          <p:cNvSpPr txBox="1"/>
          <p:nvPr/>
        </p:nvSpPr>
        <p:spPr>
          <a:xfrm>
            <a:off x="5958811" y="6134100"/>
            <a:ext cx="4770597" cy="133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/>
            </a:lvl1pPr>
          </a:lstStyle>
          <a:p>
            <a:pPr/>
            <a:r>
              <a:t>Reactions to ANIMAL posts</a:t>
            </a:r>
          </a:p>
        </p:txBody>
      </p:sp>
      <p:sp>
        <p:nvSpPr>
          <p:cNvPr id="254" name="TextBox 18"/>
          <p:cNvSpPr txBox="1"/>
          <p:nvPr/>
        </p:nvSpPr>
        <p:spPr>
          <a:xfrm>
            <a:off x="12435810" y="6178260"/>
            <a:ext cx="4770597" cy="133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400"/>
            </a:pPr>
            <a:r>
              <a:t>Month with</a:t>
            </a:r>
          </a:p>
          <a:p>
            <a:pPr algn="ctr">
              <a:defRPr sz="4400"/>
            </a:pPr>
            <a:r>
              <a:t> MAX posts</a:t>
            </a:r>
          </a:p>
        </p:txBody>
      </p:sp>
      <p:sp>
        <p:nvSpPr>
          <p:cNvPr id="255" name="TextBox 19"/>
          <p:cNvSpPr txBox="1"/>
          <p:nvPr/>
        </p:nvSpPr>
        <p:spPr>
          <a:xfrm>
            <a:off x="7349764" y="4187904"/>
            <a:ext cx="3588470" cy="947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6600">
                <a:solidFill>
                  <a:srgbClr val="A100FF"/>
                </a:solidFill>
              </a:defRPr>
            </a:lvl1pPr>
          </a:lstStyle>
          <a:p>
            <a:pPr/>
            <a:r>
              <a:t>1897</a:t>
            </a:r>
          </a:p>
        </p:txBody>
      </p:sp>
      <p:sp>
        <p:nvSpPr>
          <p:cNvPr id="256" name="TextBox 20"/>
          <p:cNvSpPr txBox="1"/>
          <p:nvPr/>
        </p:nvSpPr>
        <p:spPr>
          <a:xfrm>
            <a:off x="13133558" y="4187771"/>
            <a:ext cx="7557201" cy="947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6600">
                <a:solidFill>
                  <a:srgbClr val="A100FF"/>
                </a:solidFill>
              </a:defRPr>
            </a:lvl1pPr>
          </a:lstStyle>
          <a:p>
            <a:pPr/>
            <a:r>
              <a:t>MAY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"/>
          <p:cNvGrpSpPr/>
          <p:nvPr/>
        </p:nvGrpSpPr>
        <p:grpSpPr>
          <a:xfrm>
            <a:off x="555212" y="9490985"/>
            <a:ext cx="17253777" cy="2017080"/>
            <a:chOff x="0" y="0"/>
            <a:chExt cx="17253776" cy="2017079"/>
          </a:xfrm>
        </p:grpSpPr>
        <p:pic>
          <p:nvPicPr>
            <p:cNvPr id="258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8" name="Group 10"/>
          <p:cNvGrpSpPr/>
          <p:nvPr/>
        </p:nvGrpSpPr>
        <p:grpSpPr>
          <a:xfrm>
            <a:off x="622620" y="8324572"/>
            <a:ext cx="4257028" cy="4349903"/>
            <a:chOff x="0" y="0"/>
            <a:chExt cx="4257026" cy="4349901"/>
          </a:xfrm>
        </p:grpSpPr>
        <p:sp>
          <p:nvSpPr>
            <p:cNvPr id="266" name="Freeform 12"/>
            <p:cNvSpPr/>
            <p:nvPr/>
          </p:nvSpPr>
          <p:spPr>
            <a:xfrm rot="1153641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67" name="Picture 13" descr="Picture 1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0"/>
            <a:stretch>
              <a:fillRect/>
            </a:stretch>
          </p:blipFill>
          <p:spPr>
            <a:xfrm rot="1153641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6" name="Group 14"/>
          <p:cNvGrpSpPr/>
          <p:nvPr/>
        </p:nvGrpSpPr>
        <p:grpSpPr>
          <a:xfrm>
            <a:off x="655750" y="-710238"/>
            <a:ext cx="17253777" cy="2017080"/>
            <a:chOff x="0" y="0"/>
            <a:chExt cx="17253776" cy="2017079"/>
          </a:xfrm>
        </p:grpSpPr>
        <p:pic>
          <p:nvPicPr>
            <p:cNvPr id="269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7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3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Picture 20" descr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Picture 21" descr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7" name="AutoShape 22"/>
          <p:cNvSpPr/>
          <p:nvPr/>
        </p:nvSpPr>
        <p:spPr>
          <a:xfrm>
            <a:off x="-1" y="0"/>
            <a:ext cx="2386484" cy="10287000"/>
          </a:xfrm>
          <a:prstGeom prst="rect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0" name="Group 23"/>
          <p:cNvGrpSpPr/>
          <p:nvPr/>
        </p:nvGrpSpPr>
        <p:grpSpPr>
          <a:xfrm>
            <a:off x="16515246" y="-1685151"/>
            <a:ext cx="3545509" cy="3370302"/>
            <a:chOff x="0" y="0"/>
            <a:chExt cx="3545507" cy="3370301"/>
          </a:xfrm>
        </p:grpSpPr>
        <p:sp>
          <p:nvSpPr>
            <p:cNvPr id="278" name="Freeform 2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79" name="Picture 26" descr="Picture 2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0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81" name="Chart 26"/>
          <p:cNvGraphicFramePr/>
          <p:nvPr/>
        </p:nvGraphicFramePr>
        <p:xfrm>
          <a:off x="3439715" y="2502638"/>
          <a:ext cx="13515237" cy="546105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