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78" r:id="rId4"/>
    <p:sldId id="281" r:id="rId5"/>
    <p:sldId id="282" r:id="rId6"/>
    <p:sldId id="258" r:id="rId7"/>
    <p:sldId id="262" r:id="rId8"/>
    <p:sldId id="259" r:id="rId9"/>
    <p:sldId id="280" r:id="rId10"/>
    <p:sldId id="263" r:id="rId11"/>
    <p:sldId id="264" r:id="rId12"/>
    <p:sldId id="265" r:id="rId13"/>
    <p:sldId id="266" r:id="rId14"/>
    <p:sldId id="277"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812"/>
    <a:srgbClr val="E4E338"/>
    <a:srgbClr val="F5F8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p:restoredTop sz="94558"/>
  </p:normalViewPr>
  <p:slideViewPr>
    <p:cSldViewPr snapToGrid="0" snapToObjects="1">
      <p:cViewPr varScale="1">
        <p:scale>
          <a:sx n="121" d="100"/>
          <a:sy n="121" d="100"/>
        </p:scale>
        <p:origin x="7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1544D8-893A-1D4A-BC63-47D0BB6A2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24C7F5-59B1-AA41-9EE2-18B26696FCA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551B2-EC9E-0940-8B41-F2DE3E98CF72}" type="datetimeFigureOut">
              <a:rPr lang="en-US" smtClean="0"/>
              <a:t>3/16/19</a:t>
            </a:fld>
            <a:endParaRPr lang="en-US"/>
          </a:p>
        </p:txBody>
      </p:sp>
      <p:sp>
        <p:nvSpPr>
          <p:cNvPr id="4" name="Slide Image Placeholder 3">
            <a:extLst>
              <a:ext uri="{FF2B5EF4-FFF2-40B4-BE49-F238E27FC236}">
                <a16:creationId xmlns:a16="http://schemas.microsoft.com/office/drawing/2014/main" id="{F9DCFDAD-B835-5142-8623-1E31F02E8E7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C6D4C0D-CD53-504F-A91A-3885D539B60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D75E525-7596-E742-B904-0EBF475C2FF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FFEC6FA7-BFB7-DE4B-80A1-184D44308D1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4947E-8C95-FF4E-9779-3AC7B2D8D99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4947E-8C95-FF4E-9779-3AC7B2D8D99D}" type="slidenum">
              <a:rPr lang="en-US" smtClean="0"/>
              <a:t>1</a:t>
            </a:fld>
            <a:endParaRPr lang="en-US"/>
          </a:p>
        </p:txBody>
      </p:sp>
    </p:spTree>
    <p:extLst>
      <p:ext uri="{BB962C8B-B14F-4D97-AF65-F5344CB8AC3E}">
        <p14:creationId xmlns:p14="http://schemas.microsoft.com/office/powerpoint/2010/main" val="283983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13</a:t>
            </a:fld>
            <a:endParaRPr lang="en-US"/>
          </a:p>
        </p:txBody>
      </p:sp>
    </p:spTree>
    <p:extLst>
      <p:ext uri="{BB962C8B-B14F-4D97-AF65-F5344CB8AC3E}">
        <p14:creationId xmlns:p14="http://schemas.microsoft.com/office/powerpoint/2010/main" val="198563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14</a:t>
            </a:fld>
            <a:endParaRPr lang="en-US"/>
          </a:p>
        </p:txBody>
      </p:sp>
    </p:spTree>
    <p:extLst>
      <p:ext uri="{BB962C8B-B14F-4D97-AF65-F5344CB8AC3E}">
        <p14:creationId xmlns:p14="http://schemas.microsoft.com/office/powerpoint/2010/main" val="74311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15</a:t>
            </a:fld>
            <a:endParaRPr lang="en-US"/>
          </a:p>
        </p:txBody>
      </p:sp>
    </p:spTree>
    <p:extLst>
      <p:ext uri="{BB962C8B-B14F-4D97-AF65-F5344CB8AC3E}">
        <p14:creationId xmlns:p14="http://schemas.microsoft.com/office/powerpoint/2010/main" val="236761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a:t>
            </a:r>
            <a:r>
              <a:rPr lang="en-US" dirty="0" err="1"/>
              <a:t>custome</a:t>
            </a:r>
            <a:r>
              <a:rPr lang="en-US" dirty="0"/>
              <a:t> loyalty</a:t>
            </a:r>
          </a:p>
        </p:txBody>
      </p:sp>
      <p:sp>
        <p:nvSpPr>
          <p:cNvPr id="4" name="Slide Number Placeholder 3"/>
          <p:cNvSpPr>
            <a:spLocks noGrp="1"/>
          </p:cNvSpPr>
          <p:nvPr>
            <p:ph type="sldNum" sz="quarter" idx="5"/>
          </p:nvPr>
        </p:nvSpPr>
        <p:spPr/>
        <p:txBody>
          <a:bodyPr/>
          <a:lstStyle/>
          <a:p>
            <a:fld id="{A6B89725-F035-3E4D-98BC-C5B36AB3D299}" type="slidenum">
              <a:rPr lang="en-US" smtClean="0"/>
              <a:t>3</a:t>
            </a:fld>
            <a:endParaRPr lang="en-US"/>
          </a:p>
        </p:txBody>
      </p:sp>
    </p:spTree>
    <p:extLst>
      <p:ext uri="{BB962C8B-B14F-4D97-AF65-F5344CB8AC3E}">
        <p14:creationId xmlns:p14="http://schemas.microsoft.com/office/powerpoint/2010/main" val="52726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a:t>
            </a:r>
            <a:r>
              <a:rPr lang="en-US" dirty="0" err="1"/>
              <a:t>custome</a:t>
            </a:r>
            <a:r>
              <a:rPr lang="en-US" dirty="0"/>
              <a:t> loyalty</a:t>
            </a:r>
          </a:p>
        </p:txBody>
      </p:sp>
      <p:sp>
        <p:nvSpPr>
          <p:cNvPr id="4" name="Slide Number Placeholder 3"/>
          <p:cNvSpPr>
            <a:spLocks noGrp="1"/>
          </p:cNvSpPr>
          <p:nvPr>
            <p:ph type="sldNum" sz="quarter" idx="5"/>
          </p:nvPr>
        </p:nvSpPr>
        <p:spPr/>
        <p:txBody>
          <a:bodyPr/>
          <a:lstStyle/>
          <a:p>
            <a:fld id="{A6B89725-F035-3E4D-98BC-C5B36AB3D299}" type="slidenum">
              <a:rPr lang="en-US" smtClean="0"/>
              <a:t>4</a:t>
            </a:fld>
            <a:endParaRPr lang="en-US"/>
          </a:p>
        </p:txBody>
      </p:sp>
    </p:spTree>
    <p:extLst>
      <p:ext uri="{BB962C8B-B14F-4D97-AF65-F5344CB8AC3E}">
        <p14:creationId xmlns:p14="http://schemas.microsoft.com/office/powerpoint/2010/main" val="30015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a:t>
            </a:r>
            <a:r>
              <a:rPr lang="en-US" dirty="0" err="1"/>
              <a:t>custome</a:t>
            </a:r>
            <a:r>
              <a:rPr lang="en-US" dirty="0"/>
              <a:t> loyalty</a:t>
            </a:r>
          </a:p>
        </p:txBody>
      </p:sp>
      <p:sp>
        <p:nvSpPr>
          <p:cNvPr id="4" name="Slide Number Placeholder 3"/>
          <p:cNvSpPr>
            <a:spLocks noGrp="1"/>
          </p:cNvSpPr>
          <p:nvPr>
            <p:ph type="sldNum" sz="quarter" idx="5"/>
          </p:nvPr>
        </p:nvSpPr>
        <p:spPr/>
        <p:txBody>
          <a:bodyPr/>
          <a:lstStyle/>
          <a:p>
            <a:fld id="{A6B89725-F035-3E4D-98BC-C5B36AB3D299}" type="slidenum">
              <a:rPr lang="en-US" smtClean="0"/>
              <a:t>5</a:t>
            </a:fld>
            <a:endParaRPr lang="en-US"/>
          </a:p>
        </p:txBody>
      </p:sp>
    </p:spTree>
    <p:extLst>
      <p:ext uri="{BB962C8B-B14F-4D97-AF65-F5344CB8AC3E}">
        <p14:creationId xmlns:p14="http://schemas.microsoft.com/office/powerpoint/2010/main" val="305461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8</a:t>
            </a:fld>
            <a:endParaRPr lang="en-US"/>
          </a:p>
        </p:txBody>
      </p:sp>
    </p:spTree>
    <p:extLst>
      <p:ext uri="{BB962C8B-B14F-4D97-AF65-F5344CB8AC3E}">
        <p14:creationId xmlns:p14="http://schemas.microsoft.com/office/powerpoint/2010/main" val="298496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9</a:t>
            </a:fld>
            <a:endParaRPr lang="en-US"/>
          </a:p>
        </p:txBody>
      </p:sp>
    </p:spTree>
    <p:extLst>
      <p:ext uri="{BB962C8B-B14F-4D97-AF65-F5344CB8AC3E}">
        <p14:creationId xmlns:p14="http://schemas.microsoft.com/office/powerpoint/2010/main" val="364088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10</a:t>
            </a:fld>
            <a:endParaRPr lang="en-US"/>
          </a:p>
        </p:txBody>
      </p:sp>
    </p:spTree>
    <p:extLst>
      <p:ext uri="{BB962C8B-B14F-4D97-AF65-F5344CB8AC3E}">
        <p14:creationId xmlns:p14="http://schemas.microsoft.com/office/powerpoint/2010/main" val="407513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11</a:t>
            </a:fld>
            <a:endParaRPr lang="en-US"/>
          </a:p>
        </p:txBody>
      </p:sp>
    </p:spTree>
    <p:extLst>
      <p:ext uri="{BB962C8B-B14F-4D97-AF65-F5344CB8AC3E}">
        <p14:creationId xmlns:p14="http://schemas.microsoft.com/office/powerpoint/2010/main" val="219812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9725-F035-3E4D-98BC-C5B36AB3D299}" type="slidenum">
              <a:rPr lang="en-US" smtClean="0"/>
              <a:t>12</a:t>
            </a:fld>
            <a:endParaRPr lang="en-US"/>
          </a:p>
        </p:txBody>
      </p:sp>
    </p:spTree>
    <p:extLst>
      <p:ext uri="{BB962C8B-B14F-4D97-AF65-F5344CB8AC3E}">
        <p14:creationId xmlns:p14="http://schemas.microsoft.com/office/powerpoint/2010/main" val="66681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8E29F6-1871-B941-8C86-525E94791A00}"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286524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E29F6-1871-B941-8C86-525E94791A00}"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3816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E29F6-1871-B941-8C86-525E94791A00}"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182910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E29F6-1871-B941-8C86-525E94791A00}"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270126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E29F6-1871-B941-8C86-525E94791A00}"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302411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8E29F6-1871-B941-8C86-525E94791A00}"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239885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8E29F6-1871-B941-8C86-525E94791A00}" type="datetimeFigureOut">
              <a:rPr lang="en-US" smtClean="0"/>
              <a:t>3/16/19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195835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8E29F6-1871-B941-8C86-525E94791A00}" type="datetimeFigureOut">
              <a:rPr lang="en-US" smtClean="0"/>
              <a:t>3/16/19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169347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E29F6-1871-B941-8C86-525E94791A00}" type="datetimeFigureOut">
              <a:rPr lang="en-US" smtClean="0"/>
              <a:t>3/16/19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333730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8E29F6-1871-B941-8C86-525E94791A00}"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46832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8E29F6-1871-B941-8C86-525E94791A00}"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5A993-5F09-B243-AF64-76062F2AC322}" type="slidenum">
              <a:rPr lang="en-US" smtClean="0"/>
              <a:t>‹#›</a:t>
            </a:fld>
            <a:endParaRPr lang="en-US"/>
          </a:p>
        </p:txBody>
      </p:sp>
    </p:spTree>
    <p:extLst>
      <p:ext uri="{BB962C8B-B14F-4D97-AF65-F5344CB8AC3E}">
        <p14:creationId xmlns:p14="http://schemas.microsoft.com/office/powerpoint/2010/main" val="143503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E29F6-1871-B941-8C86-525E94791A00}" type="datetimeFigureOut">
              <a:rPr lang="en-US" smtClean="0"/>
              <a:t>3/16/19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5A993-5F09-B243-AF64-76062F2AC322}" type="slidenum">
              <a:rPr lang="en-US" smtClean="0"/>
              <a:t>‹#›</a:t>
            </a:fld>
            <a:endParaRPr lang="en-US"/>
          </a:p>
        </p:txBody>
      </p:sp>
    </p:spTree>
    <p:extLst>
      <p:ext uri="{BB962C8B-B14F-4D97-AF65-F5344CB8AC3E}">
        <p14:creationId xmlns:p14="http://schemas.microsoft.com/office/powerpoint/2010/main" val="3195635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mr-first-deploy.herokuapp.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59042-4C8C-9C49-B88F-F8093C37AFAF}"/>
              </a:ext>
            </a:extLst>
          </p:cNvPr>
          <p:cNvSpPr>
            <a:spLocks noGrp="1"/>
          </p:cNvSpPr>
          <p:nvPr>
            <p:ph type="ctrTitle"/>
          </p:nvPr>
        </p:nvSpPr>
        <p:spPr>
          <a:xfrm>
            <a:off x="6482993" y="1506700"/>
            <a:ext cx="4645250" cy="1754326"/>
          </a:xfrm>
          <a:solidFill>
            <a:srgbClr val="DFF812"/>
          </a:solidFill>
        </p:spPr>
        <p:txBody>
          <a:bodyPr wrap="square" rtlCol="0">
            <a:spAutoFit/>
          </a:bodyPr>
          <a:lstStyle/>
          <a:p>
            <a:pPr defTabSz="457200"/>
            <a:r>
              <a:rPr lang="en-US" dirty="0">
                <a:solidFill>
                  <a:schemeClr val="bg1"/>
                </a:solidFill>
                <a:latin typeface="+mn-lt"/>
                <a:ea typeface="+mn-ea"/>
                <a:cs typeface="+mn-cs"/>
              </a:rPr>
              <a:t>BODY WORK TREATMENTS</a:t>
            </a:r>
          </a:p>
        </p:txBody>
      </p:sp>
      <p:sp>
        <p:nvSpPr>
          <p:cNvPr id="3" name="Subtitle 2">
            <a:extLst>
              <a:ext uri="{FF2B5EF4-FFF2-40B4-BE49-F238E27FC236}">
                <a16:creationId xmlns:a16="http://schemas.microsoft.com/office/drawing/2014/main" id="{0F89290D-49EE-1849-99AC-35F9FBD06214}"/>
              </a:ext>
            </a:extLst>
          </p:cNvPr>
          <p:cNvSpPr>
            <a:spLocks noGrp="1"/>
          </p:cNvSpPr>
          <p:nvPr>
            <p:ph type="subTitle" idx="1"/>
          </p:nvPr>
        </p:nvSpPr>
        <p:spPr>
          <a:xfrm>
            <a:off x="5618827" y="3833648"/>
            <a:ext cx="5509415" cy="1618885"/>
          </a:xfrm>
        </p:spPr>
        <p:txBody>
          <a:bodyPr anchor="t">
            <a:normAutofit fontScale="92500" lnSpcReduction="20000"/>
          </a:bodyPr>
          <a:lstStyle/>
          <a:p>
            <a:pPr algn="l"/>
            <a:r>
              <a:rPr lang="en-US" sz="2000" dirty="0">
                <a:solidFill>
                  <a:schemeClr val="bg1"/>
                </a:solidFill>
              </a:rPr>
              <a:t>Integral Health: Therapeutic, Esthetic and System Information</a:t>
            </a:r>
          </a:p>
          <a:p>
            <a:pPr algn="r"/>
            <a:r>
              <a:rPr lang="en-US" sz="2000" dirty="0">
                <a:solidFill>
                  <a:schemeClr val="bg1"/>
                </a:solidFill>
              </a:rPr>
              <a:t>                                       Miler Rosas</a:t>
            </a:r>
          </a:p>
          <a:p>
            <a:pPr algn="r"/>
            <a:endParaRPr lang="en-US" sz="2000" dirty="0">
              <a:solidFill>
                <a:schemeClr val="bg1"/>
              </a:solidFill>
            </a:endParaRPr>
          </a:p>
          <a:p>
            <a:pPr algn="r"/>
            <a:r>
              <a:rPr lang="en-US" sz="2000" dirty="0">
                <a:solidFill>
                  <a:schemeClr val="bg1"/>
                </a:solidFill>
              </a:rPr>
              <a:t>	</a:t>
            </a:r>
            <a:r>
              <a:rPr lang="en-US" sz="2000" dirty="0" err="1">
                <a:solidFill>
                  <a:schemeClr val="bg1"/>
                </a:solidFill>
              </a:rPr>
              <a:t>IronHack</a:t>
            </a:r>
            <a:r>
              <a:rPr lang="en-US" sz="2000" dirty="0">
                <a:solidFill>
                  <a:schemeClr val="bg1"/>
                </a:solidFill>
              </a:rPr>
              <a:t>-Web Development</a:t>
            </a:r>
          </a:p>
        </p:txBody>
      </p:sp>
      <p:sp>
        <p:nvSpPr>
          <p:cNvPr id="11"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7CC1F09-AB5E-394C-8F7B-D26D8A6348A6}"/>
              </a:ext>
            </a:extLst>
          </p:cNvPr>
          <p:cNvPicPr>
            <a:picLocks noChangeAspect="1"/>
          </p:cNvPicPr>
          <p:nvPr/>
        </p:nvPicPr>
        <p:blipFill>
          <a:blip r:embed="rId3"/>
          <a:stretch>
            <a:fillRect/>
          </a:stretch>
        </p:blipFill>
        <p:spPr>
          <a:xfrm>
            <a:off x="222686" y="897758"/>
            <a:ext cx="4027863" cy="4231290"/>
          </a:xfrm>
          <a:prstGeom prst="rect">
            <a:avLst/>
          </a:prstGeom>
        </p:spPr>
      </p:pic>
      <p:sp>
        <p:nvSpPr>
          <p:cNvPr id="5" name="TextBox 4">
            <a:extLst>
              <a:ext uri="{FF2B5EF4-FFF2-40B4-BE49-F238E27FC236}">
                <a16:creationId xmlns:a16="http://schemas.microsoft.com/office/drawing/2014/main" id="{AF9CCD2C-01C3-8E4C-BD18-6477BD5B756F}"/>
              </a:ext>
            </a:extLst>
          </p:cNvPr>
          <p:cNvSpPr txBox="1"/>
          <p:nvPr/>
        </p:nvSpPr>
        <p:spPr>
          <a:xfrm>
            <a:off x="3420533" y="6396639"/>
            <a:ext cx="8534400" cy="341632"/>
          </a:xfrm>
          <a:prstGeom prst="rect">
            <a:avLst/>
          </a:prstGeom>
          <a:solidFill>
            <a:srgbClr val="DFF812"/>
          </a:solidFill>
        </p:spPr>
        <p:txBody>
          <a:bodyPr vert="horz" wrap="square" lIns="91440" tIns="45720" rIns="91440" bIns="45720" rtlCol="0" anchor="b">
            <a:spAutoFit/>
          </a:bodyPr>
          <a:lstStyle>
            <a:lvl1pPr algn="ctr">
              <a:lnSpc>
                <a:spcPct val="90000"/>
              </a:lnSpc>
              <a:spcBef>
                <a:spcPct val="0"/>
              </a:spcBef>
              <a:buNone/>
              <a:defRPr sz="6000">
                <a:solidFill>
                  <a:schemeClr val="bg1"/>
                </a:solidFill>
              </a:defRPr>
            </a:lvl1pPr>
          </a:lstStyle>
          <a:p>
            <a:r>
              <a:rPr lang="en-US" sz="1800" u="sng" dirty="0">
                <a:hlinkClick r:id="rId4"/>
              </a:rPr>
              <a:t>https://mr-first-deploy.herokuapp.com/</a:t>
            </a:r>
            <a:endParaRPr lang="en-US" sz="1800" dirty="0">
              <a:solidFill>
                <a:schemeClr val="bg2">
                  <a:lumMod val="50000"/>
                </a:schemeClr>
              </a:solidFill>
            </a:endParaRPr>
          </a:p>
        </p:txBody>
      </p:sp>
    </p:spTree>
    <p:extLst>
      <p:ext uri="{BB962C8B-B14F-4D97-AF65-F5344CB8AC3E}">
        <p14:creationId xmlns:p14="http://schemas.microsoft.com/office/powerpoint/2010/main" val="366256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3895726" y="1823620"/>
            <a:ext cx="7353302" cy="3139321"/>
          </a:xfrm>
          <a:prstGeom prst="rect">
            <a:avLst/>
          </a:prstGeom>
          <a:solidFill>
            <a:schemeClr val="accent1">
              <a:lumMod val="20000"/>
              <a:lumOff val="80000"/>
            </a:schemeClr>
          </a:solidFill>
        </p:spPr>
        <p:txBody>
          <a:bodyPr wrap="square">
            <a:spAutoFit/>
          </a:bodyPr>
          <a:lstStyle/>
          <a:p>
            <a:endParaRPr lang="en-US" dirty="0"/>
          </a:p>
          <a:p>
            <a:endParaRPr lang="en-US" dirty="0"/>
          </a:p>
          <a:p>
            <a:pPr lvl="1"/>
            <a:r>
              <a:rPr lang="en-US" dirty="0"/>
              <a:t>name 			:   { type: String },</a:t>
            </a:r>
          </a:p>
          <a:p>
            <a:pPr lvl="1"/>
            <a:r>
              <a:rPr lang="en-US" dirty="0"/>
              <a:t>description 		:   { type: String },</a:t>
            </a:r>
          </a:p>
          <a:p>
            <a:pPr lvl="1"/>
            <a:r>
              <a:rPr lang="en-US" dirty="0" err="1"/>
              <a:t>imagePlan</a:t>
            </a:r>
            <a:r>
              <a:rPr lang="en-US" dirty="0"/>
              <a:t> 		:   { type: String },</a:t>
            </a:r>
          </a:p>
          <a:p>
            <a:pPr lvl="1"/>
            <a:r>
              <a:rPr lang="en-US" dirty="0"/>
              <a:t>sessions 			:   [{ type: </a:t>
            </a:r>
            <a:r>
              <a:rPr lang="en-US" dirty="0" err="1"/>
              <a:t>Schema.Types.ObjectId</a:t>
            </a:r>
            <a:r>
              <a:rPr lang="en-US" dirty="0"/>
              <a:t>, ref: "Session" }],</a:t>
            </a:r>
          </a:p>
          <a:p>
            <a:pPr lvl="1"/>
            <a:r>
              <a:rPr lang="en-US" dirty="0"/>
              <a:t>reviews 			:   [{ type: </a:t>
            </a:r>
            <a:r>
              <a:rPr lang="en-US" dirty="0" err="1"/>
              <a:t>Schema.Types.ObjectId</a:t>
            </a:r>
            <a:r>
              <a:rPr lang="en-US" dirty="0"/>
              <a:t>, ref: "Feedback" }]</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348539"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PLAN  MODEL</a:t>
            </a:r>
          </a:p>
        </p:txBody>
      </p:sp>
      <p:pic>
        <p:nvPicPr>
          <p:cNvPr id="7" name="Picture 6">
            <a:extLst>
              <a:ext uri="{FF2B5EF4-FFF2-40B4-BE49-F238E27FC236}">
                <a16:creationId xmlns:a16="http://schemas.microsoft.com/office/drawing/2014/main" id="{61875A9C-5DEA-EF4D-A2A1-B6240C8683A2}"/>
              </a:ext>
            </a:extLst>
          </p:cNvPr>
          <p:cNvPicPr>
            <a:picLocks noChangeAspect="1"/>
          </p:cNvPicPr>
          <p:nvPr/>
        </p:nvPicPr>
        <p:blipFill>
          <a:blip r:embed="rId3"/>
          <a:stretch>
            <a:fillRect/>
          </a:stretch>
        </p:blipFill>
        <p:spPr>
          <a:xfrm>
            <a:off x="1516113" y="189186"/>
            <a:ext cx="875785" cy="1109385"/>
          </a:xfrm>
          <a:prstGeom prst="rect">
            <a:avLst/>
          </a:prstGeom>
        </p:spPr>
      </p:pic>
    </p:spTree>
    <p:extLst>
      <p:ext uri="{BB962C8B-B14F-4D97-AF65-F5344CB8AC3E}">
        <p14:creationId xmlns:p14="http://schemas.microsoft.com/office/powerpoint/2010/main" val="382488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4000502" y="1859339"/>
            <a:ext cx="7353302" cy="3139321"/>
          </a:xfrm>
          <a:prstGeom prst="rect">
            <a:avLst/>
          </a:prstGeom>
          <a:solidFill>
            <a:schemeClr val="accent1">
              <a:lumMod val="20000"/>
              <a:lumOff val="80000"/>
            </a:schemeClr>
          </a:solidFill>
        </p:spPr>
        <p:txBody>
          <a:bodyPr wrap="square">
            <a:spAutoFit/>
          </a:bodyPr>
          <a:lstStyle/>
          <a:p>
            <a:endParaRPr lang="en-US" dirty="0"/>
          </a:p>
          <a:p>
            <a:endParaRPr lang="en-US" dirty="0"/>
          </a:p>
          <a:p>
            <a:pPr lvl="2"/>
            <a:r>
              <a:rPr lang="en-US" dirty="0"/>
              <a:t>session 		:   { type: Number},</a:t>
            </a:r>
          </a:p>
          <a:p>
            <a:pPr lvl="2"/>
            <a:r>
              <a:rPr lang="en-US" dirty="0"/>
              <a:t>calories 		:   { type: Number, default: 0 },</a:t>
            </a:r>
          </a:p>
          <a:p>
            <a:pPr lvl="2"/>
            <a:r>
              <a:rPr lang="en-US" dirty="0"/>
              <a:t>water 		:   { type: Number, default: 0 },</a:t>
            </a:r>
          </a:p>
          <a:p>
            <a:pPr lvl="2"/>
            <a:r>
              <a:rPr lang="en-US" dirty="0"/>
              <a:t>sleep 		:   { type: Number, default: 0 },</a:t>
            </a:r>
          </a:p>
          <a:p>
            <a:pPr lvl="2"/>
            <a:r>
              <a:rPr lang="en-US" dirty="0"/>
              <a:t>exercise 		:   { type: Number, default: 0 },</a:t>
            </a:r>
          </a:p>
          <a:p>
            <a:pPr lvl="2"/>
            <a:r>
              <a:rPr lang="en-US" dirty="0"/>
              <a:t>member 		:   { type: </a:t>
            </a:r>
            <a:r>
              <a:rPr lang="en-US" dirty="0" err="1"/>
              <a:t>Schema.Types.ObjectId</a:t>
            </a:r>
            <a:r>
              <a:rPr lang="en-US" dirty="0"/>
              <a:t>, ref: "User" },</a:t>
            </a:r>
          </a:p>
          <a:p>
            <a:pPr lvl="2"/>
            <a:r>
              <a:rPr lang="en-US" dirty="0"/>
              <a:t>plan 			:   { type: </a:t>
            </a:r>
            <a:r>
              <a:rPr lang="en-US" dirty="0" err="1"/>
              <a:t>Schema.Types.ObjectId</a:t>
            </a:r>
            <a:r>
              <a:rPr lang="en-US" dirty="0"/>
              <a:t>, ref: "Plan" },</a:t>
            </a:r>
          </a:p>
          <a:p>
            <a:pPr lvl="2"/>
            <a:endParaRPr lang="en-US" dirty="0"/>
          </a:p>
          <a:p>
            <a:endParaRPr lang="en-US" dirty="0"/>
          </a:p>
        </p:txBody>
      </p:sp>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353301"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ROUTINE  MODEL</a:t>
            </a:r>
          </a:p>
        </p:txBody>
      </p:sp>
      <p:pic>
        <p:nvPicPr>
          <p:cNvPr id="5" name="Picture 4">
            <a:extLst>
              <a:ext uri="{FF2B5EF4-FFF2-40B4-BE49-F238E27FC236}">
                <a16:creationId xmlns:a16="http://schemas.microsoft.com/office/drawing/2014/main" id="{0DD108ED-210C-074A-B417-C37876C2989B}"/>
              </a:ext>
            </a:extLst>
          </p:cNvPr>
          <p:cNvPicPr>
            <a:picLocks noChangeAspect="1"/>
          </p:cNvPicPr>
          <p:nvPr/>
        </p:nvPicPr>
        <p:blipFill>
          <a:blip r:embed="rId3"/>
          <a:stretch>
            <a:fillRect/>
          </a:stretch>
        </p:blipFill>
        <p:spPr>
          <a:xfrm>
            <a:off x="1547644" y="280619"/>
            <a:ext cx="875785" cy="1109385"/>
          </a:xfrm>
          <a:prstGeom prst="rect">
            <a:avLst/>
          </a:prstGeom>
        </p:spPr>
      </p:pic>
    </p:spTree>
    <p:extLst>
      <p:ext uri="{BB962C8B-B14F-4D97-AF65-F5344CB8AC3E}">
        <p14:creationId xmlns:p14="http://schemas.microsoft.com/office/powerpoint/2010/main" val="59268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3729039" y="1828800"/>
            <a:ext cx="7353302" cy="3970318"/>
          </a:xfrm>
          <a:prstGeom prst="rect">
            <a:avLst/>
          </a:prstGeom>
          <a:solidFill>
            <a:schemeClr val="accent1">
              <a:lumMod val="20000"/>
              <a:lumOff val="80000"/>
            </a:schemeClr>
          </a:solidFill>
        </p:spPr>
        <p:txBody>
          <a:bodyPr wrap="square">
            <a:spAutoFit/>
          </a:bodyPr>
          <a:lstStyle/>
          <a:p>
            <a:endParaRPr lang="en-US" dirty="0"/>
          </a:p>
          <a:p>
            <a:endParaRPr lang="en-US" dirty="0"/>
          </a:p>
          <a:p>
            <a:pPr lvl="1"/>
            <a:r>
              <a:rPr lang="en-US" dirty="0"/>
              <a:t>session 		:   { type: Number},</a:t>
            </a:r>
          </a:p>
          <a:p>
            <a:pPr lvl="1"/>
            <a:r>
              <a:rPr lang="en-US" dirty="0"/>
              <a:t>education 	:   { type: String },</a:t>
            </a:r>
          </a:p>
          <a:p>
            <a:pPr lvl="1"/>
            <a:r>
              <a:rPr lang="en-US" dirty="0"/>
              <a:t>tips 			:   { type: String },</a:t>
            </a:r>
          </a:p>
          <a:p>
            <a:pPr lvl="1"/>
            <a:r>
              <a:rPr lang="en-US" dirty="0" err="1"/>
              <a:t>imageSession</a:t>
            </a:r>
            <a:r>
              <a:rPr lang="en-US" dirty="0"/>
              <a:t> 	:   { type: String },</a:t>
            </a:r>
          </a:p>
          <a:p>
            <a:r>
              <a:rPr lang="en-US" dirty="0"/>
              <a:t>	calories 		:   { type: Number, default: 0 },</a:t>
            </a:r>
          </a:p>
          <a:p>
            <a:r>
              <a:rPr lang="en-US" dirty="0"/>
              <a:t>	water 		:   { type: Number, default: 0 },</a:t>
            </a:r>
          </a:p>
          <a:p>
            <a:r>
              <a:rPr lang="en-US" dirty="0"/>
              <a:t>	sleep 		:   { type: Number, default: 0 },</a:t>
            </a:r>
          </a:p>
          <a:p>
            <a:r>
              <a:rPr lang="en-US" dirty="0"/>
              <a:t>	exercise 		:   { type: Number, default: 0 },</a:t>
            </a:r>
          </a:p>
          <a:p>
            <a:pPr lvl="1"/>
            <a:r>
              <a:rPr lang="en-US" dirty="0"/>
              <a:t>owner 		:   { type: </a:t>
            </a:r>
            <a:r>
              <a:rPr lang="en-US" dirty="0" err="1"/>
              <a:t>Schema.Types.ObjectId</a:t>
            </a:r>
            <a:r>
              <a:rPr lang="en-US" dirty="0"/>
              <a:t>, ref: "User" },</a:t>
            </a:r>
          </a:p>
          <a:p>
            <a:pPr lvl="1"/>
            <a:r>
              <a:rPr lang="en-US" dirty="0"/>
              <a:t>feedbacks 	:   [{ type: </a:t>
            </a:r>
            <a:r>
              <a:rPr lang="en-US" dirty="0" err="1"/>
              <a:t>Schema.Types.ObjectId</a:t>
            </a:r>
            <a:r>
              <a:rPr lang="en-US" dirty="0"/>
              <a:t>, ref: "Feedback" }]</a:t>
            </a:r>
          </a:p>
          <a:p>
            <a:pPr lvl="1"/>
            <a:endParaRPr lang="en-US" dirty="0"/>
          </a:p>
          <a:p>
            <a:endParaRPr lang="en-US" dirty="0"/>
          </a:p>
        </p:txBody>
      </p:sp>
      <p:sp>
        <p:nvSpPr>
          <p:cNvPr id="6" name="TextBox 5">
            <a:extLst>
              <a:ext uri="{FF2B5EF4-FFF2-40B4-BE49-F238E27FC236}">
                <a16:creationId xmlns:a16="http://schemas.microsoft.com/office/drawing/2014/main" id="{259EB24F-5C0D-6D48-8DB6-AA3444E96EBE}"/>
              </a:ext>
            </a:extLst>
          </p:cNvPr>
          <p:cNvSpPr txBox="1"/>
          <p:nvPr/>
        </p:nvSpPr>
        <p:spPr>
          <a:xfrm>
            <a:off x="3900489" y="542925"/>
            <a:ext cx="7181852"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SESSION  MODEL</a:t>
            </a:r>
          </a:p>
        </p:txBody>
      </p:sp>
      <p:pic>
        <p:nvPicPr>
          <p:cNvPr id="5" name="Picture 4">
            <a:extLst>
              <a:ext uri="{FF2B5EF4-FFF2-40B4-BE49-F238E27FC236}">
                <a16:creationId xmlns:a16="http://schemas.microsoft.com/office/drawing/2014/main" id="{9D47371A-F04B-9542-9B4A-F3E8FFBA1AD6}"/>
              </a:ext>
            </a:extLst>
          </p:cNvPr>
          <p:cNvPicPr>
            <a:picLocks noChangeAspect="1"/>
          </p:cNvPicPr>
          <p:nvPr/>
        </p:nvPicPr>
        <p:blipFill>
          <a:blip r:embed="rId3"/>
          <a:stretch>
            <a:fillRect/>
          </a:stretch>
        </p:blipFill>
        <p:spPr>
          <a:xfrm>
            <a:off x="1516112" y="409902"/>
            <a:ext cx="875785" cy="1109385"/>
          </a:xfrm>
          <a:prstGeom prst="rect">
            <a:avLst/>
          </a:prstGeom>
        </p:spPr>
      </p:pic>
    </p:spTree>
    <p:extLst>
      <p:ext uri="{BB962C8B-B14F-4D97-AF65-F5344CB8AC3E}">
        <p14:creationId xmlns:p14="http://schemas.microsoft.com/office/powerpoint/2010/main" val="165021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3743326" y="2014538"/>
            <a:ext cx="7353302" cy="2308324"/>
          </a:xfrm>
          <a:prstGeom prst="rect">
            <a:avLst/>
          </a:prstGeom>
          <a:solidFill>
            <a:schemeClr val="accent1">
              <a:lumMod val="20000"/>
              <a:lumOff val="80000"/>
            </a:schemeClr>
          </a:solidFill>
        </p:spPr>
        <p:txBody>
          <a:bodyPr wrap="square">
            <a:spAutoFit/>
          </a:bodyPr>
          <a:lstStyle/>
          <a:p>
            <a:endParaRPr lang="en-US" dirty="0"/>
          </a:p>
          <a:p>
            <a:endParaRPr lang="en-US" dirty="0"/>
          </a:p>
          <a:p>
            <a:endParaRPr lang="en-US" dirty="0"/>
          </a:p>
          <a:p>
            <a:pPr lvl="2"/>
            <a:r>
              <a:rPr lang="en-US" dirty="0"/>
              <a:t>user 			: { type: </a:t>
            </a:r>
            <a:r>
              <a:rPr lang="en-US" dirty="0" err="1"/>
              <a:t>Schema.Types.ObjectId</a:t>
            </a:r>
            <a:r>
              <a:rPr lang="en-US" dirty="0"/>
              <a:t>, ref: 'User' },</a:t>
            </a:r>
          </a:p>
          <a:p>
            <a:pPr lvl="2"/>
            <a:r>
              <a:rPr lang="en-US" dirty="0"/>
              <a:t>comment 	: { type: String, </a:t>
            </a:r>
            <a:r>
              <a:rPr lang="en-US" dirty="0" err="1"/>
              <a:t>maxlength</a:t>
            </a:r>
            <a:r>
              <a:rPr lang="en-US" dirty="0"/>
              <a:t>: 200 }</a:t>
            </a:r>
          </a:p>
          <a:p>
            <a:pPr lvl="2"/>
            <a:endParaRPr lang="en-US" dirty="0"/>
          </a:p>
          <a:p>
            <a:pPr lvl="2"/>
            <a:endParaRPr lang="en-US" dirty="0"/>
          </a:p>
          <a:p>
            <a:endParaRPr lang="en-US" dirty="0"/>
          </a:p>
        </p:txBody>
      </p:sp>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196139"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FEEDBACK  MODEL</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spTree>
    <p:extLst>
      <p:ext uri="{BB962C8B-B14F-4D97-AF65-F5344CB8AC3E}">
        <p14:creationId xmlns:p14="http://schemas.microsoft.com/office/powerpoint/2010/main" val="384494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9EB24F-5C0D-6D48-8DB6-AA3444E96EBE}"/>
              </a:ext>
            </a:extLst>
          </p:cNvPr>
          <p:cNvSpPr txBox="1"/>
          <p:nvPr/>
        </p:nvSpPr>
        <p:spPr>
          <a:xfrm>
            <a:off x="1971159" y="681278"/>
            <a:ext cx="8832308"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SERVICES</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graphicFrame>
        <p:nvGraphicFramePr>
          <p:cNvPr id="2" name="Table 1">
            <a:extLst>
              <a:ext uri="{FF2B5EF4-FFF2-40B4-BE49-F238E27FC236}">
                <a16:creationId xmlns:a16="http://schemas.microsoft.com/office/drawing/2014/main" id="{1F2C1BB7-7E2E-794B-833B-25D7EDA76C4A}"/>
              </a:ext>
            </a:extLst>
          </p:cNvPr>
          <p:cNvGraphicFramePr>
            <a:graphicFrameLocks noGrp="1"/>
          </p:cNvGraphicFramePr>
          <p:nvPr>
            <p:extLst>
              <p:ext uri="{D42A27DB-BD31-4B8C-83A1-F6EECF244321}">
                <p14:modId xmlns:p14="http://schemas.microsoft.com/office/powerpoint/2010/main" val="3824343564"/>
              </p:ext>
            </p:extLst>
          </p:nvPr>
        </p:nvGraphicFramePr>
        <p:xfrm>
          <a:off x="812799" y="1519288"/>
          <a:ext cx="10117960" cy="2961640"/>
        </p:xfrm>
        <a:graphic>
          <a:graphicData uri="http://schemas.openxmlformats.org/drawingml/2006/table">
            <a:tbl>
              <a:tblPr firstRow="1" bandRow="1">
                <a:tableStyleId>{93296810-A885-4BE3-A3E7-6D5BEEA58F35}</a:tableStyleId>
              </a:tblPr>
              <a:tblGrid>
                <a:gridCol w="5058980">
                  <a:extLst>
                    <a:ext uri="{9D8B030D-6E8A-4147-A177-3AD203B41FA5}">
                      <a16:colId xmlns:a16="http://schemas.microsoft.com/office/drawing/2014/main" val="1166704801"/>
                    </a:ext>
                  </a:extLst>
                </a:gridCol>
                <a:gridCol w="5058980">
                  <a:extLst>
                    <a:ext uri="{9D8B030D-6E8A-4147-A177-3AD203B41FA5}">
                      <a16:colId xmlns:a16="http://schemas.microsoft.com/office/drawing/2014/main" val="902359884"/>
                    </a:ext>
                  </a:extLst>
                </a:gridCol>
              </a:tblGrid>
              <a:tr h="0">
                <a:tc>
                  <a:txBody>
                    <a:bodyPr/>
                    <a:lstStyle/>
                    <a:p>
                      <a:r>
                        <a:rPr lang="en-US" dirty="0"/>
                        <a:t>Therapeutic Plan</a:t>
                      </a:r>
                    </a:p>
                  </a:txBody>
                  <a:tcPr>
                    <a:solidFill>
                      <a:srgbClr val="DFF812"/>
                    </a:solidFill>
                  </a:tcPr>
                </a:tc>
                <a:tc>
                  <a:txBody>
                    <a:bodyPr/>
                    <a:lstStyle/>
                    <a:p>
                      <a:r>
                        <a:rPr lang="en-US" dirty="0"/>
                        <a:t>Fitness Plan</a:t>
                      </a:r>
                    </a:p>
                  </a:txBody>
                  <a:tcPr>
                    <a:solidFill>
                      <a:srgbClr val="DFF812"/>
                    </a:solidFill>
                  </a:tcPr>
                </a:tc>
                <a:extLst>
                  <a:ext uri="{0D108BD9-81ED-4DB2-BD59-A6C34878D82A}">
                    <a16:rowId xmlns:a16="http://schemas.microsoft.com/office/drawing/2014/main" val="1638697013"/>
                  </a:ext>
                </a:extLst>
              </a:tr>
              <a:tr h="370840">
                <a:tc>
                  <a:txBody>
                    <a:bodyPr/>
                    <a:lstStyle/>
                    <a:p>
                      <a:r>
                        <a:rPr lang="en-US" dirty="0"/>
                        <a:t>Therapeutic Session for Pain Relief</a:t>
                      </a:r>
                    </a:p>
                  </a:txBody>
                  <a:tcPr/>
                </a:tc>
                <a:tc>
                  <a:txBody>
                    <a:bodyPr/>
                    <a:lstStyle/>
                    <a:p>
                      <a:r>
                        <a:rPr lang="en-US" dirty="0"/>
                        <a:t>Relaxing and Rejuvenating Session</a:t>
                      </a:r>
                    </a:p>
                  </a:txBody>
                  <a:tcPr/>
                </a:tc>
                <a:extLst>
                  <a:ext uri="{0D108BD9-81ED-4DB2-BD59-A6C34878D82A}">
                    <a16:rowId xmlns:a16="http://schemas.microsoft.com/office/drawing/2014/main" val="3899362954"/>
                  </a:ext>
                </a:extLst>
              </a:tr>
              <a:tr h="370840">
                <a:tc>
                  <a:txBody>
                    <a:bodyPr/>
                    <a:lstStyle/>
                    <a:p>
                      <a:r>
                        <a:rPr lang="en-US" dirty="0"/>
                        <a:t>Clinical Treatment</a:t>
                      </a:r>
                    </a:p>
                  </a:txBody>
                  <a:tcPr/>
                </a:tc>
                <a:tc>
                  <a:txBody>
                    <a:bodyPr/>
                    <a:lstStyle/>
                    <a:p>
                      <a:r>
                        <a:rPr lang="en-US" dirty="0"/>
                        <a:t>Couple Massage</a:t>
                      </a:r>
                    </a:p>
                  </a:txBody>
                  <a:tcPr/>
                </a:tc>
                <a:extLst>
                  <a:ext uri="{0D108BD9-81ED-4DB2-BD59-A6C34878D82A}">
                    <a16:rowId xmlns:a16="http://schemas.microsoft.com/office/drawing/2014/main" val="3269377934"/>
                  </a:ext>
                </a:extLst>
              </a:tr>
              <a:tr h="370840">
                <a:tc>
                  <a:txBody>
                    <a:bodyPr/>
                    <a:lstStyle/>
                    <a:p>
                      <a:r>
                        <a:rPr lang="en-US" dirty="0"/>
                        <a:t>Assistance to the Athlete</a:t>
                      </a:r>
                    </a:p>
                  </a:txBody>
                  <a:tcPr/>
                </a:tc>
                <a:tc>
                  <a:txBody>
                    <a:bodyPr/>
                    <a:lstStyle/>
                    <a:p>
                      <a:r>
                        <a:rPr lang="en-US" dirty="0"/>
                        <a:t>Chari Massage</a:t>
                      </a:r>
                    </a:p>
                  </a:txBody>
                  <a:tcPr/>
                </a:tc>
                <a:extLst>
                  <a:ext uri="{0D108BD9-81ED-4DB2-BD59-A6C34878D82A}">
                    <a16:rowId xmlns:a16="http://schemas.microsoft.com/office/drawing/2014/main" val="1834309096"/>
                  </a:ext>
                </a:extLst>
              </a:tr>
              <a:tr h="370840">
                <a:tc>
                  <a:txBody>
                    <a:bodyPr/>
                    <a:lstStyle/>
                    <a:p>
                      <a:endParaRPr lang="en-US" dirty="0"/>
                    </a:p>
                  </a:txBody>
                  <a:tcPr/>
                </a:tc>
                <a:tc>
                  <a:txBody>
                    <a:bodyPr/>
                    <a:lstStyle/>
                    <a:p>
                      <a:r>
                        <a:rPr lang="en-US" dirty="0"/>
                        <a:t>Prenatal Massages</a:t>
                      </a:r>
                    </a:p>
                  </a:txBody>
                  <a:tcPr/>
                </a:tc>
                <a:extLst>
                  <a:ext uri="{0D108BD9-81ED-4DB2-BD59-A6C34878D82A}">
                    <a16:rowId xmlns:a16="http://schemas.microsoft.com/office/drawing/2014/main" val="132684935"/>
                  </a:ext>
                </a:extLst>
              </a:tr>
              <a:tr h="370840">
                <a:tc>
                  <a:txBody>
                    <a:bodyPr/>
                    <a:lstStyle/>
                    <a:p>
                      <a:endParaRPr lang="en-US"/>
                    </a:p>
                  </a:txBody>
                  <a:tcPr/>
                </a:tc>
                <a:tc>
                  <a:txBody>
                    <a:bodyPr/>
                    <a:lstStyle/>
                    <a:p>
                      <a:r>
                        <a:rPr lang="en-US" dirty="0"/>
                        <a:t>Fat Reduction Massages / Anti Cellulite</a:t>
                      </a:r>
                    </a:p>
                  </a:txBody>
                  <a:tcPr/>
                </a:tc>
                <a:extLst>
                  <a:ext uri="{0D108BD9-81ED-4DB2-BD59-A6C34878D82A}">
                    <a16:rowId xmlns:a16="http://schemas.microsoft.com/office/drawing/2014/main" val="427602902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0043372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7746884"/>
                  </a:ext>
                </a:extLst>
              </a:tr>
            </a:tbl>
          </a:graphicData>
        </a:graphic>
      </p:graphicFrame>
    </p:spTree>
    <p:extLst>
      <p:ext uri="{BB962C8B-B14F-4D97-AF65-F5344CB8AC3E}">
        <p14:creationId xmlns:p14="http://schemas.microsoft.com/office/powerpoint/2010/main" val="73861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2071160" y="1997839"/>
            <a:ext cx="9025467" cy="2862322"/>
          </a:xfrm>
          <a:prstGeom prst="rect">
            <a:avLst/>
          </a:prstGeom>
          <a:solidFill>
            <a:schemeClr val="accent1">
              <a:lumMod val="20000"/>
              <a:lumOff val="80000"/>
            </a:schemeClr>
          </a:solidFill>
        </p:spPr>
        <p:txBody>
          <a:bodyPr wrap="square">
            <a:spAutoFit/>
          </a:bodyPr>
          <a:lstStyle/>
          <a:p>
            <a:r>
              <a:rPr lang="en-US" dirty="0"/>
              <a:t>During the development of the application there were some changes that required new models, research of new applications, libraries and concepts along the stages:</a:t>
            </a:r>
          </a:p>
          <a:p>
            <a:endParaRPr lang="en-US" dirty="0"/>
          </a:p>
          <a:p>
            <a:r>
              <a:rPr lang="en-US" dirty="0"/>
              <a:t>1. At the beginning, the database was designed with 4 models, but the project became more complex and it was necessary to modify it to 6. The session model was necessary to link it to the user directly to maintain the integration to his individual progress. It is necessary to maintain a model for the routines in order to present the user with a status of their progress and motivate them to follow the therapeutic indications with their own advances.</a:t>
            </a:r>
          </a:p>
          <a:p>
            <a:r>
              <a:rPr lang="en-US" dirty="0"/>
              <a:t>2. The management of the DOM during the session, requires more dexterity in the implementation.</a:t>
            </a:r>
          </a:p>
        </p:txBody>
      </p:sp>
      <p:sp>
        <p:nvSpPr>
          <p:cNvPr id="6" name="TextBox 5">
            <a:extLst>
              <a:ext uri="{FF2B5EF4-FFF2-40B4-BE49-F238E27FC236}">
                <a16:creationId xmlns:a16="http://schemas.microsoft.com/office/drawing/2014/main" id="{259EB24F-5C0D-6D48-8DB6-AA3444E96EBE}"/>
              </a:ext>
            </a:extLst>
          </p:cNvPr>
          <p:cNvSpPr txBox="1"/>
          <p:nvPr/>
        </p:nvSpPr>
        <p:spPr>
          <a:xfrm>
            <a:off x="2438400" y="542925"/>
            <a:ext cx="8658227"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OBSTACLES ALONG THE DEVELOPMENT</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spTree>
    <p:extLst>
      <p:ext uri="{BB962C8B-B14F-4D97-AF65-F5344CB8AC3E}">
        <p14:creationId xmlns:p14="http://schemas.microsoft.com/office/powerpoint/2010/main" val="133647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20D52-FF9E-7A4E-BC3B-C7145325FAC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PROCESS</a:t>
            </a:r>
          </a:p>
        </p:txBody>
      </p:sp>
      <p:sp>
        <p:nvSpPr>
          <p:cNvPr id="4" name="Terminator 3">
            <a:extLst>
              <a:ext uri="{FF2B5EF4-FFF2-40B4-BE49-F238E27FC236}">
                <a16:creationId xmlns:a16="http://schemas.microsoft.com/office/drawing/2014/main" id="{B47FC0BF-D431-CA4D-AA9A-D3BA64DC10A9}"/>
              </a:ext>
            </a:extLst>
          </p:cNvPr>
          <p:cNvSpPr/>
          <p:nvPr/>
        </p:nvSpPr>
        <p:spPr>
          <a:xfrm>
            <a:off x="7304723" y="92965"/>
            <a:ext cx="1771650" cy="623887"/>
          </a:xfrm>
          <a:prstGeom prst="flowChartTerminator">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5" name="Down Arrow 4">
            <a:extLst>
              <a:ext uri="{FF2B5EF4-FFF2-40B4-BE49-F238E27FC236}">
                <a16:creationId xmlns:a16="http://schemas.microsoft.com/office/drawing/2014/main" id="{140030F6-C90A-5B42-8CA6-985CCB20E1B9}"/>
              </a:ext>
            </a:extLst>
          </p:cNvPr>
          <p:cNvSpPr/>
          <p:nvPr/>
        </p:nvSpPr>
        <p:spPr>
          <a:xfrm>
            <a:off x="8132828" y="580306"/>
            <a:ext cx="45719" cy="256032"/>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rocess 5">
            <a:extLst>
              <a:ext uri="{FF2B5EF4-FFF2-40B4-BE49-F238E27FC236}">
                <a16:creationId xmlns:a16="http://schemas.microsoft.com/office/drawing/2014/main" id="{7BFBB9F0-7CB7-0641-BEBE-DA5516DA28E1}"/>
              </a:ext>
            </a:extLst>
          </p:cNvPr>
          <p:cNvSpPr/>
          <p:nvPr/>
        </p:nvSpPr>
        <p:spPr>
          <a:xfrm>
            <a:off x="6571488" y="860868"/>
            <a:ext cx="3333749" cy="704316"/>
          </a:xfrm>
          <a:prstGeom prst="flowChartProcess">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Signup, Login, authentication :</a:t>
            </a:r>
          </a:p>
          <a:p>
            <a:pPr algn="ctr"/>
            <a:r>
              <a:rPr lang="en-US" dirty="0"/>
              <a:t>Guest, Editor and Administrator</a:t>
            </a:r>
          </a:p>
        </p:txBody>
      </p:sp>
      <p:sp>
        <p:nvSpPr>
          <p:cNvPr id="34" name="Down Arrow 33">
            <a:extLst>
              <a:ext uri="{FF2B5EF4-FFF2-40B4-BE49-F238E27FC236}">
                <a16:creationId xmlns:a16="http://schemas.microsoft.com/office/drawing/2014/main" id="{A082DFBA-4061-E445-A72A-029D5B40C1E0}"/>
              </a:ext>
            </a:extLst>
          </p:cNvPr>
          <p:cNvSpPr/>
          <p:nvPr/>
        </p:nvSpPr>
        <p:spPr>
          <a:xfrm>
            <a:off x="8173596" y="1554674"/>
            <a:ext cx="45719" cy="256032"/>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rocess 34">
            <a:extLst>
              <a:ext uri="{FF2B5EF4-FFF2-40B4-BE49-F238E27FC236}">
                <a16:creationId xmlns:a16="http://schemas.microsoft.com/office/drawing/2014/main" id="{158CBF9E-1FAE-A747-86E5-EB4345CFD53F}"/>
              </a:ext>
            </a:extLst>
          </p:cNvPr>
          <p:cNvSpPr/>
          <p:nvPr/>
        </p:nvSpPr>
        <p:spPr>
          <a:xfrm>
            <a:off x="6571488" y="1821216"/>
            <a:ext cx="3333749" cy="1058228"/>
          </a:xfrm>
          <a:prstGeom prst="flowChartProcess">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Profile Page: campaigns, events, promotions, Health and Nutrition, Sleep and Exercise, Therapist's Notes</a:t>
            </a:r>
          </a:p>
        </p:txBody>
      </p:sp>
      <p:sp>
        <p:nvSpPr>
          <p:cNvPr id="36" name="Down Arrow 35">
            <a:extLst>
              <a:ext uri="{FF2B5EF4-FFF2-40B4-BE49-F238E27FC236}">
                <a16:creationId xmlns:a16="http://schemas.microsoft.com/office/drawing/2014/main" id="{A1FAFDE7-A9F2-3E46-BA33-77BD3CF10A2B}"/>
              </a:ext>
            </a:extLst>
          </p:cNvPr>
          <p:cNvSpPr/>
          <p:nvPr/>
        </p:nvSpPr>
        <p:spPr>
          <a:xfrm>
            <a:off x="8219315" y="2865830"/>
            <a:ext cx="45719" cy="232756"/>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rocess 36">
            <a:extLst>
              <a:ext uri="{FF2B5EF4-FFF2-40B4-BE49-F238E27FC236}">
                <a16:creationId xmlns:a16="http://schemas.microsoft.com/office/drawing/2014/main" id="{11E0185C-46C5-1347-BE85-A1A5EF7EE099}"/>
              </a:ext>
            </a:extLst>
          </p:cNvPr>
          <p:cNvSpPr/>
          <p:nvPr/>
        </p:nvSpPr>
        <p:spPr>
          <a:xfrm>
            <a:off x="6534533" y="3096768"/>
            <a:ext cx="3333749" cy="1133856"/>
          </a:xfrm>
          <a:prstGeom prst="flowChartProcess">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Fitness Plan : Education (content), Routine, Progress, User Comments and therapist's management</a:t>
            </a:r>
          </a:p>
        </p:txBody>
      </p:sp>
      <p:sp>
        <p:nvSpPr>
          <p:cNvPr id="38" name="Down Arrow 37">
            <a:extLst>
              <a:ext uri="{FF2B5EF4-FFF2-40B4-BE49-F238E27FC236}">
                <a16:creationId xmlns:a16="http://schemas.microsoft.com/office/drawing/2014/main" id="{7D95B32E-61C1-BA42-985B-86CECD178753}"/>
              </a:ext>
            </a:extLst>
          </p:cNvPr>
          <p:cNvSpPr/>
          <p:nvPr/>
        </p:nvSpPr>
        <p:spPr>
          <a:xfrm>
            <a:off x="8196461" y="4182522"/>
            <a:ext cx="45719" cy="256032"/>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rocess 38">
            <a:extLst>
              <a:ext uri="{FF2B5EF4-FFF2-40B4-BE49-F238E27FC236}">
                <a16:creationId xmlns:a16="http://schemas.microsoft.com/office/drawing/2014/main" id="{76D9B149-ED80-0E48-A437-6B27862B9FD2}"/>
              </a:ext>
            </a:extLst>
          </p:cNvPr>
          <p:cNvSpPr/>
          <p:nvPr/>
        </p:nvSpPr>
        <p:spPr>
          <a:xfrm>
            <a:off x="6511672" y="4443872"/>
            <a:ext cx="3333749" cy="1133856"/>
          </a:xfrm>
          <a:prstGeom prst="flowChartProcess">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Therapeutic  Plan : Education, Routine, Progress, User Comments and therapist's management</a:t>
            </a:r>
          </a:p>
        </p:txBody>
      </p:sp>
      <p:sp>
        <p:nvSpPr>
          <p:cNvPr id="40" name="Down Arrow 39">
            <a:extLst>
              <a:ext uri="{FF2B5EF4-FFF2-40B4-BE49-F238E27FC236}">
                <a16:creationId xmlns:a16="http://schemas.microsoft.com/office/drawing/2014/main" id="{38767F5D-9472-4A41-9C93-B3D2AAF86A60}"/>
              </a:ext>
            </a:extLst>
          </p:cNvPr>
          <p:cNvSpPr/>
          <p:nvPr/>
        </p:nvSpPr>
        <p:spPr>
          <a:xfrm>
            <a:off x="8202932" y="5604212"/>
            <a:ext cx="45719" cy="175564"/>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rocess 40">
            <a:extLst>
              <a:ext uri="{FF2B5EF4-FFF2-40B4-BE49-F238E27FC236}">
                <a16:creationId xmlns:a16="http://schemas.microsoft.com/office/drawing/2014/main" id="{CB15E071-517D-B44C-960A-ABE74A541D67}"/>
              </a:ext>
            </a:extLst>
          </p:cNvPr>
          <p:cNvSpPr/>
          <p:nvPr/>
        </p:nvSpPr>
        <p:spPr>
          <a:xfrm>
            <a:off x="6534532" y="5790976"/>
            <a:ext cx="3333749" cy="719552"/>
          </a:xfrm>
          <a:prstGeom prst="flowChartProcess">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Feedbacks</a:t>
            </a:r>
          </a:p>
        </p:txBody>
      </p:sp>
      <p:sp>
        <p:nvSpPr>
          <p:cNvPr id="43" name="Down Arrow 42">
            <a:extLst>
              <a:ext uri="{FF2B5EF4-FFF2-40B4-BE49-F238E27FC236}">
                <a16:creationId xmlns:a16="http://schemas.microsoft.com/office/drawing/2014/main" id="{DE51ABF4-525B-364F-959B-73B5708A040A}"/>
              </a:ext>
            </a:extLst>
          </p:cNvPr>
          <p:cNvSpPr/>
          <p:nvPr/>
        </p:nvSpPr>
        <p:spPr>
          <a:xfrm>
            <a:off x="8265034" y="6440798"/>
            <a:ext cx="45719" cy="175564"/>
          </a:xfrm>
          <a:prstGeom prst="downArrow">
            <a:avLst/>
          </a:prstGeom>
          <a:solidFill>
            <a:schemeClr val="accent6">
              <a:lumMod val="7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ff-page Connector 6">
            <a:extLst>
              <a:ext uri="{FF2B5EF4-FFF2-40B4-BE49-F238E27FC236}">
                <a16:creationId xmlns:a16="http://schemas.microsoft.com/office/drawing/2014/main" id="{DB07ED4A-59BF-1346-BA74-FD4149B9BE28}"/>
              </a:ext>
            </a:extLst>
          </p:cNvPr>
          <p:cNvSpPr/>
          <p:nvPr/>
        </p:nvSpPr>
        <p:spPr>
          <a:xfrm>
            <a:off x="8034528" y="6620144"/>
            <a:ext cx="475488" cy="189088"/>
          </a:xfrm>
          <a:prstGeom prst="flowChartOffpageConnector">
            <a:avLst/>
          </a:prstGeom>
          <a:solidFill>
            <a:schemeClr val="bg1">
              <a:lumMod val="6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END</a:t>
            </a:r>
          </a:p>
        </p:txBody>
      </p:sp>
    </p:spTree>
    <p:extLst>
      <p:ext uri="{BB962C8B-B14F-4D97-AF65-F5344CB8AC3E}">
        <p14:creationId xmlns:p14="http://schemas.microsoft.com/office/powerpoint/2010/main" val="23725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196139" cy="1077218"/>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3. TECHNICAL CHALLENGES IN PROJECT DEVELOPMENT</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sp>
        <p:nvSpPr>
          <p:cNvPr id="2" name="Chevron 1">
            <a:extLst>
              <a:ext uri="{FF2B5EF4-FFF2-40B4-BE49-F238E27FC236}">
                <a16:creationId xmlns:a16="http://schemas.microsoft.com/office/drawing/2014/main" id="{D8D92396-9ADE-FE42-969D-01DCB802D3CD}"/>
              </a:ext>
            </a:extLst>
          </p:cNvPr>
          <p:cNvSpPr/>
          <p:nvPr/>
        </p:nvSpPr>
        <p:spPr>
          <a:xfrm rot="18624794">
            <a:off x="2234008" y="2714027"/>
            <a:ext cx="3198091" cy="702922"/>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Interactivity between therapist and  User (Web Focus in customer)</a:t>
            </a:r>
            <a:endParaRPr lang="en-US" dirty="0">
              <a:solidFill>
                <a:schemeClr val="bg1"/>
              </a:solidFill>
            </a:endParaRPr>
          </a:p>
        </p:txBody>
      </p:sp>
      <p:sp>
        <p:nvSpPr>
          <p:cNvPr id="7" name="Chevron 6">
            <a:extLst>
              <a:ext uri="{FF2B5EF4-FFF2-40B4-BE49-F238E27FC236}">
                <a16:creationId xmlns:a16="http://schemas.microsoft.com/office/drawing/2014/main" id="{F8F057A6-DC64-EB48-8F4F-18618811BF08}"/>
              </a:ext>
            </a:extLst>
          </p:cNvPr>
          <p:cNvSpPr/>
          <p:nvPr/>
        </p:nvSpPr>
        <p:spPr>
          <a:xfrm rot="17761014">
            <a:off x="3694872" y="3022497"/>
            <a:ext cx="3173353" cy="64328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Designing Database</a:t>
            </a:r>
            <a:endParaRPr lang="en-US" dirty="0">
              <a:solidFill>
                <a:schemeClr val="bg1"/>
              </a:solidFill>
            </a:endParaRPr>
          </a:p>
        </p:txBody>
      </p:sp>
      <p:sp>
        <p:nvSpPr>
          <p:cNvPr id="8" name="Chevron 7">
            <a:extLst>
              <a:ext uri="{FF2B5EF4-FFF2-40B4-BE49-F238E27FC236}">
                <a16:creationId xmlns:a16="http://schemas.microsoft.com/office/drawing/2014/main" id="{98207463-0223-3442-A2BF-EC69532F69D9}"/>
              </a:ext>
            </a:extLst>
          </p:cNvPr>
          <p:cNvSpPr/>
          <p:nvPr/>
        </p:nvSpPr>
        <p:spPr>
          <a:xfrm rot="16200000">
            <a:off x="5577750" y="3335764"/>
            <a:ext cx="3173353" cy="64328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Performance</a:t>
            </a:r>
            <a:endParaRPr lang="en-US" dirty="0">
              <a:solidFill>
                <a:schemeClr val="bg1"/>
              </a:solidFill>
            </a:endParaRPr>
          </a:p>
        </p:txBody>
      </p:sp>
      <p:sp>
        <p:nvSpPr>
          <p:cNvPr id="9" name="Chevron 8">
            <a:extLst>
              <a:ext uri="{FF2B5EF4-FFF2-40B4-BE49-F238E27FC236}">
                <a16:creationId xmlns:a16="http://schemas.microsoft.com/office/drawing/2014/main" id="{1BDD48FC-B267-E242-B38F-D4918A149FB3}"/>
              </a:ext>
            </a:extLst>
          </p:cNvPr>
          <p:cNvSpPr/>
          <p:nvPr/>
        </p:nvSpPr>
        <p:spPr>
          <a:xfrm rot="15143215">
            <a:off x="7415016" y="3251098"/>
            <a:ext cx="3173353" cy="64328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Security</a:t>
            </a:r>
            <a:endParaRPr lang="en-US" dirty="0">
              <a:solidFill>
                <a:schemeClr val="bg1"/>
              </a:solidFill>
            </a:endParaRPr>
          </a:p>
        </p:txBody>
      </p:sp>
      <p:sp>
        <p:nvSpPr>
          <p:cNvPr id="10" name="Chevron 9">
            <a:extLst>
              <a:ext uri="{FF2B5EF4-FFF2-40B4-BE49-F238E27FC236}">
                <a16:creationId xmlns:a16="http://schemas.microsoft.com/office/drawing/2014/main" id="{9DCECF30-EAA6-2E40-A81A-1ED36AAF35B7}"/>
              </a:ext>
            </a:extLst>
          </p:cNvPr>
          <p:cNvSpPr/>
          <p:nvPr/>
        </p:nvSpPr>
        <p:spPr>
          <a:xfrm rot="14340796">
            <a:off x="9313697" y="2855729"/>
            <a:ext cx="3451203" cy="99675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Choosing appropriate framework, platforms, </a:t>
            </a:r>
            <a:r>
              <a:rPr lang="en-US" dirty="0" err="1">
                <a:solidFill>
                  <a:schemeClr val="tx1"/>
                </a:solidFill>
              </a:rPr>
              <a:t>Api</a:t>
            </a:r>
            <a:r>
              <a:rPr lang="en-US" dirty="0">
                <a:solidFill>
                  <a:schemeClr val="tx1"/>
                </a:solidFill>
              </a:rPr>
              <a:t>, applications Development</a:t>
            </a:r>
            <a:endParaRPr lang="en-US" dirty="0">
              <a:solidFill>
                <a:schemeClr val="bg1"/>
              </a:solidFill>
            </a:endParaRPr>
          </a:p>
        </p:txBody>
      </p:sp>
    </p:spTree>
    <p:extLst>
      <p:ext uri="{BB962C8B-B14F-4D97-AF65-F5344CB8AC3E}">
        <p14:creationId xmlns:p14="http://schemas.microsoft.com/office/powerpoint/2010/main" val="1261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196139"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4. BIG MISTAKES</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sp>
        <p:nvSpPr>
          <p:cNvPr id="2" name="Chevron 1">
            <a:extLst>
              <a:ext uri="{FF2B5EF4-FFF2-40B4-BE49-F238E27FC236}">
                <a16:creationId xmlns:a16="http://schemas.microsoft.com/office/drawing/2014/main" id="{D8D92396-9ADE-FE42-969D-01DCB802D3CD}"/>
              </a:ext>
            </a:extLst>
          </p:cNvPr>
          <p:cNvSpPr/>
          <p:nvPr/>
        </p:nvSpPr>
        <p:spPr>
          <a:xfrm rot="18624794">
            <a:off x="2179142" y="2739371"/>
            <a:ext cx="3198091" cy="558800"/>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the </a:t>
            </a:r>
            <a:r>
              <a:rPr lang="en-US">
                <a:solidFill>
                  <a:schemeClr val="tx1"/>
                </a:solidFill>
              </a:rPr>
              <a:t>wrong route, </a:t>
            </a:r>
            <a:r>
              <a:rPr lang="en-US" dirty="0">
                <a:solidFill>
                  <a:schemeClr val="tx1"/>
                </a:solidFill>
              </a:rPr>
              <a:t>tool, library</a:t>
            </a:r>
            <a:endParaRPr lang="en-US" dirty="0">
              <a:solidFill>
                <a:schemeClr val="bg1"/>
              </a:solidFill>
            </a:endParaRPr>
          </a:p>
        </p:txBody>
      </p:sp>
      <p:sp>
        <p:nvSpPr>
          <p:cNvPr id="7" name="Chevron 6">
            <a:extLst>
              <a:ext uri="{FF2B5EF4-FFF2-40B4-BE49-F238E27FC236}">
                <a16:creationId xmlns:a16="http://schemas.microsoft.com/office/drawing/2014/main" id="{F8F057A6-DC64-EB48-8F4F-18618811BF08}"/>
              </a:ext>
            </a:extLst>
          </p:cNvPr>
          <p:cNvSpPr/>
          <p:nvPr/>
        </p:nvSpPr>
        <p:spPr>
          <a:xfrm rot="17761014">
            <a:off x="3784787" y="2966326"/>
            <a:ext cx="3300123" cy="1046336"/>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finding the exact coding that works according to the process</a:t>
            </a:r>
          </a:p>
        </p:txBody>
      </p:sp>
      <p:sp>
        <p:nvSpPr>
          <p:cNvPr id="8" name="Chevron 7">
            <a:extLst>
              <a:ext uri="{FF2B5EF4-FFF2-40B4-BE49-F238E27FC236}">
                <a16:creationId xmlns:a16="http://schemas.microsoft.com/office/drawing/2014/main" id="{98207463-0223-3442-A2BF-EC69532F69D9}"/>
              </a:ext>
            </a:extLst>
          </p:cNvPr>
          <p:cNvSpPr/>
          <p:nvPr/>
        </p:nvSpPr>
        <p:spPr>
          <a:xfrm rot="16200000">
            <a:off x="5757201" y="3156312"/>
            <a:ext cx="3173353" cy="1002187"/>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Losing database,  according to reports requested</a:t>
            </a:r>
            <a:endParaRPr lang="en-US" dirty="0">
              <a:solidFill>
                <a:schemeClr val="bg1"/>
              </a:solidFill>
            </a:endParaRPr>
          </a:p>
        </p:txBody>
      </p:sp>
      <p:sp>
        <p:nvSpPr>
          <p:cNvPr id="9" name="Chevron 8">
            <a:extLst>
              <a:ext uri="{FF2B5EF4-FFF2-40B4-BE49-F238E27FC236}">
                <a16:creationId xmlns:a16="http://schemas.microsoft.com/office/drawing/2014/main" id="{1BDD48FC-B267-E242-B38F-D4918A149FB3}"/>
              </a:ext>
            </a:extLst>
          </p:cNvPr>
          <p:cNvSpPr/>
          <p:nvPr/>
        </p:nvSpPr>
        <p:spPr>
          <a:xfrm rot="15143215">
            <a:off x="7216713" y="2993015"/>
            <a:ext cx="3927344" cy="1837056"/>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Integrating photo of customer and database  from machines source, </a:t>
            </a:r>
            <a:r>
              <a:rPr lang="en-US" dirty="0" err="1">
                <a:solidFill>
                  <a:schemeClr val="tx1"/>
                </a:solidFill>
              </a:rPr>
              <a:t>mongodb</a:t>
            </a:r>
            <a:r>
              <a:rPr lang="en-US" dirty="0">
                <a:solidFill>
                  <a:schemeClr val="tx1"/>
                </a:solidFill>
              </a:rPr>
              <a:t> and manual information</a:t>
            </a:r>
          </a:p>
        </p:txBody>
      </p:sp>
      <p:sp>
        <p:nvSpPr>
          <p:cNvPr id="10" name="Chevron 9">
            <a:extLst>
              <a:ext uri="{FF2B5EF4-FFF2-40B4-BE49-F238E27FC236}">
                <a16:creationId xmlns:a16="http://schemas.microsoft.com/office/drawing/2014/main" id="{9DCECF30-EAA6-2E40-A81A-1ED36AAF35B7}"/>
              </a:ext>
            </a:extLst>
          </p:cNvPr>
          <p:cNvSpPr/>
          <p:nvPr/>
        </p:nvSpPr>
        <p:spPr>
          <a:xfrm rot="14340796">
            <a:off x="9150737" y="2857684"/>
            <a:ext cx="3451203" cy="99675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Adapting modules to the development</a:t>
            </a:r>
          </a:p>
        </p:txBody>
      </p:sp>
    </p:spTree>
    <p:extLst>
      <p:ext uri="{BB962C8B-B14F-4D97-AF65-F5344CB8AC3E}">
        <p14:creationId xmlns:p14="http://schemas.microsoft.com/office/powerpoint/2010/main" val="401108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9EB24F-5C0D-6D48-8DB6-AA3444E96EBE}"/>
              </a:ext>
            </a:extLst>
          </p:cNvPr>
          <p:cNvSpPr txBox="1"/>
          <p:nvPr/>
        </p:nvSpPr>
        <p:spPr>
          <a:xfrm>
            <a:off x="3900488" y="542925"/>
            <a:ext cx="7196139"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	</a:t>
            </a:r>
            <a:r>
              <a:rPr lang="en-US" b="1" dirty="0"/>
              <a:t>4-A  SLOPES</a:t>
            </a:r>
          </a:p>
        </p:txBody>
      </p:sp>
      <p:pic>
        <p:nvPicPr>
          <p:cNvPr id="5" name="Picture 4">
            <a:extLst>
              <a:ext uri="{FF2B5EF4-FFF2-40B4-BE49-F238E27FC236}">
                <a16:creationId xmlns:a16="http://schemas.microsoft.com/office/drawing/2014/main" id="{85BE84A1-9519-6945-8200-ADFC56DF5B6F}"/>
              </a:ext>
            </a:extLst>
          </p:cNvPr>
          <p:cNvPicPr>
            <a:picLocks noChangeAspect="1"/>
          </p:cNvPicPr>
          <p:nvPr/>
        </p:nvPicPr>
        <p:blipFill>
          <a:blip r:embed="rId3"/>
          <a:stretch>
            <a:fillRect/>
          </a:stretch>
        </p:blipFill>
        <p:spPr>
          <a:xfrm>
            <a:off x="1095373" y="409903"/>
            <a:ext cx="875785" cy="1109385"/>
          </a:xfrm>
          <a:prstGeom prst="rect">
            <a:avLst/>
          </a:prstGeom>
        </p:spPr>
      </p:pic>
      <p:sp>
        <p:nvSpPr>
          <p:cNvPr id="2" name="Chevron 1">
            <a:extLst>
              <a:ext uri="{FF2B5EF4-FFF2-40B4-BE49-F238E27FC236}">
                <a16:creationId xmlns:a16="http://schemas.microsoft.com/office/drawing/2014/main" id="{D8D92396-9ADE-FE42-969D-01DCB802D3CD}"/>
              </a:ext>
            </a:extLst>
          </p:cNvPr>
          <p:cNvSpPr/>
          <p:nvPr/>
        </p:nvSpPr>
        <p:spPr>
          <a:xfrm rot="18624794">
            <a:off x="1716902" y="2739371"/>
            <a:ext cx="3198091" cy="558800"/>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Shopping Cart</a:t>
            </a:r>
            <a:endParaRPr lang="en-US" dirty="0">
              <a:solidFill>
                <a:schemeClr val="bg1"/>
              </a:solidFill>
            </a:endParaRPr>
          </a:p>
        </p:txBody>
      </p:sp>
      <p:sp>
        <p:nvSpPr>
          <p:cNvPr id="7" name="Chevron 6">
            <a:extLst>
              <a:ext uri="{FF2B5EF4-FFF2-40B4-BE49-F238E27FC236}">
                <a16:creationId xmlns:a16="http://schemas.microsoft.com/office/drawing/2014/main" id="{F8F057A6-DC64-EB48-8F4F-18618811BF08}"/>
              </a:ext>
            </a:extLst>
          </p:cNvPr>
          <p:cNvSpPr/>
          <p:nvPr/>
        </p:nvSpPr>
        <p:spPr>
          <a:xfrm rot="17761014">
            <a:off x="3699155" y="2863442"/>
            <a:ext cx="3300123" cy="1358826"/>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Integration of database from Fit-bit activity tracker, </a:t>
            </a:r>
            <a:r>
              <a:rPr lang="en-US" dirty="0" err="1">
                <a:solidFill>
                  <a:schemeClr val="tx1"/>
                </a:solidFill>
              </a:rPr>
              <a:t>mongodb</a:t>
            </a:r>
            <a:r>
              <a:rPr lang="en-US" dirty="0">
                <a:solidFill>
                  <a:schemeClr val="tx1"/>
                </a:solidFill>
              </a:rPr>
              <a:t> and manual database</a:t>
            </a:r>
          </a:p>
        </p:txBody>
      </p:sp>
      <p:sp>
        <p:nvSpPr>
          <p:cNvPr id="9" name="Chevron 8">
            <a:extLst>
              <a:ext uri="{FF2B5EF4-FFF2-40B4-BE49-F238E27FC236}">
                <a16:creationId xmlns:a16="http://schemas.microsoft.com/office/drawing/2014/main" id="{1BDD48FC-B267-E242-B38F-D4918A149FB3}"/>
              </a:ext>
            </a:extLst>
          </p:cNvPr>
          <p:cNvSpPr/>
          <p:nvPr/>
        </p:nvSpPr>
        <p:spPr>
          <a:xfrm rot="15143215">
            <a:off x="6323333" y="2993012"/>
            <a:ext cx="3927344" cy="1837056"/>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Integrating photo of customer to the web development</a:t>
            </a:r>
          </a:p>
        </p:txBody>
      </p:sp>
      <p:sp>
        <p:nvSpPr>
          <p:cNvPr id="10" name="Chevron 9">
            <a:extLst>
              <a:ext uri="{FF2B5EF4-FFF2-40B4-BE49-F238E27FC236}">
                <a16:creationId xmlns:a16="http://schemas.microsoft.com/office/drawing/2014/main" id="{9DCECF30-EAA6-2E40-A81A-1ED36AAF35B7}"/>
              </a:ext>
            </a:extLst>
          </p:cNvPr>
          <p:cNvSpPr/>
          <p:nvPr/>
        </p:nvSpPr>
        <p:spPr>
          <a:xfrm rot="14340796">
            <a:off x="9150737" y="2857684"/>
            <a:ext cx="3451203" cy="996755"/>
          </a:xfrm>
          <a:prstGeom prst="chevron">
            <a:avLst/>
          </a:prstGeom>
          <a:solidFill>
            <a:srgbClr val="DFF8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Implementation Phase</a:t>
            </a:r>
          </a:p>
        </p:txBody>
      </p:sp>
    </p:spTree>
    <p:extLst>
      <p:ext uri="{BB962C8B-B14F-4D97-AF65-F5344CB8AC3E}">
        <p14:creationId xmlns:p14="http://schemas.microsoft.com/office/powerpoint/2010/main" val="119055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F812">
            <a:alpha val="6000"/>
          </a:srgb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70F2D-C3EC-9547-9E8B-44ADE5C03E6B}"/>
              </a:ext>
            </a:extLst>
          </p:cNvPr>
          <p:cNvSpPr>
            <a:spLocks noGrp="1"/>
          </p:cNvSpPr>
          <p:nvPr>
            <p:ph type="title"/>
          </p:nvPr>
        </p:nvSpPr>
        <p:spPr>
          <a:xfrm>
            <a:off x="2069464" y="41700"/>
            <a:ext cx="7164493" cy="1299864"/>
          </a:xfrm>
          <a:solidFill>
            <a:srgbClr val="DFF812"/>
          </a:solidFill>
        </p:spPr>
        <p:txBody>
          <a:bodyPr wrap="square" rtlCol="0">
            <a:spAutoFit/>
          </a:bodyPr>
          <a:lstStyle/>
          <a:p>
            <a:pPr algn="ctr" defTabSz="457200"/>
            <a:r>
              <a:rPr lang="en-US" sz="3200" dirty="0">
                <a:latin typeface="+mn-lt"/>
                <a:ea typeface="+mn-ea"/>
                <a:cs typeface="+mn-cs"/>
              </a:rPr>
              <a:t>DATA FLOW</a:t>
            </a:r>
          </a:p>
        </p:txBody>
      </p:sp>
      <p:pic>
        <p:nvPicPr>
          <p:cNvPr id="7" name="Graphic 6" descr="Database">
            <a:extLst>
              <a:ext uri="{FF2B5EF4-FFF2-40B4-BE49-F238E27FC236}">
                <a16:creationId xmlns:a16="http://schemas.microsoft.com/office/drawing/2014/main" id="{C8F6F312-25E3-43C9-B2F6-7F41612B70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383264"/>
            <a:ext cx="3425957" cy="5103261"/>
          </a:xfrm>
          <a:prstGeom prst="rect">
            <a:avLst/>
          </a:prstGeom>
        </p:spPr>
      </p:pic>
      <p:sp>
        <p:nvSpPr>
          <p:cNvPr id="18" name="Notched Right Arrow 17">
            <a:extLst>
              <a:ext uri="{FF2B5EF4-FFF2-40B4-BE49-F238E27FC236}">
                <a16:creationId xmlns:a16="http://schemas.microsoft.com/office/drawing/2014/main" id="{AEF198BC-6A55-F340-B9C7-C3894EB2783D}"/>
              </a:ext>
            </a:extLst>
          </p:cNvPr>
          <p:cNvSpPr/>
          <p:nvPr/>
        </p:nvSpPr>
        <p:spPr>
          <a:xfrm rot="10800000">
            <a:off x="3131553" y="2538539"/>
            <a:ext cx="3442616" cy="628650"/>
          </a:xfrm>
          <a:prstGeom prst="notchedRightArrow">
            <a:avLst/>
          </a:prstGeom>
          <a:solidFill>
            <a:schemeClr val="tx1">
              <a:lumMod val="8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5A28AA42-E0E5-0948-A39C-164DBA74622A}"/>
              </a:ext>
            </a:extLst>
          </p:cNvPr>
          <p:cNvSpPr/>
          <p:nvPr/>
        </p:nvSpPr>
        <p:spPr>
          <a:xfrm>
            <a:off x="6385049" y="2157413"/>
            <a:ext cx="2158876" cy="1284351"/>
          </a:xfrm>
          <a:prstGeom prst="can">
            <a:avLst/>
          </a:prstGeom>
          <a:solidFill>
            <a:schemeClr val="tx1">
              <a:lumMod val="50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a:t>
            </a:r>
          </a:p>
        </p:txBody>
      </p:sp>
      <p:sp>
        <p:nvSpPr>
          <p:cNvPr id="20" name="Can 19">
            <a:extLst>
              <a:ext uri="{FF2B5EF4-FFF2-40B4-BE49-F238E27FC236}">
                <a16:creationId xmlns:a16="http://schemas.microsoft.com/office/drawing/2014/main" id="{5BFB1A0F-BAA5-7544-90AD-92460741753A}"/>
              </a:ext>
            </a:extLst>
          </p:cNvPr>
          <p:cNvSpPr/>
          <p:nvPr/>
        </p:nvSpPr>
        <p:spPr>
          <a:xfrm>
            <a:off x="6374735" y="3565296"/>
            <a:ext cx="2273177" cy="1802845"/>
          </a:xfrm>
          <a:prstGeom prst="can">
            <a:avLst/>
          </a:prstGeom>
          <a:solidFill>
            <a:schemeClr val="tx1">
              <a:lumMod val="50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SESSIONS</a:t>
            </a:r>
          </a:p>
        </p:txBody>
      </p:sp>
      <p:sp>
        <p:nvSpPr>
          <p:cNvPr id="23" name="TextBox 22">
            <a:extLst>
              <a:ext uri="{FF2B5EF4-FFF2-40B4-BE49-F238E27FC236}">
                <a16:creationId xmlns:a16="http://schemas.microsoft.com/office/drawing/2014/main" id="{63FC2DF7-CA6B-9F47-B2AF-7DD8345218AB}"/>
              </a:ext>
            </a:extLst>
          </p:cNvPr>
          <p:cNvSpPr txBox="1"/>
          <p:nvPr/>
        </p:nvSpPr>
        <p:spPr>
          <a:xfrm>
            <a:off x="1759225" y="4192465"/>
            <a:ext cx="965329" cy="523220"/>
          </a:xfrm>
          <a:prstGeom prst="rect">
            <a:avLst/>
          </a:prstGeom>
          <a:noFill/>
        </p:spPr>
        <p:txBody>
          <a:bodyPr wrap="none" rtlCol="0">
            <a:spAutoFit/>
          </a:bodyPr>
          <a:lstStyle/>
          <a:p>
            <a:r>
              <a:rPr lang="en-US" sz="2800" b="1" dirty="0"/>
              <a:t>USER</a:t>
            </a:r>
          </a:p>
        </p:txBody>
      </p:sp>
      <p:sp>
        <p:nvSpPr>
          <p:cNvPr id="24" name="Can 23">
            <a:extLst>
              <a:ext uri="{FF2B5EF4-FFF2-40B4-BE49-F238E27FC236}">
                <a16:creationId xmlns:a16="http://schemas.microsoft.com/office/drawing/2014/main" id="{64D4565F-AADF-8E46-B467-BEC51FE4D6C5}"/>
              </a:ext>
            </a:extLst>
          </p:cNvPr>
          <p:cNvSpPr/>
          <p:nvPr/>
        </p:nvSpPr>
        <p:spPr>
          <a:xfrm>
            <a:off x="6560239" y="4746332"/>
            <a:ext cx="1974475" cy="400050"/>
          </a:xfrm>
          <a:prstGeom prst="can">
            <a:avLst/>
          </a:prstGeom>
          <a:solidFill>
            <a:schemeClr val="tx1">
              <a:lumMod val="50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ROUTINES</a:t>
            </a:r>
          </a:p>
        </p:txBody>
      </p:sp>
      <p:sp>
        <p:nvSpPr>
          <p:cNvPr id="25" name="Notched Right Arrow 24">
            <a:extLst>
              <a:ext uri="{FF2B5EF4-FFF2-40B4-BE49-F238E27FC236}">
                <a16:creationId xmlns:a16="http://schemas.microsoft.com/office/drawing/2014/main" id="{6728FB5D-37A1-4747-BD37-944BD03B3DF3}"/>
              </a:ext>
            </a:extLst>
          </p:cNvPr>
          <p:cNvSpPr/>
          <p:nvPr/>
        </p:nvSpPr>
        <p:spPr>
          <a:xfrm rot="10800000">
            <a:off x="8429743" y="2525775"/>
            <a:ext cx="1281815" cy="628650"/>
          </a:xfrm>
          <a:prstGeom prst="notchedRightArrow">
            <a:avLst/>
          </a:prstGeom>
          <a:solidFill>
            <a:schemeClr val="tx1">
              <a:lumMod val="8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n 25">
            <a:extLst>
              <a:ext uri="{FF2B5EF4-FFF2-40B4-BE49-F238E27FC236}">
                <a16:creationId xmlns:a16="http://schemas.microsoft.com/office/drawing/2014/main" id="{8D403434-0B31-484B-BAD2-3588EEFAD7AD}"/>
              </a:ext>
            </a:extLst>
          </p:cNvPr>
          <p:cNvSpPr/>
          <p:nvPr/>
        </p:nvSpPr>
        <p:spPr>
          <a:xfrm>
            <a:off x="9556934" y="2343150"/>
            <a:ext cx="1466023" cy="1085850"/>
          </a:xfrm>
          <a:prstGeom prst="can">
            <a:avLst/>
          </a:prstGeom>
          <a:solidFill>
            <a:schemeClr val="tx1">
              <a:lumMod val="50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REVIEWS</a:t>
            </a:r>
          </a:p>
        </p:txBody>
      </p:sp>
      <p:sp>
        <p:nvSpPr>
          <p:cNvPr id="27" name="Notched Right Arrow 26">
            <a:extLst>
              <a:ext uri="{FF2B5EF4-FFF2-40B4-BE49-F238E27FC236}">
                <a16:creationId xmlns:a16="http://schemas.microsoft.com/office/drawing/2014/main" id="{D142E23B-0E23-C64F-998C-53408F76FA90}"/>
              </a:ext>
            </a:extLst>
          </p:cNvPr>
          <p:cNvSpPr/>
          <p:nvPr/>
        </p:nvSpPr>
        <p:spPr>
          <a:xfrm rot="10800000">
            <a:off x="3063531" y="4158456"/>
            <a:ext cx="3442616" cy="628650"/>
          </a:xfrm>
          <a:prstGeom prst="notchedRightArrow">
            <a:avLst/>
          </a:prstGeom>
          <a:solidFill>
            <a:schemeClr val="tx1">
              <a:lumMod val="85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n 27">
            <a:extLst>
              <a:ext uri="{FF2B5EF4-FFF2-40B4-BE49-F238E27FC236}">
                <a16:creationId xmlns:a16="http://schemas.microsoft.com/office/drawing/2014/main" id="{5F89A4F1-D053-3D4D-B7FC-704F47162902}"/>
              </a:ext>
            </a:extLst>
          </p:cNvPr>
          <p:cNvSpPr/>
          <p:nvPr/>
        </p:nvSpPr>
        <p:spPr>
          <a:xfrm>
            <a:off x="6597399" y="2984133"/>
            <a:ext cx="1751135" cy="400050"/>
          </a:xfrm>
          <a:prstGeom prst="can">
            <a:avLst/>
          </a:prstGeom>
          <a:solidFill>
            <a:schemeClr val="tx1">
              <a:lumMod val="50000"/>
            </a:schemeClr>
          </a:solidFill>
          <a:ln>
            <a:solidFill>
              <a:srgbClr val="E4E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SESSIONS</a:t>
            </a:r>
          </a:p>
        </p:txBody>
      </p:sp>
      <p:sp>
        <p:nvSpPr>
          <p:cNvPr id="29" name="TextBox 28">
            <a:extLst>
              <a:ext uri="{FF2B5EF4-FFF2-40B4-BE49-F238E27FC236}">
                <a16:creationId xmlns:a16="http://schemas.microsoft.com/office/drawing/2014/main" id="{350E71AC-F314-674C-9126-026F3594F59E}"/>
              </a:ext>
            </a:extLst>
          </p:cNvPr>
          <p:cNvSpPr txBox="1"/>
          <p:nvPr/>
        </p:nvSpPr>
        <p:spPr>
          <a:xfrm>
            <a:off x="5342682" y="5596327"/>
            <a:ext cx="6011704" cy="1323439"/>
          </a:xfrm>
          <a:prstGeom prst="rect">
            <a:avLst/>
          </a:prstGeom>
          <a:noFill/>
        </p:spPr>
        <p:txBody>
          <a:bodyPr wrap="square" rtlCol="0">
            <a:spAutoFit/>
          </a:bodyPr>
          <a:lstStyle/>
          <a:p>
            <a:r>
              <a:rPr lang="en-US" sz="4000" dirty="0"/>
              <a:t>THANK YOU FOR YOUR SUPPORT !!!!</a:t>
            </a:r>
          </a:p>
        </p:txBody>
      </p:sp>
    </p:spTree>
    <p:extLst>
      <p:ext uri="{BB962C8B-B14F-4D97-AF65-F5344CB8AC3E}">
        <p14:creationId xmlns:p14="http://schemas.microsoft.com/office/powerpoint/2010/main" val="11346853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70F2D-C3EC-9547-9E8B-44ADE5C03E6B}"/>
              </a:ext>
            </a:extLst>
          </p:cNvPr>
          <p:cNvSpPr>
            <a:spLocks noGrp="1"/>
          </p:cNvSpPr>
          <p:nvPr>
            <p:ph type="title"/>
          </p:nvPr>
        </p:nvSpPr>
        <p:spPr>
          <a:xfrm>
            <a:off x="2069464" y="41700"/>
            <a:ext cx="7164493" cy="1299864"/>
          </a:xfrm>
        </p:spPr>
        <p:txBody>
          <a:bodyPr>
            <a:normAutofit/>
          </a:bodyPr>
          <a:lstStyle/>
          <a:p>
            <a:r>
              <a:rPr lang="en-US" dirty="0"/>
              <a:t>DATA FLOW</a:t>
            </a:r>
          </a:p>
        </p:txBody>
      </p:sp>
      <p:pic>
        <p:nvPicPr>
          <p:cNvPr id="7" name="Graphic 6" descr="Database">
            <a:extLst>
              <a:ext uri="{FF2B5EF4-FFF2-40B4-BE49-F238E27FC236}">
                <a16:creationId xmlns:a16="http://schemas.microsoft.com/office/drawing/2014/main" id="{C8F6F312-25E3-43C9-B2F6-7F41612B70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graphicFrame>
        <p:nvGraphicFramePr>
          <p:cNvPr id="4" name="Content Placeholder 3">
            <a:extLst>
              <a:ext uri="{FF2B5EF4-FFF2-40B4-BE49-F238E27FC236}">
                <a16:creationId xmlns:a16="http://schemas.microsoft.com/office/drawing/2014/main" id="{615382BD-BA5D-C944-BA09-9A80B8BDD3A3}"/>
              </a:ext>
            </a:extLst>
          </p:cNvPr>
          <p:cNvGraphicFramePr>
            <a:graphicFrameLocks noGrp="1"/>
          </p:cNvGraphicFramePr>
          <p:nvPr>
            <p:ph idx="1"/>
            <p:extLst>
              <p:ext uri="{D42A27DB-BD31-4B8C-83A1-F6EECF244321}">
                <p14:modId xmlns:p14="http://schemas.microsoft.com/office/powerpoint/2010/main" val="3029654954"/>
              </p:ext>
            </p:extLst>
          </p:nvPr>
        </p:nvGraphicFramePr>
        <p:xfrm>
          <a:off x="4387850" y="1341437"/>
          <a:ext cx="7161213" cy="5245100"/>
        </p:xfrm>
        <a:graphic>
          <a:graphicData uri="http://schemas.openxmlformats.org/drawingml/2006/table">
            <a:tbl>
              <a:tblPr firstRow="1" bandRow="1">
                <a:tableStyleId>{5C22544A-7EE6-4342-B048-85BDC9FD1C3A}</a:tableStyleId>
              </a:tblPr>
              <a:tblGrid>
                <a:gridCol w="2387071">
                  <a:extLst>
                    <a:ext uri="{9D8B030D-6E8A-4147-A177-3AD203B41FA5}">
                      <a16:colId xmlns:a16="http://schemas.microsoft.com/office/drawing/2014/main" val="2407509710"/>
                    </a:ext>
                  </a:extLst>
                </a:gridCol>
                <a:gridCol w="2387071">
                  <a:extLst>
                    <a:ext uri="{9D8B030D-6E8A-4147-A177-3AD203B41FA5}">
                      <a16:colId xmlns:a16="http://schemas.microsoft.com/office/drawing/2014/main" val="726722792"/>
                    </a:ext>
                  </a:extLst>
                </a:gridCol>
                <a:gridCol w="2387071">
                  <a:extLst>
                    <a:ext uri="{9D8B030D-6E8A-4147-A177-3AD203B41FA5}">
                      <a16:colId xmlns:a16="http://schemas.microsoft.com/office/drawing/2014/main" val="1461763472"/>
                    </a:ext>
                  </a:extLst>
                </a:gridCol>
              </a:tblGrid>
              <a:tr h="681200">
                <a:tc>
                  <a:txBody>
                    <a:bodyPr/>
                    <a:lstStyle/>
                    <a:p>
                      <a:pPr algn="ctr"/>
                      <a:r>
                        <a:rPr lang="en-US" dirty="0"/>
                        <a:t>USER</a:t>
                      </a:r>
                    </a:p>
                  </a:txBody>
                  <a:tcPr>
                    <a:solidFill>
                      <a:srgbClr val="DFF812"/>
                    </a:solidFill>
                  </a:tcPr>
                </a:tc>
                <a:tc>
                  <a:txBody>
                    <a:bodyPr/>
                    <a:lstStyle/>
                    <a:p>
                      <a:pPr algn="ctr"/>
                      <a:r>
                        <a:rPr lang="en-US" dirty="0"/>
                        <a:t>THERAPEUTIC</a:t>
                      </a:r>
                    </a:p>
                  </a:txBody>
                  <a:tcPr>
                    <a:solidFill>
                      <a:srgbClr val="DFF812"/>
                    </a:solidFill>
                  </a:tcPr>
                </a:tc>
                <a:tc>
                  <a:txBody>
                    <a:bodyPr/>
                    <a:lstStyle/>
                    <a:p>
                      <a:pPr algn="ctr"/>
                      <a:r>
                        <a:rPr lang="en-US" dirty="0"/>
                        <a:t>FITNESS</a:t>
                      </a:r>
                    </a:p>
                  </a:txBody>
                  <a:tcPr>
                    <a:solidFill>
                      <a:srgbClr val="DFF812"/>
                    </a:solidFill>
                  </a:tcPr>
                </a:tc>
                <a:extLst>
                  <a:ext uri="{0D108BD9-81ED-4DB2-BD59-A6C34878D82A}">
                    <a16:rowId xmlns:a16="http://schemas.microsoft.com/office/drawing/2014/main" val="1274246102"/>
                  </a:ext>
                </a:extLst>
              </a:tr>
              <a:tr h="760650">
                <a:tc>
                  <a:txBody>
                    <a:bodyPr/>
                    <a:lstStyle/>
                    <a:p>
                      <a:r>
                        <a:rPr lang="en-US" dirty="0"/>
                        <a:t>name</a:t>
                      </a:r>
                    </a:p>
                  </a:txBody>
                  <a:tcPr/>
                </a:tc>
                <a:tc>
                  <a:txBody>
                    <a:bodyPr/>
                    <a:lstStyle/>
                    <a:p>
                      <a:r>
                        <a:rPr lang="en-US" dirty="0"/>
                        <a:t>BMI</a:t>
                      </a:r>
                    </a:p>
                  </a:txBody>
                  <a:tcPr/>
                </a:tc>
                <a:tc>
                  <a:txBody>
                    <a:bodyPr/>
                    <a:lstStyle/>
                    <a:p>
                      <a:r>
                        <a:rPr lang="en-US" dirty="0"/>
                        <a:t>Sessions</a:t>
                      </a:r>
                    </a:p>
                  </a:txBody>
                  <a:tcPr/>
                </a:tc>
                <a:extLst>
                  <a:ext uri="{0D108BD9-81ED-4DB2-BD59-A6C34878D82A}">
                    <a16:rowId xmlns:a16="http://schemas.microsoft.com/office/drawing/2014/main" val="1096995679"/>
                  </a:ext>
                </a:extLst>
              </a:tr>
              <a:tr h="760650">
                <a:tc>
                  <a:txBody>
                    <a:bodyPr/>
                    <a:lstStyle/>
                    <a:p>
                      <a:r>
                        <a:rPr lang="en-US" dirty="0"/>
                        <a:t>birthday</a:t>
                      </a:r>
                    </a:p>
                  </a:txBody>
                  <a:tcPr/>
                </a:tc>
                <a:tc>
                  <a:txBody>
                    <a:bodyPr/>
                    <a:lstStyle/>
                    <a:p>
                      <a:r>
                        <a:rPr lang="en-US" dirty="0"/>
                        <a:t>Body Fat</a:t>
                      </a:r>
                    </a:p>
                  </a:txBody>
                  <a:tcPr/>
                </a:tc>
                <a:tc>
                  <a:txBody>
                    <a:bodyPr/>
                    <a:lstStyle/>
                    <a:p>
                      <a:r>
                        <a:rPr lang="en-US" dirty="0"/>
                        <a:t>Calories</a:t>
                      </a:r>
                    </a:p>
                  </a:txBody>
                  <a:tcPr/>
                </a:tc>
                <a:extLst>
                  <a:ext uri="{0D108BD9-81ED-4DB2-BD59-A6C34878D82A}">
                    <a16:rowId xmlns:a16="http://schemas.microsoft.com/office/drawing/2014/main" val="104177762"/>
                  </a:ext>
                </a:extLst>
              </a:tr>
              <a:tr h="760650">
                <a:tc>
                  <a:txBody>
                    <a:bodyPr/>
                    <a:lstStyle/>
                    <a:p>
                      <a:r>
                        <a:rPr lang="en-US" dirty="0"/>
                        <a:t>height</a:t>
                      </a:r>
                    </a:p>
                  </a:txBody>
                  <a:tcPr/>
                </a:tc>
                <a:tc>
                  <a:txBody>
                    <a:bodyPr/>
                    <a:lstStyle/>
                    <a:p>
                      <a:r>
                        <a:rPr lang="en-US" dirty="0"/>
                        <a:t>Body water</a:t>
                      </a:r>
                    </a:p>
                  </a:txBody>
                  <a:tcPr/>
                </a:tc>
                <a:tc>
                  <a:txBody>
                    <a:bodyPr/>
                    <a:lstStyle/>
                    <a:p>
                      <a:r>
                        <a:rPr lang="en-US" dirty="0"/>
                        <a:t>water</a:t>
                      </a:r>
                    </a:p>
                  </a:txBody>
                  <a:tcPr/>
                </a:tc>
                <a:extLst>
                  <a:ext uri="{0D108BD9-81ED-4DB2-BD59-A6C34878D82A}">
                    <a16:rowId xmlns:a16="http://schemas.microsoft.com/office/drawing/2014/main" val="1034605772"/>
                  </a:ext>
                </a:extLst>
              </a:tr>
              <a:tr h="760650">
                <a:tc>
                  <a:txBody>
                    <a:bodyPr/>
                    <a:lstStyle/>
                    <a:p>
                      <a:r>
                        <a:rPr lang="en-US" dirty="0"/>
                        <a:t>E-mail</a:t>
                      </a:r>
                    </a:p>
                  </a:txBody>
                  <a:tcPr/>
                </a:tc>
                <a:tc>
                  <a:txBody>
                    <a:bodyPr/>
                    <a:lstStyle/>
                    <a:p>
                      <a:r>
                        <a:rPr lang="en-US" dirty="0"/>
                        <a:t>Body Type</a:t>
                      </a:r>
                    </a:p>
                  </a:txBody>
                  <a:tcPr/>
                </a:tc>
                <a:tc>
                  <a:txBody>
                    <a:bodyPr/>
                    <a:lstStyle/>
                    <a:p>
                      <a:r>
                        <a:rPr lang="en-US" dirty="0"/>
                        <a:t>sleep</a:t>
                      </a:r>
                    </a:p>
                  </a:txBody>
                  <a:tcPr/>
                </a:tc>
                <a:extLst>
                  <a:ext uri="{0D108BD9-81ED-4DB2-BD59-A6C34878D82A}">
                    <a16:rowId xmlns:a16="http://schemas.microsoft.com/office/drawing/2014/main" val="2340376163"/>
                  </a:ext>
                </a:extLst>
              </a:tr>
              <a:tr h="760650">
                <a:tc>
                  <a:txBody>
                    <a:bodyPr/>
                    <a:lstStyle/>
                    <a:p>
                      <a:r>
                        <a:rPr lang="en-US" dirty="0"/>
                        <a:t>Weight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Muscle Mass</a:t>
                      </a:r>
                    </a:p>
                    <a:p>
                      <a:endParaRPr lang="en-US" dirty="0"/>
                    </a:p>
                  </a:txBody>
                  <a:tcPr/>
                </a:tc>
                <a:tc>
                  <a:txBody>
                    <a:bodyPr/>
                    <a:lstStyle/>
                    <a:p>
                      <a:r>
                        <a:rPr lang="en-US" dirty="0"/>
                        <a:t>exercise</a:t>
                      </a:r>
                    </a:p>
                  </a:txBody>
                  <a:tcPr/>
                </a:tc>
                <a:extLst>
                  <a:ext uri="{0D108BD9-81ED-4DB2-BD59-A6C34878D82A}">
                    <a16:rowId xmlns:a16="http://schemas.microsoft.com/office/drawing/2014/main" val="2721899435"/>
                  </a:ext>
                </a:extLst>
              </a:tr>
              <a:tr h="760650">
                <a:tc>
                  <a:txBody>
                    <a:bodyPr/>
                    <a:lstStyle/>
                    <a:p>
                      <a:r>
                        <a:rPr lang="en-US" dirty="0"/>
                        <a:t>photo</a:t>
                      </a:r>
                    </a:p>
                  </a:txBody>
                  <a:tcPr/>
                </a:tc>
                <a:tc>
                  <a:txBody>
                    <a:bodyPr/>
                    <a:lstStyle/>
                    <a:p>
                      <a:r>
                        <a:rPr lang="en-US" dirty="0"/>
                        <a:t>Bone Mass</a:t>
                      </a:r>
                    </a:p>
                  </a:txBody>
                  <a:tcPr/>
                </a:tc>
                <a:tc>
                  <a:txBody>
                    <a:bodyPr/>
                    <a:lstStyle/>
                    <a:p>
                      <a:r>
                        <a:rPr lang="en-US" dirty="0"/>
                        <a:t>membership</a:t>
                      </a:r>
                    </a:p>
                  </a:txBody>
                  <a:tcPr/>
                </a:tc>
                <a:extLst>
                  <a:ext uri="{0D108BD9-81ED-4DB2-BD59-A6C34878D82A}">
                    <a16:rowId xmlns:a16="http://schemas.microsoft.com/office/drawing/2014/main" val="730483445"/>
                  </a:ext>
                </a:extLst>
              </a:tr>
            </a:tbl>
          </a:graphicData>
        </a:graphic>
      </p:graphicFrame>
    </p:spTree>
    <p:extLst>
      <p:ext uri="{BB962C8B-B14F-4D97-AF65-F5344CB8AC3E}">
        <p14:creationId xmlns:p14="http://schemas.microsoft.com/office/powerpoint/2010/main" val="5992677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1574801" y="1498267"/>
            <a:ext cx="9669462" cy="4801314"/>
          </a:xfrm>
          <a:prstGeom prst="rect">
            <a:avLst/>
          </a:prstGeom>
          <a:solidFill>
            <a:schemeClr val="accent1">
              <a:lumMod val="20000"/>
              <a:lumOff val="80000"/>
            </a:schemeClr>
          </a:solidFill>
        </p:spPr>
        <p:txBody>
          <a:bodyPr wrap="square">
            <a:spAutoFit/>
          </a:bodyPr>
          <a:lstStyle/>
          <a:p>
            <a:pPr lvl="1"/>
            <a:endParaRPr lang="en-US" dirty="0"/>
          </a:p>
          <a:p>
            <a:pPr lvl="1"/>
            <a:r>
              <a:rPr lang="en-US" dirty="0"/>
              <a:t>The Project is a web development for Body Work Treatments company, looking for integral solutions that includes a members requiring a company  service, a therapist evaluating the customer and assigning a Plan, the customer following the home instructions and the therapist evaluating his progress, his reviews and attending his feedbacks.</a:t>
            </a:r>
          </a:p>
          <a:p>
            <a:pPr lvl="1"/>
            <a:endParaRPr lang="en-US" dirty="0"/>
          </a:p>
          <a:p>
            <a:pPr lvl="1"/>
            <a:r>
              <a:rPr lang="en-US" dirty="0"/>
              <a:t>The project works offering to a company roles of administrator, editor and guess, accessing the system being created according to the role and giving access according to. The administrator can be created with access to create the plans, the sessions of them, and assigning the customers to any of them. The customer can access to the web company development registering by himself, reviewing  the processes, education instructions, and filling the data in the session executed.</a:t>
            </a:r>
          </a:p>
          <a:p>
            <a:pPr lvl="1"/>
            <a:r>
              <a:rPr lang="en-US" dirty="0"/>
              <a:t>The system permits to review the progress of the customer choosing the parameters defined in the therapist plan. Additionally there is an option to register the customer review and receive the therapist feedback according to the step and the process.</a:t>
            </a:r>
          </a:p>
          <a:p>
            <a:pPr lvl="1"/>
            <a:endParaRPr lang="en-US" dirty="0"/>
          </a:p>
          <a:p>
            <a:pPr lvl="1"/>
            <a:r>
              <a:rPr lang="en-US" dirty="0"/>
              <a:t>This development was chosen because is my brother has the Spa and these web development needs.</a:t>
            </a:r>
          </a:p>
        </p:txBody>
      </p:sp>
      <p:sp>
        <p:nvSpPr>
          <p:cNvPr id="6" name="TextBox 5">
            <a:extLst>
              <a:ext uri="{FF2B5EF4-FFF2-40B4-BE49-F238E27FC236}">
                <a16:creationId xmlns:a16="http://schemas.microsoft.com/office/drawing/2014/main" id="{259EB24F-5C0D-6D48-8DB6-AA3444E96EBE}"/>
              </a:ext>
            </a:extLst>
          </p:cNvPr>
          <p:cNvSpPr txBox="1"/>
          <p:nvPr/>
        </p:nvSpPr>
        <p:spPr>
          <a:xfrm>
            <a:off x="4005261" y="542925"/>
            <a:ext cx="7239000"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2. Project Elevator Pitch</a:t>
            </a:r>
          </a:p>
        </p:txBody>
      </p:sp>
      <p:pic>
        <p:nvPicPr>
          <p:cNvPr id="8" name="Picture 7">
            <a:extLst>
              <a:ext uri="{FF2B5EF4-FFF2-40B4-BE49-F238E27FC236}">
                <a16:creationId xmlns:a16="http://schemas.microsoft.com/office/drawing/2014/main" id="{369ECD84-E828-8F48-AAFB-FC2F22C94A3D}"/>
              </a:ext>
            </a:extLst>
          </p:cNvPr>
          <p:cNvPicPr>
            <a:picLocks noChangeAspect="1"/>
          </p:cNvPicPr>
          <p:nvPr/>
        </p:nvPicPr>
        <p:blipFill>
          <a:blip r:embed="rId3"/>
          <a:stretch>
            <a:fillRect/>
          </a:stretch>
        </p:blipFill>
        <p:spPr>
          <a:xfrm>
            <a:off x="1894491" y="388882"/>
            <a:ext cx="875785" cy="1109385"/>
          </a:xfrm>
          <a:prstGeom prst="rect">
            <a:avLst/>
          </a:prstGeom>
        </p:spPr>
      </p:pic>
    </p:spTree>
    <p:extLst>
      <p:ext uri="{BB962C8B-B14F-4D97-AF65-F5344CB8AC3E}">
        <p14:creationId xmlns:p14="http://schemas.microsoft.com/office/powerpoint/2010/main" val="143142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61AEDF-03EB-A640-9116-057D6B1416A6}"/>
              </a:ext>
            </a:extLst>
          </p:cNvPr>
          <p:cNvSpPr/>
          <p:nvPr/>
        </p:nvSpPr>
        <p:spPr>
          <a:xfrm>
            <a:off x="4005261" y="1498267"/>
            <a:ext cx="7239001" cy="3416320"/>
          </a:xfrm>
          <a:prstGeom prst="rect">
            <a:avLst/>
          </a:prstGeom>
          <a:solidFill>
            <a:schemeClr val="accent1">
              <a:lumMod val="20000"/>
              <a:lumOff val="80000"/>
            </a:schemeClr>
          </a:solidFill>
        </p:spPr>
        <p:txBody>
          <a:bodyPr wrap="square">
            <a:spAutoFit/>
          </a:bodyPr>
          <a:lstStyle/>
          <a:p>
            <a:pPr lvl="1"/>
            <a:endParaRPr lang="en-US" dirty="0"/>
          </a:p>
          <a:p>
            <a:pPr lvl="1"/>
            <a:r>
              <a:rPr lang="en-US" dirty="0"/>
              <a:t>email 		:   {type: String, require: true},</a:t>
            </a:r>
          </a:p>
          <a:p>
            <a:pPr lvl="1"/>
            <a:r>
              <a:rPr lang="en-US" dirty="0"/>
              <a:t>password 	:   {type: String, require: true},</a:t>
            </a:r>
          </a:p>
          <a:p>
            <a:pPr lvl="1"/>
            <a:r>
              <a:rPr lang="en-US" dirty="0" err="1"/>
              <a:t>fullName</a:t>
            </a:r>
            <a:r>
              <a:rPr lang="en-US" dirty="0"/>
              <a:t> 		:   {type: String, require: true},</a:t>
            </a:r>
          </a:p>
          <a:p>
            <a:pPr lvl="1"/>
            <a:r>
              <a:rPr lang="en-US" dirty="0"/>
              <a:t>birthday 		:   {type: String, require: false},</a:t>
            </a:r>
          </a:p>
          <a:p>
            <a:pPr lvl="1"/>
            <a:r>
              <a:rPr lang="en-US" dirty="0" err="1"/>
              <a:t>googleID</a:t>
            </a:r>
            <a:r>
              <a:rPr lang="en-US" dirty="0"/>
              <a:t> 		:   {type: String},</a:t>
            </a:r>
          </a:p>
          <a:p>
            <a:pPr lvl="1"/>
            <a:r>
              <a:rPr lang="en-US" dirty="0"/>
              <a:t>weight 		:   {type: Number, require: false},</a:t>
            </a:r>
          </a:p>
          <a:p>
            <a:pPr lvl="1"/>
            <a:r>
              <a:rPr lang="en-US" dirty="0"/>
              <a:t>role 			:   {type: String, </a:t>
            </a:r>
            <a:r>
              <a:rPr lang="en-US" dirty="0" err="1"/>
              <a:t>enum</a:t>
            </a:r>
            <a:r>
              <a:rPr lang="en-US" dirty="0"/>
              <a:t>: ['GUEST', 'EDITOR’, 				   			    'ADMIN'], default: 'GUEST'},</a:t>
            </a:r>
          </a:p>
          <a:p>
            <a:pPr lvl="1"/>
            <a:r>
              <a:rPr lang="en-US" dirty="0"/>
              <a:t>plan 			:  [{ type: </a:t>
            </a:r>
            <a:r>
              <a:rPr lang="en-US" dirty="0" err="1"/>
              <a:t>Schema.Types.ObjectId</a:t>
            </a:r>
            <a:r>
              <a:rPr lang="en-US" dirty="0"/>
              <a:t>, ref: 'Plan' }],</a:t>
            </a:r>
          </a:p>
          <a:p>
            <a:pPr lvl="1"/>
            <a:r>
              <a:rPr lang="en-US" dirty="0"/>
              <a:t>routines 		:   [{ type: </a:t>
            </a:r>
            <a:r>
              <a:rPr lang="en-US" dirty="0" err="1"/>
              <a:t>Schema.Types.ObjectId</a:t>
            </a:r>
            <a:r>
              <a:rPr lang="en-US" dirty="0"/>
              <a:t>, ref: "Routine" }],</a:t>
            </a:r>
          </a:p>
          <a:p>
            <a:pPr lvl="1"/>
            <a:endParaRPr lang="en-US" dirty="0"/>
          </a:p>
        </p:txBody>
      </p:sp>
      <p:sp>
        <p:nvSpPr>
          <p:cNvPr id="6" name="TextBox 5">
            <a:extLst>
              <a:ext uri="{FF2B5EF4-FFF2-40B4-BE49-F238E27FC236}">
                <a16:creationId xmlns:a16="http://schemas.microsoft.com/office/drawing/2014/main" id="{259EB24F-5C0D-6D48-8DB6-AA3444E96EBE}"/>
              </a:ext>
            </a:extLst>
          </p:cNvPr>
          <p:cNvSpPr txBox="1"/>
          <p:nvPr/>
        </p:nvSpPr>
        <p:spPr>
          <a:xfrm>
            <a:off x="4005261" y="542925"/>
            <a:ext cx="7239000" cy="584775"/>
          </a:xfrm>
          <a:prstGeom prst="rect">
            <a:avLst/>
          </a:prstGeom>
          <a:solidFill>
            <a:srgbClr val="DFF812"/>
          </a:solidFill>
        </p:spPr>
        <p:txBody>
          <a:bodyPr wrap="square" rtlCol="0">
            <a:spAutoFit/>
          </a:bodyPr>
          <a:lstStyle>
            <a:defPPr>
              <a:defRPr lang="en-US"/>
            </a:defPPr>
            <a:lvl1pPr algn="ctr">
              <a:defRPr sz="3200">
                <a:solidFill>
                  <a:schemeClr val="bg1"/>
                </a:solidFill>
              </a:defRPr>
            </a:lvl1pPr>
          </a:lstStyle>
          <a:p>
            <a:r>
              <a:rPr lang="en-US" dirty="0"/>
              <a:t>USER MODEL</a:t>
            </a:r>
          </a:p>
        </p:txBody>
      </p:sp>
      <p:pic>
        <p:nvPicPr>
          <p:cNvPr id="8" name="Picture 7">
            <a:extLst>
              <a:ext uri="{FF2B5EF4-FFF2-40B4-BE49-F238E27FC236}">
                <a16:creationId xmlns:a16="http://schemas.microsoft.com/office/drawing/2014/main" id="{369ECD84-E828-8F48-AAFB-FC2F22C94A3D}"/>
              </a:ext>
            </a:extLst>
          </p:cNvPr>
          <p:cNvPicPr>
            <a:picLocks noChangeAspect="1"/>
          </p:cNvPicPr>
          <p:nvPr/>
        </p:nvPicPr>
        <p:blipFill>
          <a:blip r:embed="rId3"/>
          <a:stretch>
            <a:fillRect/>
          </a:stretch>
        </p:blipFill>
        <p:spPr>
          <a:xfrm>
            <a:off x="1894491" y="388882"/>
            <a:ext cx="875785" cy="1109385"/>
          </a:xfrm>
          <a:prstGeom prst="rect">
            <a:avLst/>
          </a:prstGeom>
        </p:spPr>
      </p:pic>
    </p:spTree>
    <p:extLst>
      <p:ext uri="{BB962C8B-B14F-4D97-AF65-F5344CB8AC3E}">
        <p14:creationId xmlns:p14="http://schemas.microsoft.com/office/powerpoint/2010/main" val="157045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{1145D251-4542-4542-B628-3B8CAAADCE1E}tf10001060</Template>
  <TotalTime>6208</TotalTime>
  <Words>620</Words>
  <Application>Microsoft Macintosh PowerPoint</Application>
  <PresentationFormat>Widescreen</PresentationFormat>
  <Paragraphs>152</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BODY WORK TREATMENTS</vt:lpstr>
      <vt:lpstr>PROCESS</vt:lpstr>
      <vt:lpstr>PowerPoint Presentation</vt:lpstr>
      <vt:lpstr>PowerPoint Presentation</vt:lpstr>
      <vt:lpstr>PowerPoint Presentation</vt:lpstr>
      <vt:lpstr>DATA FLOW</vt:lpstr>
      <vt:lpstr>DATA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WELL TREATMENTS</dc:title>
  <dc:creator>María H Romero A</dc:creator>
  <cp:lastModifiedBy>María H Romero A</cp:lastModifiedBy>
  <cp:revision>51</cp:revision>
  <dcterms:created xsi:type="dcterms:W3CDTF">2019-02-23T04:59:21Z</dcterms:created>
  <dcterms:modified xsi:type="dcterms:W3CDTF">2019-03-16T07:46:13Z</dcterms:modified>
</cp:coreProperties>
</file>