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70" r:id="rId2"/>
    <p:sldId id="257" r:id="rId3"/>
    <p:sldId id="272" r:id="rId4"/>
    <p:sldId id="258" r:id="rId5"/>
    <p:sldId id="260" r:id="rId6"/>
    <p:sldId id="26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2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20"/>
    <p:restoredTop sz="90569" autoAdjust="0"/>
  </p:normalViewPr>
  <p:slideViewPr>
    <p:cSldViewPr>
      <p:cViewPr>
        <p:scale>
          <a:sx n="66" d="100"/>
          <a:sy n="66" d="100"/>
        </p:scale>
        <p:origin x="-21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B1AF3-B1E7-4DAA-AD73-66A0A30A32A5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118D2-72AE-43D1-834D-3E358363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seerror.com/bug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ce.cmu.edu/~koopman/pubs/koopman14_toyota_ua_slides.pd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5TvFY7xRDM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lang="en-US" sz="1200" dirty="0" smtClean="0">
                <a:latin typeface="+mn-lt"/>
                <a:cs typeface="Calibri"/>
              </a:rPr>
              <a:t>Based</a:t>
            </a:r>
            <a:r>
              <a:rPr lang="en-US" sz="1200" spc="-20" dirty="0" smtClean="0">
                <a:latin typeface="+mn-lt"/>
                <a:cs typeface="Calibri"/>
              </a:rPr>
              <a:t> </a:t>
            </a:r>
            <a:r>
              <a:rPr lang="en-US" sz="1200" dirty="0" smtClean="0">
                <a:latin typeface="+mn-lt"/>
                <a:cs typeface="Calibri"/>
              </a:rPr>
              <a:t>on</a:t>
            </a:r>
            <a:r>
              <a:rPr lang="en-US" sz="1200" spc="-25" dirty="0" smtClean="0">
                <a:latin typeface="+mn-lt"/>
                <a:cs typeface="Calibri"/>
              </a:rPr>
              <a:t> </a:t>
            </a:r>
            <a:r>
              <a:rPr lang="en-US" sz="1200" spc="-5" dirty="0" smtClean="0">
                <a:latin typeface="+mn-lt"/>
                <a:cs typeface="Calibri"/>
              </a:rPr>
              <a:t>slides </a:t>
            </a:r>
            <a:r>
              <a:rPr lang="en-US" sz="1200" spc="-10" dirty="0" smtClean="0">
                <a:latin typeface="+mn-lt"/>
                <a:cs typeface="Calibri"/>
              </a:rPr>
              <a:t>prepared</a:t>
            </a:r>
            <a:r>
              <a:rPr lang="en-US" sz="1200" spc="-35" dirty="0" smtClean="0">
                <a:latin typeface="+mn-lt"/>
                <a:cs typeface="Calibri"/>
              </a:rPr>
              <a:t> </a:t>
            </a:r>
            <a:r>
              <a:rPr lang="en-US" sz="1200" spc="-5" dirty="0" smtClean="0">
                <a:latin typeface="+mn-lt"/>
                <a:cs typeface="Calibri"/>
              </a:rPr>
              <a:t>by: </a:t>
            </a:r>
            <a:r>
              <a:rPr lang="en-US" sz="1200" spc="-710" dirty="0" smtClean="0">
                <a:latin typeface="+mn-lt"/>
                <a:cs typeface="Calibri"/>
              </a:rPr>
              <a:t> </a:t>
            </a:r>
            <a:r>
              <a:rPr lang="en-US" sz="1200" dirty="0" smtClean="0">
                <a:latin typeface="+mn-lt"/>
                <a:cs typeface="Calibri"/>
              </a:rPr>
              <a:t>John</a:t>
            </a:r>
            <a:r>
              <a:rPr lang="en-US" sz="1200" spc="5" dirty="0" smtClean="0">
                <a:latin typeface="+mn-lt"/>
                <a:cs typeface="Calibri"/>
              </a:rPr>
              <a:t> </a:t>
            </a:r>
            <a:r>
              <a:rPr lang="en-US" sz="1200" spc="-15" dirty="0" err="1" smtClean="0">
                <a:latin typeface="+mn-lt"/>
                <a:cs typeface="Calibri"/>
              </a:rPr>
              <a:t>Eveland</a:t>
            </a:r>
            <a:endParaRPr lang="en-US" sz="1200" dirty="0" smtClean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1200" dirty="0" smtClean="0">
                <a:latin typeface="+mn-lt"/>
                <a:cs typeface="Calibri"/>
              </a:rPr>
              <a:t>John</a:t>
            </a:r>
            <a:r>
              <a:rPr lang="en-US" sz="1200" spc="-15" dirty="0" smtClean="0">
                <a:latin typeface="+mn-lt"/>
                <a:cs typeface="Calibri"/>
              </a:rPr>
              <a:t> </a:t>
            </a:r>
            <a:r>
              <a:rPr lang="en-US" sz="1200" spc="-30" dirty="0" err="1" smtClean="0">
                <a:latin typeface="+mn-lt"/>
                <a:cs typeface="Calibri"/>
              </a:rPr>
              <a:t>Hoffstatter</a:t>
            </a:r>
            <a:endParaRPr lang="en-US" sz="1200" dirty="0" smtClean="0"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4801-B513-4663-BF24-55BB1FC51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118D2-72AE-43D1-834D-3E3583639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8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heavy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Calibri"/>
              </a:rPr>
              <a:t>https://www.youtube.com/watch?v=5tJPXYA0Nec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118D2-72AE-43D1-834D-3E35836395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heavy" spc="-30" dirty="0" smtClean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  <a:hlinkClick r:id="rId3"/>
              </a:rPr>
              <a:t>http://www.parseerror.com/bugs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118D2-72AE-43D1-834D-3E35836395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0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heavy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libri"/>
                <a:hlinkClick r:id="rId3"/>
              </a:rPr>
              <a:t>https://users.ece.cmu.edu/~koopman/pubs/koopman14_toyota_ua_slides.pdf</a:t>
            </a:r>
            <a:endParaRPr lang="en-US" sz="1200" dirty="0" smtClean="0"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118D2-72AE-43D1-834D-3E35836395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5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heavy" spc="-1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cs typeface="Calibri"/>
                <a:hlinkClick r:id="rId3"/>
              </a:rPr>
              <a:t>https://www.youtube.com/watch?v=Y5TvFY7xRDM</a:t>
            </a:r>
            <a:endParaRPr lang="en-US" sz="1200" dirty="0" smtClean="0"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118D2-72AE-43D1-834D-3E35836395A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7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2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4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1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6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6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7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1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75B88A9-930B-4E8B-853C-2417841EAA9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01-Aug-21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199E9B-94A4-482A-848B-41C1107099D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1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cnn.com/resources/video.almanac/1986/index.html#challenger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news.com/now/story/0,1597,266733-412,00.s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news.com/now/story/0,1597,266733-412,00.s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news.com/now/story/0,1597,266733-412,00.s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lhs.nhusd.k12.ca.us/Classes/Social_Science/Challenger.html/Challenger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SE 441:</a:t>
            </a:r>
            <a:br>
              <a:rPr lang="en-US" sz="6000" dirty="0" smtClean="0"/>
            </a:br>
            <a:r>
              <a:rPr lang="en-US" sz="6000" dirty="0">
                <a:effectLst/>
              </a:rPr>
              <a:t>Software Engineering Professional Ethics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sz="4400" b="1" i="1" dirty="0" smtClean="0"/>
              <a:t>Md. Fahad Bin Zamal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826072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9067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65" dirty="0">
                <a:latin typeface="Georgia"/>
                <a:cs typeface="Georgia"/>
              </a:rPr>
              <a:t>Principle</a:t>
            </a:r>
            <a:r>
              <a:rPr sz="4800" b="0" spc="20" dirty="0">
                <a:latin typeface="Georgia"/>
                <a:cs typeface="Georgia"/>
              </a:rPr>
              <a:t> </a:t>
            </a:r>
            <a:r>
              <a:rPr sz="4800" b="0" spc="-170" dirty="0">
                <a:latin typeface="Georgia"/>
                <a:cs typeface="Georgia"/>
              </a:rPr>
              <a:t>2:</a:t>
            </a:r>
            <a:r>
              <a:rPr sz="4800" b="0" spc="30" dirty="0">
                <a:latin typeface="Georgia"/>
                <a:cs typeface="Georgia"/>
              </a:rPr>
              <a:t> </a:t>
            </a:r>
            <a:r>
              <a:rPr sz="4800" b="0" spc="-150" dirty="0">
                <a:latin typeface="Georgia"/>
                <a:cs typeface="Georgia"/>
              </a:rPr>
              <a:t>Client</a:t>
            </a:r>
            <a:r>
              <a:rPr sz="4800" b="0" spc="30" dirty="0">
                <a:latin typeface="Georgia"/>
                <a:cs typeface="Georgia"/>
              </a:rPr>
              <a:t> </a:t>
            </a:r>
            <a:r>
              <a:rPr sz="4800" b="0" spc="-185" dirty="0">
                <a:latin typeface="Georgia"/>
                <a:cs typeface="Georgia"/>
              </a:rPr>
              <a:t>and</a:t>
            </a:r>
            <a:r>
              <a:rPr sz="4800" b="0" spc="25" dirty="0">
                <a:latin typeface="Georgia"/>
                <a:cs typeface="Georgia"/>
              </a:rPr>
              <a:t> </a:t>
            </a:r>
            <a:r>
              <a:rPr sz="4800" b="0" spc="-240" dirty="0">
                <a:latin typeface="Georgia"/>
                <a:cs typeface="Georgia"/>
              </a:rPr>
              <a:t>Employer</a:t>
            </a:r>
            <a:endParaRPr sz="4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141" y="1550670"/>
            <a:ext cx="1045844" cy="438966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10" dirty="0">
                <a:latin typeface="Georgia"/>
                <a:cs typeface="Georgia"/>
              </a:rPr>
              <a:t>2.01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70" dirty="0">
                <a:latin typeface="Georgia"/>
                <a:cs typeface="Georgia"/>
              </a:rPr>
              <a:t>2.02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4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65" dirty="0">
                <a:latin typeface="Georgia"/>
                <a:cs typeface="Georgia"/>
              </a:rPr>
              <a:t>2.03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75" dirty="0">
                <a:latin typeface="Georgia"/>
                <a:cs typeface="Georgia"/>
              </a:rPr>
              <a:t>2.04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50" dirty="0">
                <a:latin typeface="Georgia"/>
                <a:cs typeface="Georgia"/>
              </a:rPr>
              <a:t>2.05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75" dirty="0">
                <a:latin typeface="Georgia"/>
                <a:cs typeface="Georgia"/>
              </a:rPr>
              <a:t>2.06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4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35" dirty="0">
                <a:latin typeface="Georgia"/>
                <a:cs typeface="Georgia"/>
              </a:rPr>
              <a:t>2.07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95" dirty="0">
                <a:latin typeface="Georgia"/>
                <a:cs typeface="Georgia"/>
              </a:rPr>
              <a:t>2.08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75" dirty="0">
                <a:latin typeface="Georgia"/>
                <a:cs typeface="Georgia"/>
              </a:rPr>
              <a:t>2.09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160" y="1550670"/>
            <a:ext cx="6478905" cy="4369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0190">
              <a:lnSpc>
                <a:spcPct val="120700"/>
              </a:lnSpc>
              <a:spcBef>
                <a:spcPts val="105"/>
              </a:spcBef>
            </a:pPr>
            <a:r>
              <a:rPr sz="2600" spc="-130" dirty="0">
                <a:latin typeface="Georgia"/>
                <a:cs typeface="Georgia"/>
              </a:rPr>
              <a:t>Provide</a:t>
            </a:r>
            <a:r>
              <a:rPr sz="2600" spc="-125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services</a:t>
            </a:r>
            <a:r>
              <a:rPr sz="2600" spc="425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only</a:t>
            </a:r>
            <a:r>
              <a:rPr sz="2600" spc="455" dirty="0">
                <a:latin typeface="Georgia"/>
                <a:cs typeface="Georgia"/>
              </a:rPr>
              <a:t> </a:t>
            </a:r>
            <a:r>
              <a:rPr sz="2600" spc="-65" dirty="0">
                <a:latin typeface="Georgia"/>
                <a:cs typeface="Georgia"/>
              </a:rPr>
              <a:t>where </a:t>
            </a:r>
            <a:r>
              <a:rPr sz="2600" spc="-125" dirty="0">
                <a:latin typeface="Georgia"/>
                <a:cs typeface="Georgia"/>
              </a:rPr>
              <a:t>competent </a:t>
            </a:r>
            <a:r>
              <a:rPr sz="2600" spc="-120" dirty="0">
                <a:latin typeface="Georgia"/>
                <a:cs typeface="Georgia"/>
              </a:rPr>
              <a:t> </a:t>
            </a:r>
            <a:r>
              <a:rPr sz="2600" spc="-160" dirty="0">
                <a:latin typeface="Georgia"/>
                <a:cs typeface="Georgia"/>
              </a:rPr>
              <a:t>Ensure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resources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are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authentically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approved 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Only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use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property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40" dirty="0">
                <a:latin typeface="Georgia"/>
                <a:cs typeface="Georgia"/>
              </a:rPr>
              <a:t>as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90" dirty="0">
                <a:latin typeface="Georgia"/>
                <a:cs typeface="Georgia"/>
              </a:rPr>
              <a:t>authorized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by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the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75" dirty="0">
                <a:latin typeface="Georgia"/>
                <a:cs typeface="Georgia"/>
              </a:rPr>
              <a:t>owner </a:t>
            </a:r>
            <a:r>
              <a:rPr sz="2600" spc="-610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Do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not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use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illegally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obtained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90" dirty="0">
                <a:latin typeface="Georgia"/>
                <a:cs typeface="Georgia"/>
              </a:rPr>
              <a:t>software</a:t>
            </a:r>
            <a:endParaRPr sz="2600" dirty="0">
              <a:latin typeface="Georgia"/>
              <a:cs typeface="Georgia"/>
            </a:endParaRPr>
          </a:p>
          <a:p>
            <a:pPr marL="12700" marR="1513205">
              <a:lnSpc>
                <a:spcPct val="120800"/>
              </a:lnSpc>
            </a:pPr>
            <a:r>
              <a:rPr sz="2600" spc="-150" dirty="0">
                <a:latin typeface="Georgia"/>
                <a:cs typeface="Georgia"/>
              </a:rPr>
              <a:t>Honor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spc="-90" dirty="0">
                <a:latin typeface="Georgia"/>
                <a:cs typeface="Georgia"/>
              </a:rPr>
              <a:t>confidentiality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of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information </a:t>
            </a:r>
            <a:r>
              <a:rPr sz="2600" spc="-610" dirty="0">
                <a:latin typeface="Georgia"/>
                <a:cs typeface="Georgia"/>
              </a:rPr>
              <a:t> </a:t>
            </a:r>
            <a:r>
              <a:rPr sz="2600" spc="-415" dirty="0">
                <a:latin typeface="Georgia"/>
                <a:cs typeface="Georgia"/>
              </a:rPr>
              <a:t>R</a:t>
            </a:r>
            <a:r>
              <a:rPr sz="2600" spc="-100" dirty="0">
                <a:latin typeface="Georgia"/>
                <a:cs typeface="Georgia"/>
              </a:rPr>
              <a:t>a</a:t>
            </a:r>
            <a:r>
              <a:rPr sz="2600" spc="-55" dirty="0">
                <a:latin typeface="Georgia"/>
                <a:cs typeface="Georgia"/>
              </a:rPr>
              <a:t>i</a:t>
            </a:r>
            <a:r>
              <a:rPr sz="2600" spc="-145" dirty="0">
                <a:latin typeface="Georgia"/>
                <a:cs typeface="Georgia"/>
              </a:rPr>
              <a:t>s</a:t>
            </a:r>
            <a:r>
              <a:rPr sz="2600" spc="-160" dirty="0">
                <a:latin typeface="Georgia"/>
                <a:cs typeface="Georgia"/>
              </a:rPr>
              <a:t>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204" dirty="0">
                <a:latin typeface="Georgia"/>
                <a:cs typeface="Georgia"/>
              </a:rPr>
              <a:t>m</a:t>
            </a:r>
            <a:r>
              <a:rPr sz="2600" spc="-145" dirty="0">
                <a:latin typeface="Georgia"/>
                <a:cs typeface="Georgia"/>
              </a:rPr>
              <a:t>a</a:t>
            </a:r>
            <a:r>
              <a:rPr sz="2600" spc="-105" dirty="0">
                <a:latin typeface="Georgia"/>
                <a:cs typeface="Georgia"/>
              </a:rPr>
              <a:t>t</a:t>
            </a:r>
            <a:r>
              <a:rPr sz="2600" spc="-125" dirty="0">
                <a:latin typeface="Georgia"/>
                <a:cs typeface="Georgia"/>
              </a:rPr>
              <a:t>ters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35" dirty="0">
                <a:latin typeface="Georgia"/>
                <a:cs typeface="Georgia"/>
              </a:rPr>
              <a:t>o</a:t>
            </a:r>
            <a:r>
              <a:rPr sz="2600" spc="-35" dirty="0">
                <a:latin typeface="Georgia"/>
                <a:cs typeface="Georgia"/>
              </a:rPr>
              <a:t>f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90" dirty="0">
                <a:latin typeface="Georgia"/>
                <a:cs typeface="Georgia"/>
              </a:rPr>
              <a:t>s</a:t>
            </a:r>
            <a:r>
              <a:rPr sz="2600" spc="-130" dirty="0">
                <a:latin typeface="Georgia"/>
                <a:cs typeface="Georgia"/>
              </a:rPr>
              <a:t>o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60" dirty="0">
                <a:latin typeface="Georgia"/>
                <a:cs typeface="Georgia"/>
              </a:rPr>
              <a:t>i</a:t>
            </a:r>
            <a:r>
              <a:rPr sz="2600" spc="-90" dirty="0">
                <a:latin typeface="Georgia"/>
                <a:cs typeface="Georgia"/>
              </a:rPr>
              <a:t>a</a:t>
            </a:r>
            <a:r>
              <a:rPr sz="2600" spc="-50" dirty="0">
                <a:latin typeface="Georgia"/>
                <a:cs typeface="Georgia"/>
              </a:rPr>
              <a:t>l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135" dirty="0">
                <a:latin typeface="Georgia"/>
                <a:cs typeface="Georgia"/>
              </a:rPr>
              <a:t>o</a:t>
            </a:r>
            <a:r>
              <a:rPr sz="2600" spc="-10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c</a:t>
            </a:r>
            <a:r>
              <a:rPr sz="2600" spc="-95" dirty="0">
                <a:latin typeface="Georgia"/>
                <a:cs typeface="Georgia"/>
              </a:rPr>
              <a:t>ern</a:t>
            </a:r>
            <a:endParaRPr sz="2600" dirty="0">
              <a:latin typeface="Georgia"/>
              <a:cs typeface="Georgia"/>
            </a:endParaRPr>
          </a:p>
          <a:p>
            <a:pPr marL="12700" marR="475615">
              <a:lnSpc>
                <a:spcPts val="3770"/>
              </a:lnSpc>
              <a:spcBef>
                <a:spcPts val="225"/>
              </a:spcBef>
            </a:pPr>
            <a:r>
              <a:rPr sz="2600" spc="-125" dirty="0">
                <a:latin typeface="Georgia"/>
                <a:cs typeface="Georgia"/>
              </a:rPr>
              <a:t>Inform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70" dirty="0">
                <a:latin typeface="Georgia"/>
                <a:cs typeface="Georgia"/>
              </a:rPr>
              <a:t>when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95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95" dirty="0">
                <a:latin typeface="Georgia"/>
                <a:cs typeface="Georgia"/>
              </a:rPr>
              <a:t>project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30" dirty="0">
                <a:latin typeface="Georgia"/>
                <a:cs typeface="Georgia"/>
              </a:rPr>
              <a:t>becomes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problematic </a:t>
            </a:r>
            <a:r>
              <a:rPr sz="2600" spc="-610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Accept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no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detrimental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outside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work</a:t>
            </a:r>
            <a:endParaRPr sz="2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155" dirty="0">
                <a:latin typeface="Georgia"/>
                <a:cs typeface="Georgia"/>
              </a:rPr>
              <a:t>Represent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no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interests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10" dirty="0">
                <a:latin typeface="Georgia"/>
                <a:cs typeface="Georgia"/>
              </a:rPr>
              <a:t>adverse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140" dirty="0">
                <a:latin typeface="Georgia"/>
                <a:cs typeface="Georgia"/>
              </a:rPr>
              <a:t>to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75" dirty="0">
                <a:latin typeface="Georgia"/>
                <a:cs typeface="Georgia"/>
              </a:rPr>
              <a:t>your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10" dirty="0">
                <a:latin typeface="Georgia"/>
                <a:cs typeface="Georgia"/>
              </a:rPr>
              <a:t>employer</a:t>
            </a:r>
            <a:endParaRPr sz="2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0897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367" y="457200"/>
            <a:ext cx="6324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5555" algn="l"/>
                <a:tab pos="3222625" algn="l"/>
              </a:tabLst>
            </a:pPr>
            <a:r>
              <a:rPr sz="4800" spc="-150" dirty="0">
                <a:latin typeface="Georgia"/>
                <a:cs typeface="Georgia"/>
              </a:rPr>
              <a:t>Principle</a:t>
            </a:r>
            <a:r>
              <a:rPr lang="en-US" sz="4800" spc="-150" dirty="0">
                <a:latin typeface="Georgia"/>
                <a:cs typeface="Georgia"/>
              </a:rPr>
              <a:t> 3</a:t>
            </a:r>
            <a:r>
              <a:rPr sz="4800" spc="-150" dirty="0" smtClean="0">
                <a:latin typeface="Georgia"/>
                <a:cs typeface="Georgia"/>
              </a:rPr>
              <a:t>:Products</a:t>
            </a:r>
            <a:endParaRPr sz="4800" spc="-15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7869" y="1356360"/>
            <a:ext cx="1092835" cy="469872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5" dirty="0" smtClean="0">
                <a:latin typeface="Georgia"/>
                <a:cs typeface="Georgia"/>
              </a:rPr>
              <a:t>3.01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75" dirty="0" smtClean="0">
                <a:latin typeface="Georgia"/>
                <a:cs typeface="Georgia"/>
              </a:rPr>
              <a:t>3.02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70" dirty="0" smtClean="0">
                <a:latin typeface="Georgia"/>
                <a:cs typeface="Georgia"/>
              </a:rPr>
              <a:t>3.03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0" dirty="0" smtClean="0">
                <a:latin typeface="Georgia"/>
                <a:cs typeface="Georgia"/>
              </a:rPr>
              <a:t>3.04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55" dirty="0" smtClean="0">
                <a:latin typeface="Georgia"/>
                <a:cs typeface="Georgia"/>
              </a:rPr>
              <a:t>3.05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0" dirty="0" smtClean="0">
                <a:latin typeface="Georgia"/>
                <a:cs typeface="Georgia"/>
              </a:rPr>
              <a:t>3.06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35" dirty="0">
                <a:latin typeface="Georgia"/>
                <a:cs typeface="Georgia"/>
              </a:rPr>
              <a:t>3.07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100" dirty="0">
                <a:latin typeface="Georgia"/>
                <a:cs typeface="Georgia"/>
              </a:rPr>
              <a:t>3.08</a:t>
            </a:r>
            <a:endParaRPr sz="28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0" dirty="0">
                <a:latin typeface="Georgia"/>
                <a:cs typeface="Georgia"/>
              </a:rPr>
              <a:t>3.09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5309" y="1356359"/>
            <a:ext cx="5730875" cy="470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755">
              <a:lnSpc>
                <a:spcPct val="120800"/>
              </a:lnSpc>
              <a:spcBef>
                <a:spcPts val="100"/>
              </a:spcBef>
            </a:pPr>
            <a:r>
              <a:rPr sz="2800" spc="-175" dirty="0">
                <a:latin typeface="Georgia"/>
                <a:cs typeface="Georgia"/>
              </a:rPr>
              <a:t>Ensure</a:t>
            </a:r>
            <a:r>
              <a:rPr sz="2800" spc="-170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adequate </a:t>
            </a:r>
            <a:r>
              <a:rPr sz="2800" spc="-100" dirty="0">
                <a:latin typeface="Georgia"/>
                <a:cs typeface="Georgia"/>
              </a:rPr>
              <a:t>software specification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140" dirty="0">
                <a:latin typeface="Georgia"/>
                <a:cs typeface="Georgia"/>
              </a:rPr>
              <a:t>Understand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5" dirty="0">
                <a:latin typeface="Georgia"/>
                <a:cs typeface="Georgia"/>
              </a:rPr>
              <a:t>specifications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fully</a:t>
            </a:r>
            <a:endParaRPr sz="2800" dirty="0">
              <a:latin typeface="Georgia"/>
              <a:cs typeface="Georgia"/>
            </a:endParaRPr>
          </a:p>
          <a:p>
            <a:pPr marL="12700" marR="847725">
              <a:lnSpc>
                <a:spcPct val="120700"/>
              </a:lnSpc>
              <a:spcBef>
                <a:spcPts val="5"/>
              </a:spcBef>
            </a:pPr>
            <a:r>
              <a:rPr sz="2800" spc="-175" dirty="0">
                <a:latin typeface="Georgia"/>
                <a:cs typeface="Georgia"/>
              </a:rPr>
              <a:t>Ensure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you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are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0" dirty="0">
                <a:latin typeface="Georgia"/>
                <a:cs typeface="Georgia"/>
              </a:rPr>
              <a:t>suitably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qualified </a:t>
            </a:r>
            <a:r>
              <a:rPr sz="2800" spc="-85" dirty="0">
                <a:latin typeface="Georgia"/>
                <a:cs typeface="Georgia"/>
              </a:rPr>
              <a:t> </a:t>
            </a:r>
            <a:r>
              <a:rPr sz="2800" spc="-175" dirty="0">
                <a:latin typeface="Georgia"/>
                <a:cs typeface="Georgia"/>
              </a:rPr>
              <a:t>Ensure</a:t>
            </a:r>
            <a:r>
              <a:rPr sz="2800" spc="-170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all </a:t>
            </a:r>
            <a:r>
              <a:rPr sz="2800" spc="-105" dirty="0">
                <a:latin typeface="Georgia"/>
                <a:cs typeface="Georgia"/>
              </a:rPr>
              <a:t>goals </a:t>
            </a:r>
            <a:r>
              <a:rPr sz="2800" spc="-95" dirty="0">
                <a:latin typeface="Georgia"/>
                <a:cs typeface="Georgia"/>
              </a:rPr>
              <a:t>are </a:t>
            </a:r>
            <a:r>
              <a:rPr sz="2800" spc="-90" dirty="0">
                <a:latin typeface="Georgia"/>
                <a:cs typeface="Georgia"/>
              </a:rPr>
              <a:t>achievable </a:t>
            </a:r>
            <a:r>
              <a:rPr sz="2800" spc="-85" dirty="0">
                <a:latin typeface="Georgia"/>
                <a:cs typeface="Georgia"/>
              </a:rPr>
              <a:t> </a:t>
            </a:r>
            <a:r>
              <a:rPr sz="2800" spc="-175" dirty="0">
                <a:latin typeface="Georgia"/>
                <a:cs typeface="Georgia"/>
              </a:rPr>
              <a:t>Ensure</a:t>
            </a:r>
            <a:r>
              <a:rPr sz="2800" spc="-170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proper </a:t>
            </a:r>
            <a:r>
              <a:rPr sz="2800" spc="-125" dirty="0">
                <a:latin typeface="Georgia"/>
                <a:cs typeface="Georgia"/>
              </a:rPr>
              <a:t>methodology </a:t>
            </a:r>
            <a:r>
              <a:rPr sz="2800" spc="-135" dirty="0">
                <a:latin typeface="Georgia"/>
                <a:cs typeface="Georgia"/>
              </a:rPr>
              <a:t>use </a:t>
            </a:r>
            <a:r>
              <a:rPr sz="2800" spc="-130" dirty="0">
                <a:latin typeface="Georgia"/>
                <a:cs typeface="Georgia"/>
              </a:rPr>
              <a:t> </a:t>
            </a:r>
            <a:r>
              <a:rPr sz="2800" spc="-175" dirty="0">
                <a:latin typeface="Georgia"/>
                <a:cs typeface="Georgia"/>
              </a:rPr>
              <a:t>Ensure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good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5" dirty="0">
                <a:latin typeface="Georgia"/>
                <a:cs typeface="Georgia"/>
              </a:rPr>
              <a:t>project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management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75" dirty="0">
                <a:latin typeface="Georgia"/>
                <a:cs typeface="Georgia"/>
              </a:rPr>
              <a:t>Ensure</a:t>
            </a:r>
            <a:r>
              <a:rPr sz="2800" spc="-170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all </a:t>
            </a:r>
            <a:r>
              <a:rPr sz="2800" spc="-155" dirty="0">
                <a:latin typeface="Georgia"/>
                <a:cs typeface="Georgia"/>
              </a:rPr>
              <a:t>estimates</a:t>
            </a:r>
            <a:r>
              <a:rPr sz="2800" spc="-150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are </a:t>
            </a:r>
            <a:r>
              <a:rPr sz="2800" spc="-95" dirty="0">
                <a:latin typeface="Georgia"/>
                <a:cs typeface="Georgia"/>
              </a:rPr>
              <a:t>realistic </a:t>
            </a:r>
            <a:r>
              <a:rPr sz="2800" spc="-90" dirty="0">
                <a:latin typeface="Georgia"/>
                <a:cs typeface="Georgia"/>
              </a:rPr>
              <a:t> </a:t>
            </a:r>
            <a:r>
              <a:rPr sz="2800" spc="-300" dirty="0">
                <a:latin typeface="Georgia"/>
                <a:cs typeface="Georgia"/>
              </a:rPr>
              <a:t>En</a:t>
            </a:r>
            <a:r>
              <a:rPr sz="2800" spc="-114" dirty="0">
                <a:latin typeface="Georgia"/>
                <a:cs typeface="Georgia"/>
              </a:rPr>
              <a:t>s</a:t>
            </a:r>
            <a:r>
              <a:rPr sz="2800" spc="-145" dirty="0">
                <a:latin typeface="Georgia"/>
                <a:cs typeface="Georgia"/>
              </a:rPr>
              <a:t>u</a:t>
            </a:r>
            <a:r>
              <a:rPr sz="2800" spc="-85" dirty="0">
                <a:latin typeface="Georgia"/>
                <a:cs typeface="Georgia"/>
              </a:rPr>
              <a:t>r</a:t>
            </a:r>
            <a:r>
              <a:rPr sz="2800" spc="-95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a</a:t>
            </a:r>
            <a:r>
              <a:rPr sz="2800" spc="-160" dirty="0">
                <a:latin typeface="Georgia"/>
                <a:cs typeface="Georgia"/>
              </a:rPr>
              <a:t>d</a:t>
            </a:r>
            <a:r>
              <a:rPr sz="2800" spc="-140" dirty="0">
                <a:latin typeface="Georgia"/>
                <a:cs typeface="Georgia"/>
              </a:rPr>
              <a:t>e</a:t>
            </a:r>
            <a:r>
              <a:rPr sz="2800" spc="-120" dirty="0">
                <a:latin typeface="Georgia"/>
                <a:cs typeface="Georgia"/>
              </a:rPr>
              <a:t>q</a:t>
            </a:r>
            <a:r>
              <a:rPr sz="2800" spc="-65" dirty="0">
                <a:latin typeface="Georgia"/>
                <a:cs typeface="Georgia"/>
              </a:rPr>
              <a:t>u</a:t>
            </a:r>
            <a:r>
              <a:rPr sz="2800" spc="-155" dirty="0">
                <a:latin typeface="Georgia"/>
                <a:cs typeface="Georgia"/>
              </a:rPr>
              <a:t>a</a:t>
            </a:r>
            <a:r>
              <a:rPr sz="2800" spc="-114" dirty="0">
                <a:latin typeface="Georgia"/>
                <a:cs typeface="Georgia"/>
              </a:rPr>
              <a:t>t</a:t>
            </a:r>
            <a:r>
              <a:rPr sz="2800" spc="-130" dirty="0">
                <a:latin typeface="Georgia"/>
                <a:cs typeface="Georgia"/>
              </a:rPr>
              <a:t>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5" dirty="0">
                <a:latin typeface="Georgia"/>
                <a:cs typeface="Georgia"/>
              </a:rPr>
              <a:t>do</a:t>
            </a:r>
            <a:r>
              <a:rPr sz="2800" spc="-25" dirty="0">
                <a:latin typeface="Georgia"/>
                <a:cs typeface="Georgia"/>
              </a:rPr>
              <a:t>c</a:t>
            </a:r>
            <a:r>
              <a:rPr sz="2800" spc="-65" dirty="0">
                <a:latin typeface="Georgia"/>
                <a:cs typeface="Georgia"/>
              </a:rPr>
              <a:t>u</a:t>
            </a:r>
            <a:r>
              <a:rPr sz="2800" spc="-235" dirty="0">
                <a:latin typeface="Georgia"/>
                <a:cs typeface="Georgia"/>
              </a:rPr>
              <a:t>m</a:t>
            </a:r>
            <a:r>
              <a:rPr sz="2800" spc="-130" dirty="0">
                <a:latin typeface="Georgia"/>
                <a:cs typeface="Georgia"/>
              </a:rPr>
              <a:t>e</a:t>
            </a:r>
            <a:r>
              <a:rPr sz="2800" spc="-120" dirty="0">
                <a:latin typeface="Georgia"/>
                <a:cs typeface="Georgia"/>
              </a:rPr>
              <a:t>n</a:t>
            </a:r>
            <a:r>
              <a:rPr sz="2800" spc="-155" dirty="0">
                <a:latin typeface="Georgia"/>
                <a:cs typeface="Georgia"/>
              </a:rPr>
              <a:t>ta</a:t>
            </a:r>
            <a:r>
              <a:rPr sz="2800" spc="-114" dirty="0">
                <a:latin typeface="Georgia"/>
                <a:cs typeface="Georgia"/>
              </a:rPr>
              <a:t>t</a:t>
            </a:r>
            <a:r>
              <a:rPr sz="2800" spc="-110" dirty="0">
                <a:latin typeface="Georgia"/>
                <a:cs typeface="Georgia"/>
              </a:rPr>
              <a:t>ion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175" dirty="0">
                <a:latin typeface="Georgia"/>
                <a:cs typeface="Georgia"/>
              </a:rPr>
              <a:t>Ensure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adequate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testing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debugging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1477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30882"/>
            <a:ext cx="727964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5555" algn="l"/>
                <a:tab pos="3222625" algn="l"/>
              </a:tabLst>
            </a:pPr>
            <a:r>
              <a:rPr sz="4800" spc="-150" dirty="0">
                <a:latin typeface="Georgia"/>
                <a:cs typeface="Georgia"/>
              </a:rPr>
              <a:t>Principle	</a:t>
            </a:r>
            <a:r>
              <a:rPr lang="en-US" sz="4800" spc="-150" dirty="0">
                <a:latin typeface="Georgia"/>
                <a:cs typeface="Georgia"/>
              </a:rPr>
              <a:t>3</a:t>
            </a:r>
            <a:r>
              <a:rPr sz="4800" spc="-150" dirty="0">
                <a:latin typeface="Georgia"/>
                <a:cs typeface="Georgia"/>
              </a:rPr>
              <a:t>:	Products(Cont.)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75001" y="1545591"/>
            <a:ext cx="6071235" cy="2618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1470">
              <a:lnSpc>
                <a:spcPct val="120500"/>
              </a:lnSpc>
              <a:spcBef>
                <a:spcPts val="100"/>
              </a:spcBef>
            </a:pPr>
            <a:r>
              <a:rPr sz="2800" spc="-365" dirty="0">
                <a:latin typeface="Georgia"/>
                <a:cs typeface="Georgia"/>
              </a:rPr>
              <a:t>P</a:t>
            </a:r>
            <a:r>
              <a:rPr sz="2800" spc="-50" dirty="0">
                <a:latin typeface="Georgia"/>
                <a:cs typeface="Georgia"/>
              </a:rPr>
              <a:t>r</a:t>
            </a:r>
            <a:r>
              <a:rPr sz="2800" spc="-145" dirty="0">
                <a:latin typeface="Georgia"/>
                <a:cs typeface="Georgia"/>
              </a:rPr>
              <a:t>o</a:t>
            </a:r>
            <a:r>
              <a:rPr sz="2800" spc="-235" dirty="0">
                <a:latin typeface="Georgia"/>
                <a:cs typeface="Georgia"/>
              </a:rPr>
              <a:t>m</a:t>
            </a:r>
            <a:r>
              <a:rPr sz="2800" spc="-185" dirty="0">
                <a:latin typeface="Georgia"/>
                <a:cs typeface="Georgia"/>
              </a:rPr>
              <a:t>o</a:t>
            </a:r>
            <a:r>
              <a:rPr sz="2800" spc="-114" dirty="0">
                <a:latin typeface="Georgia"/>
                <a:cs typeface="Georgia"/>
              </a:rPr>
              <a:t>t</a:t>
            </a:r>
            <a:r>
              <a:rPr sz="2800" spc="-130" dirty="0">
                <a:latin typeface="Georgia"/>
                <a:cs typeface="Georgia"/>
              </a:rPr>
              <a:t>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95" dirty="0">
                <a:latin typeface="Georgia"/>
                <a:cs typeface="Georgia"/>
              </a:rPr>
              <a:t>p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65" dirty="0">
                <a:latin typeface="Georgia"/>
                <a:cs typeface="Georgia"/>
              </a:rPr>
              <a:t>iva</a:t>
            </a:r>
            <a:r>
              <a:rPr sz="2800" spc="-70" dirty="0">
                <a:latin typeface="Georgia"/>
                <a:cs typeface="Georgia"/>
              </a:rPr>
              <a:t>cy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o</a:t>
            </a:r>
            <a:r>
              <a:rPr sz="2800" spc="-70" dirty="0">
                <a:latin typeface="Georgia"/>
                <a:cs typeface="Georgia"/>
              </a:rPr>
              <a:t>f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75" dirty="0">
                <a:latin typeface="Georgia"/>
                <a:cs typeface="Georgia"/>
              </a:rPr>
              <a:t>i</a:t>
            </a:r>
            <a:r>
              <a:rPr sz="2800" spc="-110" dirty="0">
                <a:latin typeface="Georgia"/>
                <a:cs typeface="Georgia"/>
              </a:rPr>
              <a:t>n</a:t>
            </a:r>
            <a:r>
              <a:rPr sz="2800" spc="-145" dirty="0">
                <a:latin typeface="Georgia"/>
                <a:cs typeface="Georgia"/>
              </a:rPr>
              <a:t>d</a:t>
            </a:r>
            <a:r>
              <a:rPr sz="2800" spc="-85" dirty="0">
                <a:latin typeface="Georgia"/>
                <a:cs typeface="Georgia"/>
              </a:rPr>
              <a:t>i</a:t>
            </a:r>
            <a:r>
              <a:rPr sz="2800" spc="-45" dirty="0">
                <a:latin typeface="Georgia"/>
                <a:cs typeface="Georgia"/>
              </a:rPr>
              <a:t>v</a:t>
            </a:r>
            <a:r>
              <a:rPr sz="2800" spc="-75" dirty="0">
                <a:latin typeface="Georgia"/>
                <a:cs typeface="Georgia"/>
              </a:rPr>
              <a:t>i</a:t>
            </a:r>
            <a:r>
              <a:rPr sz="2800" spc="-160" dirty="0">
                <a:latin typeface="Georgia"/>
                <a:cs typeface="Georgia"/>
              </a:rPr>
              <a:t>d</a:t>
            </a:r>
            <a:r>
              <a:rPr sz="2800" spc="-65" dirty="0">
                <a:latin typeface="Georgia"/>
                <a:cs typeface="Georgia"/>
              </a:rPr>
              <a:t>u</a:t>
            </a:r>
            <a:r>
              <a:rPr sz="2800" spc="-100" dirty="0">
                <a:latin typeface="Georgia"/>
                <a:cs typeface="Georgia"/>
              </a:rPr>
              <a:t>als  </a:t>
            </a:r>
            <a:r>
              <a:rPr sz="2800" spc="-225" dirty="0">
                <a:latin typeface="Georgia"/>
                <a:cs typeface="Georgia"/>
              </a:rPr>
              <a:t>U</a:t>
            </a:r>
            <a:r>
              <a:rPr sz="2800" spc="-155" dirty="0">
                <a:latin typeface="Georgia"/>
                <a:cs typeface="Georgia"/>
              </a:rPr>
              <a:t>s</a:t>
            </a:r>
            <a:r>
              <a:rPr sz="2800" spc="-17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60" dirty="0">
                <a:latin typeface="Georgia"/>
                <a:cs typeface="Georgia"/>
              </a:rPr>
              <a:t>d</a:t>
            </a:r>
            <a:r>
              <a:rPr sz="2800" spc="-155" dirty="0">
                <a:latin typeface="Georgia"/>
                <a:cs typeface="Georgia"/>
              </a:rPr>
              <a:t>a</a:t>
            </a:r>
            <a:r>
              <a:rPr sz="2800" spc="-105" dirty="0">
                <a:latin typeface="Georgia"/>
                <a:cs typeface="Georgia"/>
              </a:rPr>
              <a:t>t</a:t>
            </a:r>
            <a:r>
              <a:rPr sz="2800" spc="-100" dirty="0">
                <a:latin typeface="Georgia"/>
                <a:cs typeface="Georgia"/>
              </a:rPr>
              <a:t>a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l</a:t>
            </a:r>
            <a:r>
              <a:rPr sz="2800" spc="-130" dirty="0">
                <a:latin typeface="Georgia"/>
                <a:cs typeface="Georgia"/>
              </a:rPr>
              <a:t>e</a:t>
            </a:r>
            <a:r>
              <a:rPr sz="2800" spc="-85" dirty="0">
                <a:latin typeface="Georgia"/>
                <a:cs typeface="Georgia"/>
              </a:rPr>
              <a:t>git</a:t>
            </a:r>
            <a:r>
              <a:rPr sz="2800" spc="-80" dirty="0">
                <a:latin typeface="Georgia"/>
                <a:cs typeface="Georgia"/>
              </a:rPr>
              <a:t>i</a:t>
            </a:r>
            <a:r>
              <a:rPr sz="2800" spc="-225" dirty="0">
                <a:latin typeface="Georgia"/>
                <a:cs typeface="Georgia"/>
              </a:rPr>
              <a:t>m</a:t>
            </a:r>
            <a:r>
              <a:rPr sz="2800" spc="-155" dirty="0">
                <a:latin typeface="Georgia"/>
                <a:cs typeface="Georgia"/>
              </a:rPr>
              <a:t>a</a:t>
            </a:r>
            <a:r>
              <a:rPr sz="2800" spc="-105" dirty="0">
                <a:latin typeface="Georgia"/>
                <a:cs typeface="Georgia"/>
              </a:rPr>
              <a:t>t</a:t>
            </a:r>
            <a:r>
              <a:rPr sz="2800" spc="-135" dirty="0">
                <a:latin typeface="Georgia"/>
                <a:cs typeface="Georgia"/>
              </a:rPr>
              <a:t>e</a:t>
            </a:r>
            <a:r>
              <a:rPr sz="2800" spc="-60" dirty="0">
                <a:latin typeface="Georgia"/>
                <a:cs typeface="Georgia"/>
              </a:rPr>
              <a:t>ly</a:t>
            </a:r>
            <a:endParaRPr sz="2800" dirty="0">
              <a:latin typeface="Georgia"/>
              <a:cs typeface="Georgia"/>
            </a:endParaRPr>
          </a:p>
          <a:p>
            <a:pPr marL="12700" marR="425450">
              <a:lnSpc>
                <a:spcPct val="120800"/>
              </a:lnSpc>
            </a:pPr>
            <a:r>
              <a:rPr sz="2800" spc="-120" dirty="0">
                <a:latin typeface="Georgia"/>
                <a:cs typeface="Georgia"/>
              </a:rPr>
              <a:t>Delete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outdated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and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75" dirty="0">
                <a:latin typeface="Georgia"/>
                <a:cs typeface="Georgia"/>
              </a:rPr>
              <a:t>flawed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data </a:t>
            </a:r>
            <a:r>
              <a:rPr sz="2800" spc="-130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Identify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45" dirty="0">
                <a:latin typeface="Georgia"/>
                <a:cs typeface="Georgia"/>
              </a:rPr>
              <a:t>address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contentious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45" dirty="0">
                <a:latin typeface="Georgia"/>
                <a:cs typeface="Georgia"/>
              </a:rPr>
              <a:t>issues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175" dirty="0">
                <a:latin typeface="Georgia"/>
                <a:cs typeface="Georgia"/>
              </a:rPr>
              <a:t>Promote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30" dirty="0">
                <a:latin typeface="Georgia"/>
                <a:cs typeface="Georgia"/>
              </a:rPr>
              <a:t>maximum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quality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45" dirty="0">
                <a:latin typeface="Georgia"/>
                <a:cs typeface="Georgia"/>
              </a:rPr>
              <a:t>minimum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741" y="1545591"/>
            <a:ext cx="1094105" cy="356636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20" dirty="0">
                <a:latin typeface="Georgia"/>
                <a:cs typeface="Georgia"/>
              </a:rPr>
              <a:t>3.10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45" dirty="0">
                <a:latin typeface="Georgia"/>
                <a:cs typeface="Georgia"/>
              </a:rPr>
              <a:t>3.11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55" dirty="0">
                <a:latin typeface="Georgia"/>
                <a:cs typeface="Georgia"/>
              </a:rPr>
              <a:t>3.12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60" dirty="0">
                <a:latin typeface="Georgia"/>
                <a:cs typeface="Georgia"/>
              </a:rPr>
              <a:t>3.13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55" dirty="0">
                <a:latin typeface="Georgia"/>
                <a:cs typeface="Georgia"/>
              </a:rPr>
              <a:t>3.14</a:t>
            </a:r>
            <a:endParaRPr sz="2800">
              <a:latin typeface="Georgia"/>
              <a:cs typeface="Georgia"/>
            </a:endParaRPr>
          </a:p>
          <a:p>
            <a:pPr marL="381000">
              <a:lnSpc>
                <a:spcPct val="100000"/>
              </a:lnSpc>
            </a:pPr>
            <a:r>
              <a:rPr sz="2800" spc="-130" dirty="0">
                <a:latin typeface="Georgia"/>
                <a:cs typeface="Georgia"/>
              </a:rPr>
              <a:t>cost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80" dirty="0">
                <a:latin typeface="Georgia"/>
                <a:cs typeface="Georgia"/>
              </a:rPr>
              <a:t>3.15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5002" y="4635500"/>
            <a:ext cx="55645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latin typeface="Georgia"/>
                <a:cs typeface="Georgia"/>
              </a:rPr>
              <a:t>Follow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10" dirty="0">
                <a:latin typeface="Georgia"/>
                <a:cs typeface="Georgia"/>
              </a:rPr>
              <a:t>appropriate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0" dirty="0">
                <a:latin typeface="Georgia"/>
                <a:cs typeface="Georgia"/>
              </a:rPr>
              <a:t>industry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40" dirty="0">
                <a:latin typeface="Georgia"/>
                <a:cs typeface="Georgia"/>
              </a:rPr>
              <a:t>standards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1690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636508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5555" algn="l"/>
                <a:tab pos="3222625" algn="l"/>
              </a:tabLst>
            </a:pPr>
            <a:r>
              <a:rPr sz="4800" spc="-150" dirty="0">
                <a:latin typeface="Georgia"/>
                <a:cs typeface="Georgia"/>
              </a:rPr>
              <a:t>Principle	4:	Judgment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1709420"/>
            <a:ext cx="1024891" cy="40754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5" dirty="0">
                <a:latin typeface="Georgia"/>
                <a:cs typeface="Georgia"/>
              </a:rPr>
              <a:t>4</a:t>
            </a:r>
            <a:r>
              <a:rPr sz="2400" spc="5" dirty="0">
                <a:latin typeface="Georgia"/>
                <a:cs typeface="Georgia"/>
              </a:rPr>
              <a:t>.01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75" dirty="0">
                <a:latin typeface="Georgia"/>
                <a:cs typeface="Georgia"/>
              </a:rPr>
              <a:t>4</a:t>
            </a:r>
            <a:r>
              <a:rPr sz="2400" spc="-75" dirty="0">
                <a:latin typeface="Georgia"/>
                <a:cs typeface="Georgia"/>
              </a:rPr>
              <a:t>.02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5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70" dirty="0">
                <a:latin typeface="Georgia"/>
                <a:cs typeface="Georgia"/>
              </a:rPr>
              <a:t>4</a:t>
            </a:r>
            <a:r>
              <a:rPr sz="2400" spc="-70" dirty="0">
                <a:latin typeface="Georgia"/>
                <a:cs typeface="Georgia"/>
              </a:rPr>
              <a:t>.03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75" dirty="0">
                <a:latin typeface="Georgia"/>
                <a:cs typeface="Georgia"/>
              </a:rPr>
              <a:t>4</a:t>
            </a:r>
            <a:r>
              <a:rPr sz="2400" spc="-75" dirty="0">
                <a:latin typeface="Georgia"/>
                <a:cs typeface="Georgia"/>
              </a:rPr>
              <a:t>.04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55" dirty="0">
                <a:latin typeface="Georgia"/>
                <a:cs typeface="Georgia"/>
              </a:rPr>
              <a:t>4</a:t>
            </a:r>
            <a:r>
              <a:rPr sz="2400" spc="-55" dirty="0">
                <a:latin typeface="Georgia"/>
                <a:cs typeface="Georgia"/>
              </a:rPr>
              <a:t>.05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0" dirty="0">
                <a:latin typeface="Georgia"/>
                <a:cs typeface="Georgia"/>
              </a:rPr>
              <a:t>4</a:t>
            </a:r>
            <a:r>
              <a:rPr sz="2400" spc="-80" dirty="0">
                <a:latin typeface="Georgia"/>
                <a:cs typeface="Georgia"/>
              </a:rPr>
              <a:t>.06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5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40" dirty="0">
                <a:latin typeface="Georgia"/>
                <a:cs typeface="Georgia"/>
              </a:rPr>
              <a:t>4</a:t>
            </a:r>
            <a:r>
              <a:rPr sz="2400" spc="-40" dirty="0">
                <a:latin typeface="Georgia"/>
                <a:cs typeface="Georgia"/>
              </a:rPr>
              <a:t>.07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95" dirty="0">
                <a:latin typeface="Georgia"/>
                <a:cs typeface="Georgia"/>
              </a:rPr>
              <a:t>4</a:t>
            </a:r>
            <a:r>
              <a:rPr sz="2400" spc="-95" dirty="0">
                <a:latin typeface="Georgia"/>
                <a:cs typeface="Georgia"/>
              </a:rPr>
              <a:t>.08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712" y="1699260"/>
            <a:ext cx="5957571" cy="410041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95" dirty="0">
                <a:latin typeface="Georgia"/>
                <a:cs typeface="Georgia"/>
              </a:rPr>
              <a:t>Maintain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professional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objectivity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7200"/>
              </a:lnSpc>
              <a:spcBef>
                <a:spcPts val="5"/>
              </a:spcBef>
            </a:pPr>
            <a:r>
              <a:rPr sz="2400" spc="-60" dirty="0">
                <a:latin typeface="Georgia"/>
                <a:cs typeface="Georgia"/>
              </a:rPr>
              <a:t>Only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sign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documents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within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responsibility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140" dirty="0">
                <a:latin typeface="Georgia"/>
                <a:cs typeface="Georgia"/>
              </a:rPr>
              <a:t>Reject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bribery</a:t>
            </a:r>
            <a:endParaRPr sz="2400" dirty="0">
              <a:latin typeface="Georgia"/>
              <a:cs typeface="Georgia"/>
            </a:endParaRPr>
          </a:p>
          <a:p>
            <a:pPr marL="12700" marR="90805">
              <a:lnSpc>
                <a:spcPct val="137500"/>
              </a:lnSpc>
            </a:pPr>
            <a:r>
              <a:rPr sz="2400" spc="-110" dirty="0">
                <a:latin typeface="Georgia"/>
                <a:cs typeface="Georgia"/>
              </a:rPr>
              <a:t>Do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not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accept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secret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payments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from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the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client 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Accept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payment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from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only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one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source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for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a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job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Disclose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conflicts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of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interest</a:t>
            </a:r>
            <a:endParaRPr sz="2400" dirty="0">
              <a:latin typeface="Georgia"/>
              <a:cs typeface="Georgia"/>
            </a:endParaRPr>
          </a:p>
          <a:p>
            <a:pPr marL="12700" marR="719455">
              <a:lnSpc>
                <a:spcPts val="3960"/>
              </a:lnSpc>
              <a:spcBef>
                <a:spcPts val="105"/>
              </a:spcBef>
            </a:pPr>
            <a:r>
              <a:rPr sz="2400" spc="-105" dirty="0">
                <a:latin typeface="Georgia"/>
                <a:cs typeface="Georgia"/>
              </a:rPr>
              <a:t>Avoid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conflicting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financial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interests 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Temper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technology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judgments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with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ethics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90838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23216"/>
            <a:ext cx="28060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imes New Roman"/>
                <a:cs typeface="Times New Roman"/>
              </a:rPr>
              <a:t>Manage</a:t>
            </a:r>
            <a:r>
              <a:rPr sz="4200" b="0" dirty="0">
                <a:latin typeface="Times New Roman"/>
                <a:cs typeface="Times New Roman"/>
              </a:rPr>
              <a:t>m</a:t>
            </a:r>
            <a:r>
              <a:rPr sz="4200" b="0" spc="-20" dirty="0">
                <a:latin typeface="Times New Roman"/>
                <a:cs typeface="Times New Roman"/>
              </a:rPr>
              <a:t>e</a:t>
            </a:r>
            <a:r>
              <a:rPr sz="4200" b="0" dirty="0">
                <a:latin typeface="Times New Roman"/>
                <a:cs typeface="Times New Roman"/>
              </a:rPr>
              <a:t>nt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371601"/>
            <a:ext cx="3429000" cy="41935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94251" y="2363470"/>
            <a:ext cx="37395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Ensure good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management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any </a:t>
            </a:r>
            <a:r>
              <a:rPr sz="1800" spc="-5" dirty="0">
                <a:latin typeface="Arial MT"/>
                <a:cs typeface="Arial MT"/>
              </a:rPr>
              <a:t> project </a:t>
            </a:r>
            <a:r>
              <a:rPr sz="1800" spc="-10" dirty="0">
                <a:latin typeface="Arial MT"/>
                <a:cs typeface="Arial MT"/>
              </a:rPr>
              <a:t>on </a:t>
            </a:r>
            <a:r>
              <a:rPr sz="1800" spc="-5" dirty="0">
                <a:latin typeface="Arial MT"/>
                <a:cs typeface="Arial MT"/>
              </a:rPr>
              <a:t>which they work, </a:t>
            </a:r>
            <a:r>
              <a:rPr sz="1800" spc="-10" dirty="0">
                <a:latin typeface="Arial MT"/>
                <a:cs typeface="Arial MT"/>
              </a:rPr>
              <a:t>including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effective </a:t>
            </a:r>
            <a:r>
              <a:rPr sz="1800" spc="-10" dirty="0">
                <a:latin typeface="Arial MT"/>
                <a:cs typeface="Arial MT"/>
              </a:rPr>
              <a:t>procedures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promotion of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quality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reduction</a:t>
            </a:r>
            <a:r>
              <a:rPr sz="1800" spc="-10" dirty="0">
                <a:latin typeface="Arial MT"/>
                <a:cs typeface="Arial MT"/>
              </a:rPr>
              <a:t> 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risk.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1410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062" y="533400"/>
            <a:ext cx="72307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4285" algn="l"/>
                <a:tab pos="3222625" algn="l"/>
              </a:tabLst>
            </a:pPr>
            <a:r>
              <a:rPr sz="4800" spc="-150" dirty="0">
                <a:latin typeface="Georgia"/>
                <a:cs typeface="Georgia"/>
              </a:rPr>
              <a:t>Principle	5:	Management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141" y="1474470"/>
            <a:ext cx="1045844" cy="438966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30" dirty="0">
                <a:latin typeface="Georgia"/>
                <a:cs typeface="Georgia"/>
              </a:rPr>
              <a:t>5.01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50" dirty="0">
                <a:latin typeface="Georgia"/>
                <a:cs typeface="Georgia"/>
              </a:rPr>
              <a:t>5.02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4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45" dirty="0">
                <a:latin typeface="Georgia"/>
                <a:cs typeface="Georgia"/>
              </a:rPr>
              <a:t>5.03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55" dirty="0">
                <a:latin typeface="Georgia"/>
                <a:cs typeface="Georgia"/>
              </a:rPr>
              <a:t>5.04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30" dirty="0">
                <a:latin typeface="Georgia"/>
                <a:cs typeface="Georgia"/>
              </a:rPr>
              <a:t>5.05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4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55" dirty="0">
                <a:latin typeface="Georgia"/>
                <a:cs typeface="Georgia"/>
              </a:rPr>
              <a:t>5.06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15" dirty="0">
                <a:latin typeface="Georgia"/>
                <a:cs typeface="Georgia"/>
              </a:rPr>
              <a:t>5.07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75" dirty="0">
                <a:latin typeface="Georgia"/>
                <a:cs typeface="Georgia"/>
              </a:rPr>
              <a:t>5.08</a:t>
            </a:r>
            <a:endParaRPr sz="26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B1B1B1"/>
              </a:buClr>
              <a:buSzPct val="90384"/>
              <a:buFont typeface="MS UI Gothic"/>
              <a:buChar char="■"/>
              <a:tabLst>
                <a:tab pos="381000" algn="l"/>
              </a:tabLst>
            </a:pPr>
            <a:r>
              <a:rPr sz="2600" spc="-55" dirty="0">
                <a:latin typeface="Georgia"/>
                <a:cs typeface="Georgia"/>
              </a:rPr>
              <a:t>5.09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479" y="1474470"/>
            <a:ext cx="6264911" cy="4408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280">
              <a:lnSpc>
                <a:spcPct val="120800"/>
              </a:lnSpc>
              <a:spcBef>
                <a:spcPts val="100"/>
              </a:spcBef>
            </a:pPr>
            <a:r>
              <a:rPr sz="2600" spc="-125" dirty="0">
                <a:latin typeface="Georgia"/>
                <a:cs typeface="Georgia"/>
              </a:rPr>
              <a:t>Assure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standards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90" dirty="0">
                <a:latin typeface="Georgia"/>
                <a:cs typeface="Georgia"/>
              </a:rPr>
              <a:t>are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80" dirty="0">
                <a:latin typeface="Georgia"/>
                <a:cs typeface="Georgia"/>
              </a:rPr>
              <a:t>known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95" dirty="0">
                <a:latin typeface="Georgia"/>
                <a:cs typeface="Georgia"/>
              </a:rPr>
              <a:t>by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employees </a:t>
            </a:r>
            <a:r>
              <a:rPr sz="2600" spc="-120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Assure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knowledge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of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90" dirty="0">
                <a:latin typeface="Georgia"/>
                <a:cs typeface="Georgia"/>
              </a:rPr>
              <a:t>confidentiality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protocols </a:t>
            </a:r>
            <a:r>
              <a:rPr sz="2600" spc="-610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Assign</a:t>
            </a:r>
            <a:r>
              <a:rPr sz="2600" spc="385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work </a:t>
            </a:r>
            <a:r>
              <a:rPr sz="2600" spc="-70" dirty="0">
                <a:latin typeface="Georgia"/>
                <a:cs typeface="Georgia"/>
              </a:rPr>
              <a:t>according </a:t>
            </a:r>
            <a:r>
              <a:rPr sz="2600" spc="-140" dirty="0">
                <a:latin typeface="Georgia"/>
                <a:cs typeface="Georgia"/>
              </a:rPr>
              <a:t>to</a:t>
            </a:r>
            <a:r>
              <a:rPr sz="2600" spc="345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competence </a:t>
            </a:r>
            <a:r>
              <a:rPr sz="2600" spc="-110" dirty="0">
                <a:latin typeface="Georgia"/>
                <a:cs typeface="Georgia"/>
              </a:rPr>
              <a:t> </a:t>
            </a:r>
            <a:r>
              <a:rPr sz="2600" spc="-130" dirty="0">
                <a:latin typeface="Georgia"/>
                <a:cs typeface="Georgia"/>
              </a:rPr>
              <a:t>Provide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10" dirty="0">
                <a:latin typeface="Georgia"/>
                <a:cs typeface="Georgia"/>
              </a:rPr>
              <a:t>due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process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70" dirty="0">
                <a:latin typeface="Georgia"/>
                <a:cs typeface="Georgia"/>
              </a:rPr>
              <a:t>for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code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violations 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Develop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fair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90" dirty="0">
                <a:latin typeface="Georgia"/>
                <a:cs typeface="Georgia"/>
              </a:rPr>
              <a:t>ownership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agreements</a:t>
            </a:r>
            <a:endParaRPr sz="2600" dirty="0">
              <a:latin typeface="Georgia"/>
              <a:cs typeface="Georgia"/>
            </a:endParaRPr>
          </a:p>
          <a:p>
            <a:pPr marL="12700" marR="5080">
              <a:lnSpc>
                <a:spcPts val="3770"/>
              </a:lnSpc>
              <a:spcBef>
                <a:spcPts val="225"/>
              </a:spcBef>
            </a:pPr>
            <a:r>
              <a:rPr sz="2600" spc="-80" dirty="0">
                <a:latin typeface="Georgia"/>
                <a:cs typeface="Georgia"/>
              </a:rPr>
              <a:t>Accurately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describe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10" dirty="0">
                <a:latin typeface="Georgia"/>
                <a:cs typeface="Georgia"/>
              </a:rPr>
              <a:t>conditions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of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employment </a:t>
            </a:r>
            <a:r>
              <a:rPr sz="2600" spc="-610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Offer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85" dirty="0">
                <a:latin typeface="Georgia"/>
                <a:cs typeface="Georgia"/>
              </a:rPr>
              <a:t>only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fair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10" dirty="0">
                <a:latin typeface="Georgia"/>
                <a:cs typeface="Georgia"/>
              </a:rPr>
              <a:t>and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just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remuneration</a:t>
            </a:r>
            <a:endParaRPr sz="2600" dirty="0">
              <a:latin typeface="Georgia"/>
              <a:cs typeface="Georgia"/>
            </a:endParaRPr>
          </a:p>
          <a:p>
            <a:pPr marL="12700" marR="586740">
              <a:lnSpc>
                <a:spcPts val="3770"/>
              </a:lnSpc>
            </a:pPr>
            <a:r>
              <a:rPr sz="2600" spc="-120" dirty="0">
                <a:latin typeface="Georgia"/>
                <a:cs typeface="Georgia"/>
              </a:rPr>
              <a:t>Do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not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prevent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95" dirty="0">
                <a:latin typeface="Georgia"/>
                <a:cs typeface="Georgia"/>
              </a:rPr>
              <a:t>a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subordinate’s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promotion </a:t>
            </a:r>
            <a:r>
              <a:rPr sz="2600" spc="-610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Do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not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25" dirty="0">
                <a:latin typeface="Georgia"/>
                <a:cs typeface="Georgia"/>
              </a:rPr>
              <a:t>ask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95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person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40" dirty="0">
                <a:latin typeface="Georgia"/>
                <a:cs typeface="Georgia"/>
              </a:rPr>
              <a:t>to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80" dirty="0">
                <a:latin typeface="Georgia"/>
                <a:cs typeface="Georgia"/>
              </a:rPr>
              <a:t>breach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this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code</a:t>
            </a:r>
            <a:endParaRPr sz="2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6654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41" y="523216"/>
            <a:ext cx="227393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imes New Roman"/>
                <a:cs typeface="Times New Roman"/>
              </a:rPr>
              <a:t>Pr</a:t>
            </a:r>
            <a:r>
              <a:rPr sz="4200" b="0" dirty="0">
                <a:latin typeface="Times New Roman"/>
                <a:cs typeface="Times New Roman"/>
              </a:rPr>
              <a:t>o</a:t>
            </a:r>
            <a:r>
              <a:rPr sz="4200" b="0" spc="-10" dirty="0">
                <a:latin typeface="Times New Roman"/>
                <a:cs typeface="Times New Roman"/>
              </a:rPr>
              <a:t>f</a:t>
            </a:r>
            <a:r>
              <a:rPr sz="4200" b="0" spc="-5" dirty="0">
                <a:latin typeface="Times New Roman"/>
                <a:cs typeface="Times New Roman"/>
              </a:rPr>
              <a:t>e</a:t>
            </a:r>
            <a:r>
              <a:rPr sz="4200" b="0" spc="-10" dirty="0">
                <a:latin typeface="Times New Roman"/>
                <a:cs typeface="Times New Roman"/>
              </a:rPr>
              <a:t>s</a:t>
            </a:r>
            <a:r>
              <a:rPr sz="4200" b="0" spc="-5" dirty="0">
                <a:latin typeface="Times New Roman"/>
                <a:cs typeface="Times New Roman"/>
              </a:rPr>
              <a:t>s</a:t>
            </a:r>
            <a:r>
              <a:rPr sz="4200" b="0" spc="-10" dirty="0">
                <a:latin typeface="Times New Roman"/>
                <a:cs typeface="Times New Roman"/>
              </a:rPr>
              <a:t>i</a:t>
            </a:r>
            <a:r>
              <a:rPr sz="4200" b="0" dirty="0">
                <a:latin typeface="Times New Roman"/>
                <a:cs typeface="Times New Roman"/>
              </a:rPr>
              <a:t>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981200"/>
            <a:ext cx="7391400" cy="25488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9470" y="4682491"/>
            <a:ext cx="7367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stating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characteristics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they</a:t>
            </a:r>
            <a:r>
              <a:rPr sz="1800" spc="-5" dirty="0">
                <a:latin typeface="Arial MT"/>
                <a:cs typeface="Arial MT"/>
              </a:rPr>
              <a:t> work,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avoiding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claims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also</a:t>
            </a:r>
            <a:r>
              <a:rPr sz="1800" spc="-5" dirty="0">
                <a:latin typeface="Arial MT"/>
                <a:cs typeface="Arial MT"/>
              </a:rPr>
              <a:t> claims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might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reasonably</a:t>
            </a:r>
            <a:r>
              <a:rPr sz="1800" spc="-5" dirty="0">
                <a:latin typeface="Arial MT"/>
                <a:cs typeface="Arial MT"/>
              </a:rPr>
              <a:t> be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speculative, vacuous,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deceptive,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misleading,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spc="-10" dirty="0">
                <a:latin typeface="Arial MT"/>
                <a:cs typeface="Arial MT"/>
              </a:rPr>
              <a:t>doubtful.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3211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20" y="397484"/>
            <a:ext cx="58464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5555" algn="l"/>
                <a:tab pos="3221990" algn="l"/>
              </a:tabLst>
            </a:pPr>
            <a:r>
              <a:rPr sz="4200" spc="195" dirty="0">
                <a:latin typeface="Times New Roman"/>
                <a:cs typeface="Times New Roman"/>
              </a:rPr>
              <a:t>Principle	</a:t>
            </a:r>
            <a:r>
              <a:rPr sz="4200" spc="80" dirty="0">
                <a:latin typeface="Times New Roman"/>
                <a:cs typeface="Times New Roman"/>
              </a:rPr>
              <a:t>6:	</a:t>
            </a:r>
            <a:r>
              <a:rPr sz="4200" spc="185" dirty="0">
                <a:latin typeface="Times New Roman"/>
                <a:cs typeface="Times New Roman"/>
              </a:rPr>
              <a:t>Profession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8992" y="1469391"/>
            <a:ext cx="1094105" cy="36561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0" dirty="0">
                <a:latin typeface="Georgia"/>
                <a:cs typeface="Georgia"/>
              </a:rPr>
              <a:t>6.01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0" dirty="0">
                <a:latin typeface="Georgia"/>
                <a:cs typeface="Georgia"/>
              </a:rPr>
              <a:t>6.02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75" dirty="0">
                <a:latin typeface="Georgia"/>
                <a:cs typeface="Georgia"/>
              </a:rPr>
              <a:t>6.03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5" dirty="0">
                <a:latin typeface="Georgia"/>
                <a:cs typeface="Georgia"/>
              </a:rPr>
              <a:t>6.04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60" dirty="0">
                <a:latin typeface="Georgia"/>
                <a:cs typeface="Georgia"/>
              </a:rPr>
              <a:t>6.05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5" dirty="0">
                <a:latin typeface="Georgia"/>
                <a:cs typeface="Georgia"/>
              </a:rPr>
              <a:t>6.06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40" dirty="0">
                <a:latin typeface="Georgia"/>
                <a:cs typeface="Georgia"/>
              </a:rPr>
              <a:t>6.07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6251" y="1469390"/>
            <a:ext cx="5702300" cy="3661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4545">
              <a:lnSpc>
                <a:spcPct val="120700"/>
              </a:lnSpc>
              <a:spcBef>
                <a:spcPts val="95"/>
              </a:spcBef>
            </a:pPr>
            <a:r>
              <a:rPr sz="2800" spc="-135" dirty="0">
                <a:latin typeface="Georgia"/>
                <a:cs typeface="Georgia"/>
              </a:rPr>
              <a:t>Associate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with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10" dirty="0">
                <a:latin typeface="Georgia"/>
                <a:cs typeface="Georgia"/>
              </a:rPr>
              <a:t>reputable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people </a:t>
            </a:r>
            <a:r>
              <a:rPr sz="2800" spc="-114" dirty="0">
                <a:latin typeface="Georgia"/>
                <a:cs typeface="Georgia"/>
              </a:rPr>
              <a:t> </a:t>
            </a:r>
            <a:r>
              <a:rPr sz="2800" spc="-175" dirty="0">
                <a:latin typeface="Georgia"/>
                <a:cs typeface="Georgia"/>
              </a:rPr>
              <a:t>Promote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50" dirty="0">
                <a:latin typeface="Georgia"/>
                <a:cs typeface="Georgia"/>
              </a:rPr>
              <a:t>commitment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of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30" dirty="0">
                <a:latin typeface="Georgia"/>
                <a:cs typeface="Georgia"/>
              </a:rPr>
              <a:t>this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code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40" dirty="0">
                <a:latin typeface="Georgia"/>
                <a:cs typeface="Georgia"/>
              </a:rPr>
              <a:t>Support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followers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95" dirty="0">
                <a:latin typeface="Georgia"/>
                <a:cs typeface="Georgia"/>
              </a:rPr>
              <a:t>of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30" dirty="0">
                <a:latin typeface="Georgia"/>
                <a:cs typeface="Georgia"/>
              </a:rPr>
              <a:t>this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code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20700"/>
              </a:lnSpc>
            </a:pPr>
            <a:r>
              <a:rPr sz="2800" spc="-165" dirty="0">
                <a:latin typeface="Georgia"/>
                <a:cs typeface="Georgia"/>
              </a:rPr>
              <a:t>Help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develop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0" dirty="0">
                <a:latin typeface="Georgia"/>
                <a:cs typeface="Georgia"/>
              </a:rPr>
              <a:t>an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ethical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environment </a:t>
            </a:r>
            <a:r>
              <a:rPr sz="2800" spc="-114" dirty="0">
                <a:latin typeface="Georgia"/>
                <a:cs typeface="Georgia"/>
              </a:rPr>
              <a:t> </a:t>
            </a:r>
            <a:r>
              <a:rPr sz="2800" spc="-175" dirty="0">
                <a:latin typeface="Georgia"/>
                <a:cs typeface="Georgia"/>
              </a:rPr>
              <a:t>Report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30" dirty="0">
                <a:latin typeface="Georgia"/>
                <a:cs typeface="Georgia"/>
              </a:rPr>
              <a:t>suspected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10" dirty="0">
                <a:latin typeface="Georgia"/>
                <a:cs typeface="Georgia"/>
              </a:rPr>
              <a:t>violations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this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code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55" dirty="0">
                <a:latin typeface="Georgia"/>
                <a:cs typeface="Georgia"/>
              </a:rPr>
              <a:t>Take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responsibility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for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5" dirty="0">
                <a:latin typeface="Georgia"/>
                <a:cs typeface="Georgia"/>
              </a:rPr>
              <a:t>errors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70" dirty="0">
                <a:latin typeface="Georgia"/>
                <a:cs typeface="Georgia"/>
              </a:rPr>
              <a:t>Only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95" dirty="0">
                <a:latin typeface="Georgia"/>
                <a:cs typeface="Georgia"/>
              </a:rPr>
              <a:t>accept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5" dirty="0">
                <a:latin typeface="Georgia"/>
                <a:cs typeface="Georgia"/>
              </a:rPr>
              <a:t>appropriate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remuneration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7770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96925"/>
            <a:ext cx="584708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35555" algn="l"/>
                <a:tab pos="3222625" algn="l"/>
              </a:tabLst>
            </a:pPr>
            <a:r>
              <a:rPr sz="4200" spc="-215" dirty="0">
                <a:latin typeface="Times New Roman"/>
                <a:cs typeface="Times New Roman"/>
              </a:rPr>
              <a:t>P</a:t>
            </a:r>
            <a:r>
              <a:rPr sz="4200" spc="145" dirty="0">
                <a:latin typeface="Times New Roman"/>
                <a:cs typeface="Times New Roman"/>
              </a:rPr>
              <a:t>r</a:t>
            </a:r>
            <a:r>
              <a:rPr sz="4200" spc="315" dirty="0">
                <a:latin typeface="Times New Roman"/>
                <a:cs typeface="Times New Roman"/>
              </a:rPr>
              <a:t>in</a:t>
            </a:r>
            <a:r>
              <a:rPr sz="4200" spc="360" dirty="0">
                <a:latin typeface="Times New Roman"/>
                <a:cs typeface="Times New Roman"/>
              </a:rPr>
              <a:t>c</a:t>
            </a:r>
            <a:r>
              <a:rPr sz="4200" spc="315" dirty="0">
                <a:latin typeface="Times New Roman"/>
                <a:cs typeface="Times New Roman"/>
              </a:rPr>
              <a:t>i</a:t>
            </a:r>
            <a:r>
              <a:rPr sz="4200" spc="235" dirty="0">
                <a:latin typeface="Times New Roman"/>
                <a:cs typeface="Times New Roman"/>
              </a:rPr>
              <a:t>p</a:t>
            </a:r>
            <a:r>
              <a:rPr sz="4200" spc="315" dirty="0">
                <a:latin typeface="Times New Roman"/>
                <a:cs typeface="Times New Roman"/>
              </a:rPr>
              <a:t>l</a:t>
            </a:r>
            <a:r>
              <a:rPr sz="4200" spc="-30" dirty="0">
                <a:latin typeface="Times New Roman"/>
                <a:cs typeface="Times New Roman"/>
              </a:rPr>
              <a:t>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550" dirty="0">
                <a:latin typeface="Times New Roman"/>
                <a:cs typeface="Times New Roman"/>
              </a:rPr>
              <a:t>6</a:t>
            </a:r>
            <a:r>
              <a:rPr sz="4200" spc="-395" dirty="0">
                <a:latin typeface="Times New Roman"/>
                <a:cs typeface="Times New Roman"/>
              </a:rPr>
              <a:t>: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04" dirty="0">
                <a:latin typeface="Times New Roman"/>
                <a:cs typeface="Times New Roman"/>
              </a:rPr>
              <a:t>P</a:t>
            </a:r>
            <a:r>
              <a:rPr sz="4200" spc="135" dirty="0">
                <a:latin typeface="Times New Roman"/>
                <a:cs typeface="Times New Roman"/>
              </a:rPr>
              <a:t>r</a:t>
            </a:r>
            <a:r>
              <a:rPr sz="4200" spc="290" dirty="0">
                <a:latin typeface="Times New Roman"/>
                <a:cs typeface="Times New Roman"/>
              </a:rPr>
              <a:t>o</a:t>
            </a:r>
            <a:r>
              <a:rPr sz="4200" spc="250" dirty="0">
                <a:latin typeface="Times New Roman"/>
                <a:cs typeface="Times New Roman"/>
              </a:rPr>
              <a:t>f</a:t>
            </a:r>
            <a:r>
              <a:rPr sz="4200" spc="305" dirty="0">
                <a:latin typeface="Times New Roman"/>
                <a:cs typeface="Times New Roman"/>
              </a:rPr>
              <a:t>e</a:t>
            </a:r>
            <a:r>
              <a:rPr sz="4200" spc="245" dirty="0">
                <a:latin typeface="Times New Roman"/>
                <a:cs typeface="Times New Roman"/>
              </a:rPr>
              <a:t>s</a:t>
            </a:r>
            <a:r>
              <a:rPr sz="4200" spc="240" dirty="0">
                <a:latin typeface="Times New Roman"/>
                <a:cs typeface="Times New Roman"/>
              </a:rPr>
              <a:t>s</a:t>
            </a:r>
            <a:r>
              <a:rPr sz="4200" spc="315" dirty="0">
                <a:latin typeface="Times New Roman"/>
                <a:cs typeface="Times New Roman"/>
              </a:rPr>
              <a:t>i</a:t>
            </a:r>
            <a:r>
              <a:rPr sz="4200" spc="290" dirty="0">
                <a:latin typeface="Times New Roman"/>
                <a:cs typeface="Times New Roman"/>
              </a:rPr>
              <a:t>o</a:t>
            </a:r>
            <a:r>
              <a:rPr sz="4200" spc="-15" dirty="0">
                <a:latin typeface="Times New Roman"/>
                <a:cs typeface="Times New Roman"/>
              </a:rPr>
              <a:t>n  </a:t>
            </a:r>
            <a:r>
              <a:rPr sz="4200" spc="210" dirty="0">
                <a:latin typeface="Times New Roman"/>
                <a:cs typeface="Times New Roman"/>
              </a:rPr>
              <a:t>(Cont.)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7741" y="1545590"/>
            <a:ext cx="1094105" cy="313547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110" dirty="0">
                <a:latin typeface="Georgia"/>
                <a:cs typeface="Georgia"/>
              </a:rPr>
              <a:t>6.08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-85" dirty="0">
                <a:latin typeface="Georgia"/>
                <a:cs typeface="Georgia"/>
              </a:rPr>
              <a:t>6.09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0" dirty="0">
                <a:latin typeface="Georgia"/>
                <a:cs typeface="Georgia"/>
              </a:rPr>
              <a:t>6.10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35" dirty="0">
                <a:latin typeface="Georgia"/>
                <a:cs typeface="Georgia"/>
              </a:rPr>
              <a:t>6.11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45" dirty="0">
                <a:latin typeface="Georgia"/>
                <a:cs typeface="Georgia"/>
              </a:rPr>
              <a:t>6.12</a:t>
            </a:r>
            <a:endParaRPr sz="28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50" dirty="0">
                <a:latin typeface="Georgia"/>
                <a:cs typeface="Georgia"/>
              </a:rPr>
              <a:t>6.13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002" y="1545591"/>
            <a:ext cx="6250940" cy="3140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2800" spc="-229" dirty="0">
                <a:latin typeface="Georgia"/>
                <a:cs typeface="Georgia"/>
              </a:rPr>
              <a:t>Be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accurate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and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40" dirty="0">
                <a:latin typeface="Georgia"/>
                <a:cs typeface="Georgia"/>
              </a:rPr>
              <a:t>honest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regarding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software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Place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professional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interests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0" dirty="0">
                <a:latin typeface="Georgia"/>
                <a:cs typeface="Georgia"/>
              </a:rPr>
              <a:t>before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personal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Obey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all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laws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governing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your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65" dirty="0">
                <a:latin typeface="Georgia"/>
                <a:cs typeface="Georgia"/>
              </a:rPr>
              <a:t>work 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Exercise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professional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responsibility </a:t>
            </a:r>
            <a:r>
              <a:rPr sz="2800" spc="-110" dirty="0">
                <a:latin typeface="Georgia"/>
                <a:cs typeface="Georgia"/>
              </a:rPr>
              <a:t> </a:t>
            </a:r>
            <a:r>
              <a:rPr sz="2800" spc="-175" dirty="0">
                <a:latin typeface="Georgia"/>
                <a:cs typeface="Georgia"/>
              </a:rPr>
              <a:t>Promote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public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95" dirty="0">
                <a:latin typeface="Georgia"/>
                <a:cs typeface="Georgia"/>
              </a:rPr>
              <a:t>knowledge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of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the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20" dirty="0">
                <a:latin typeface="Georgia"/>
                <a:cs typeface="Georgia"/>
              </a:rPr>
              <a:t>subject </a:t>
            </a:r>
            <a:r>
              <a:rPr sz="2800" spc="-114" dirty="0">
                <a:latin typeface="Georgia"/>
                <a:cs typeface="Georgia"/>
              </a:rPr>
              <a:t> </a:t>
            </a:r>
            <a:r>
              <a:rPr sz="2800" spc="-140" dirty="0">
                <a:latin typeface="Georgia"/>
                <a:cs typeface="Georgia"/>
              </a:rPr>
              <a:t>Share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software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95" dirty="0">
                <a:latin typeface="Georgia"/>
                <a:cs typeface="Georgia"/>
              </a:rPr>
              <a:t>knowledge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with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25" dirty="0">
                <a:latin typeface="Georgia"/>
                <a:cs typeface="Georgia"/>
              </a:rPr>
              <a:t>the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39" y="4635500"/>
            <a:ext cx="15189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latin typeface="Georgia"/>
                <a:cs typeface="Georgia"/>
              </a:rPr>
              <a:t>p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95" dirty="0">
                <a:latin typeface="Georgia"/>
                <a:cs typeface="Georgia"/>
              </a:rPr>
              <a:t>of</a:t>
            </a:r>
            <a:r>
              <a:rPr sz="2800" spc="-130" dirty="0">
                <a:latin typeface="Georgia"/>
                <a:cs typeface="Georgia"/>
              </a:rPr>
              <a:t>e</a:t>
            </a:r>
            <a:r>
              <a:rPr sz="2800" spc="-170" dirty="0">
                <a:latin typeface="Georgia"/>
                <a:cs typeface="Georgia"/>
              </a:rPr>
              <a:t>ss</a:t>
            </a:r>
            <a:r>
              <a:rPr sz="2800" spc="-125" dirty="0">
                <a:latin typeface="Georgia"/>
                <a:cs typeface="Georgia"/>
              </a:rPr>
              <a:t>i</a:t>
            </a:r>
            <a:r>
              <a:rPr sz="2800" spc="-130" dirty="0">
                <a:latin typeface="Georgia"/>
                <a:cs typeface="Georgia"/>
              </a:rPr>
              <a:t>on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0279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523216"/>
            <a:ext cx="23901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latin typeface="Times New Roman"/>
                <a:cs typeface="Times New Roman"/>
              </a:rPr>
              <a:t>Colleagues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6670" y="5063490"/>
            <a:ext cx="5320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7.02.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Assist </a:t>
            </a:r>
            <a:r>
              <a:rPr sz="1800" spc="-10" dirty="0">
                <a:latin typeface="Arial MT"/>
                <a:cs typeface="Arial MT"/>
              </a:rPr>
              <a:t>colleagues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professional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development.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139950"/>
            <a:ext cx="7239000" cy="24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10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654" y="2133601"/>
            <a:ext cx="7772399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 smtClean="0"/>
              <a:t>S</a:t>
            </a:r>
            <a:r>
              <a:rPr lang="en-US" spc="-15" dirty="0" smtClean="0"/>
              <a:t>oftware Engineering</a:t>
            </a:r>
            <a:br>
              <a:rPr lang="en-US" spc="-15" dirty="0" smtClean="0"/>
            </a:br>
            <a:r>
              <a:rPr dirty="0" smtClean="0"/>
              <a:t>Code</a:t>
            </a:r>
            <a:r>
              <a:rPr spc="-20" dirty="0" smtClean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Ethics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26958" y="6426810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6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079" y="523215"/>
            <a:ext cx="597662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4920" algn="l"/>
                <a:tab pos="3222625" algn="l"/>
              </a:tabLst>
            </a:pPr>
            <a:r>
              <a:rPr sz="4200" spc="195" dirty="0">
                <a:latin typeface="Times New Roman"/>
                <a:cs typeface="Times New Roman"/>
              </a:rPr>
              <a:t>Principle	</a:t>
            </a:r>
            <a:r>
              <a:rPr sz="4200" spc="80" dirty="0">
                <a:latin typeface="Times New Roman"/>
                <a:cs typeface="Times New Roman"/>
              </a:rPr>
              <a:t>7:	</a:t>
            </a:r>
            <a:r>
              <a:rPr sz="4200" spc="215" dirty="0">
                <a:latin typeface="Times New Roman"/>
                <a:cs typeface="Times New Roman"/>
              </a:rPr>
              <a:t>Colleagues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141" y="1480821"/>
            <a:ext cx="996315" cy="402930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40" dirty="0">
                <a:latin typeface="Georgia"/>
                <a:cs typeface="Georgia"/>
              </a:rPr>
              <a:t>7.01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35" dirty="0">
                <a:latin typeface="Georgia"/>
                <a:cs typeface="Georgia"/>
              </a:rPr>
              <a:t>7.02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30" dirty="0">
                <a:latin typeface="Georgia"/>
                <a:cs typeface="Georgia"/>
              </a:rPr>
              <a:t>7.03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59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40" dirty="0">
                <a:latin typeface="Georgia"/>
                <a:cs typeface="Georgia"/>
              </a:rPr>
              <a:t>7.04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15" dirty="0">
                <a:latin typeface="Georgia"/>
                <a:cs typeface="Georgia"/>
              </a:rPr>
              <a:t>7.05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40" dirty="0">
                <a:latin typeface="Georgia"/>
                <a:cs typeface="Georgia"/>
              </a:rPr>
              <a:t>7.06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55" dirty="0">
                <a:latin typeface="Georgia"/>
                <a:cs typeface="Georgia"/>
              </a:rPr>
              <a:t>7.08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40" dirty="0">
                <a:latin typeface="Georgia"/>
                <a:cs typeface="Georgia"/>
              </a:rPr>
              <a:t>7.09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59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40" dirty="0">
                <a:latin typeface="Georgia"/>
                <a:cs typeface="Georgia"/>
              </a:rPr>
              <a:t>7.10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0892" y="1480821"/>
            <a:ext cx="5760085" cy="4072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790">
              <a:lnSpc>
                <a:spcPct val="120800"/>
              </a:lnSpc>
              <a:spcBef>
                <a:spcPts val="100"/>
              </a:spcBef>
            </a:pPr>
            <a:r>
              <a:rPr sz="2400" spc="-145" dirty="0">
                <a:latin typeface="Georgia"/>
                <a:cs typeface="Georgia"/>
              </a:rPr>
              <a:t>Assist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colleagues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in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professional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development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Review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other’s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work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only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with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their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consent 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Credit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fully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the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work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of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others</a:t>
            </a:r>
            <a:endParaRPr sz="2400">
              <a:latin typeface="Georgia"/>
              <a:cs typeface="Georgia"/>
            </a:endParaRPr>
          </a:p>
          <a:p>
            <a:pPr marL="12700" marR="1932305">
              <a:lnSpc>
                <a:spcPts val="3479"/>
              </a:lnSpc>
              <a:spcBef>
                <a:spcPts val="204"/>
              </a:spcBef>
            </a:pPr>
            <a:r>
              <a:rPr sz="2400" spc="-114" dirty="0">
                <a:latin typeface="Georgia"/>
                <a:cs typeface="Georgia"/>
              </a:rPr>
              <a:t>Review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others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work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candidly 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Give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fair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hearing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to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colleagues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ts val="3479"/>
              </a:lnSpc>
            </a:pPr>
            <a:r>
              <a:rPr sz="2400" spc="-145" dirty="0">
                <a:latin typeface="Georgia"/>
                <a:cs typeface="Georgia"/>
              </a:rPr>
              <a:t>Assist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colleagues’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awareness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of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work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practices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Do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not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hinder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a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colleague’s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career</a:t>
            </a:r>
            <a:endParaRPr sz="2400">
              <a:latin typeface="Georgia"/>
              <a:cs typeface="Georgia"/>
            </a:endParaRPr>
          </a:p>
          <a:p>
            <a:pPr marL="12700" marR="6350">
              <a:lnSpc>
                <a:spcPts val="3470"/>
              </a:lnSpc>
            </a:pPr>
            <a:r>
              <a:rPr sz="2400" spc="-110" dirty="0">
                <a:latin typeface="Georgia"/>
                <a:cs typeface="Georgia"/>
              </a:rPr>
              <a:t>Do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not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pursue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a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job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offered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to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a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colleague 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45" dirty="0">
                <a:latin typeface="Georgia"/>
                <a:cs typeface="Georgia"/>
              </a:rPr>
              <a:t>Seek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help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with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work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outside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competence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965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41" y="523216"/>
            <a:ext cx="88391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imes New Roman"/>
                <a:cs typeface="Times New Roman"/>
              </a:rPr>
              <a:t>Sel</a:t>
            </a:r>
            <a:r>
              <a:rPr sz="4200" b="0" dirty="0">
                <a:latin typeface="Times New Roman"/>
                <a:cs typeface="Times New Roman"/>
              </a:rPr>
              <a:t>f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3920304"/>
          </a:xfrm>
          <a:prstGeom prst="rect">
            <a:avLst/>
          </a:prstGeom>
        </p:spPr>
        <p:txBody>
          <a:bodyPr vert="horz" wrap="square" lIns="0" tIns="590550" rIns="0" bIns="0" rtlCol="0">
            <a:spAutoFit/>
          </a:bodyPr>
          <a:lstStyle/>
          <a:p>
            <a:pPr marL="3938904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Further</a:t>
            </a:r>
            <a:r>
              <a:rPr dirty="0"/>
              <a:t> </a:t>
            </a:r>
            <a:r>
              <a:rPr spc="-5" dirty="0"/>
              <a:t>their</a:t>
            </a:r>
            <a:r>
              <a:rPr dirty="0"/>
              <a:t> </a:t>
            </a:r>
            <a:r>
              <a:rPr spc="-10" dirty="0"/>
              <a:t>knowledge</a:t>
            </a:r>
            <a:r>
              <a:rPr spc="-5" dirty="0"/>
              <a:t> of </a:t>
            </a:r>
            <a:r>
              <a:rPr dirty="0"/>
              <a:t> </a:t>
            </a:r>
            <a:r>
              <a:rPr spc="-10" dirty="0"/>
              <a:t>developments </a:t>
            </a:r>
            <a:r>
              <a:rPr spc="-5" dirty="0"/>
              <a:t>in the analysis, </a:t>
            </a:r>
            <a:r>
              <a:rPr spc="-655" dirty="0"/>
              <a:t> </a:t>
            </a:r>
            <a:r>
              <a:rPr spc="-5" dirty="0"/>
              <a:t>specification,</a:t>
            </a:r>
            <a:r>
              <a:rPr dirty="0"/>
              <a:t> </a:t>
            </a:r>
            <a:r>
              <a:rPr spc="-5" dirty="0"/>
              <a:t>design, </a:t>
            </a:r>
            <a:r>
              <a:rPr dirty="0"/>
              <a:t> </a:t>
            </a:r>
            <a:r>
              <a:rPr spc="-10" dirty="0"/>
              <a:t>development,</a:t>
            </a:r>
            <a:r>
              <a:rPr dirty="0"/>
              <a:t> </a:t>
            </a:r>
            <a:r>
              <a:rPr spc="-5" dirty="0"/>
              <a:t>maintenance, </a:t>
            </a:r>
            <a:r>
              <a:rPr dirty="0"/>
              <a:t> </a:t>
            </a:r>
            <a:r>
              <a:rPr spc="-10" dirty="0"/>
              <a:t>and</a:t>
            </a:r>
            <a:r>
              <a:rPr spc="-5" dirty="0"/>
              <a:t> testing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software</a:t>
            </a:r>
            <a:r>
              <a:rPr dirty="0"/>
              <a:t> </a:t>
            </a:r>
            <a:r>
              <a:rPr spc="-10" dirty="0"/>
              <a:t>and </a:t>
            </a:r>
            <a:r>
              <a:rPr spc="-5" dirty="0"/>
              <a:t> related documents, together </a:t>
            </a:r>
            <a:r>
              <a:rPr dirty="0"/>
              <a:t> </a:t>
            </a:r>
            <a:r>
              <a:rPr spc="-5" dirty="0"/>
              <a:t>with the management of the </a:t>
            </a:r>
            <a:r>
              <a:rPr dirty="0"/>
              <a:t> </a:t>
            </a:r>
            <a:r>
              <a:rPr spc="-10" dirty="0"/>
              <a:t>development</a:t>
            </a:r>
            <a:r>
              <a:rPr spc="5" dirty="0"/>
              <a:t> </a:t>
            </a:r>
            <a:r>
              <a:rPr spc="-5" dirty="0"/>
              <a:t>process.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326890" y="6193555"/>
            <a:ext cx="1022351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</a:t>
            </a:r>
            <a:r>
              <a:rPr spc="-40" dirty="0"/>
              <a:t> </a:t>
            </a: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Ethics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991870" y="6196094"/>
            <a:ext cx="1137285" cy="36997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December</a:t>
            </a:r>
            <a:r>
              <a:rPr spc="-35" dirty="0"/>
              <a:t> </a:t>
            </a:r>
            <a:r>
              <a:rPr spc="-5" dirty="0"/>
              <a:t>30,</a:t>
            </a:r>
            <a:r>
              <a:rPr spc="-35" dirty="0"/>
              <a:t> </a:t>
            </a:r>
            <a:r>
              <a:rPr spc="-10"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217930"/>
            <a:ext cx="3669029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6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746" y="381002"/>
            <a:ext cx="69480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3825" algn="l"/>
                <a:tab pos="3387090" algn="l"/>
              </a:tabLst>
            </a:pPr>
            <a:r>
              <a:rPr spc="-220" dirty="0" smtClean="0">
                <a:latin typeface="Times New Roman"/>
                <a:cs typeface="Times New Roman"/>
              </a:rPr>
              <a:t>P</a:t>
            </a:r>
            <a:r>
              <a:rPr spc="150" dirty="0" smtClean="0">
                <a:latin typeface="Times New Roman"/>
                <a:cs typeface="Times New Roman"/>
              </a:rPr>
              <a:t>r</a:t>
            </a:r>
            <a:r>
              <a:rPr spc="335" dirty="0" smtClean="0">
                <a:latin typeface="Times New Roman"/>
                <a:cs typeface="Times New Roman"/>
              </a:rPr>
              <a:t>i</a:t>
            </a:r>
            <a:r>
              <a:rPr spc="340" dirty="0" smtClean="0">
                <a:latin typeface="Times New Roman"/>
                <a:cs typeface="Times New Roman"/>
              </a:rPr>
              <a:t>n</a:t>
            </a:r>
            <a:r>
              <a:rPr spc="380" dirty="0" smtClean="0">
                <a:latin typeface="Times New Roman"/>
                <a:cs typeface="Times New Roman"/>
              </a:rPr>
              <a:t>c</a:t>
            </a:r>
            <a:r>
              <a:rPr spc="330" dirty="0" smtClean="0">
                <a:latin typeface="Times New Roman"/>
                <a:cs typeface="Times New Roman"/>
              </a:rPr>
              <a:t>i</a:t>
            </a:r>
            <a:r>
              <a:rPr spc="265" dirty="0" smtClean="0">
                <a:latin typeface="Times New Roman"/>
                <a:cs typeface="Times New Roman"/>
              </a:rPr>
              <a:t>p</a:t>
            </a:r>
            <a:r>
              <a:rPr spc="315" dirty="0" smtClean="0">
                <a:latin typeface="Times New Roman"/>
                <a:cs typeface="Times New Roman"/>
              </a:rPr>
              <a:t>l</a:t>
            </a:r>
            <a:r>
              <a:rPr spc="-30" dirty="0" smtClean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spc="585" dirty="0" smtClean="0">
                <a:latin typeface="Times New Roman"/>
                <a:cs typeface="Times New Roman"/>
              </a:rPr>
              <a:t>8</a:t>
            </a:r>
            <a:r>
              <a:rPr spc="-415" dirty="0">
                <a:latin typeface="Times New Roman"/>
                <a:cs typeface="Times New Roman"/>
              </a:rPr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14" dirty="0">
                <a:latin typeface="Times New Roman"/>
                <a:cs typeface="Times New Roman"/>
              </a:rPr>
              <a:t>S</a:t>
            </a:r>
            <a:r>
              <a:rPr spc="340" dirty="0">
                <a:latin typeface="Times New Roman"/>
                <a:cs typeface="Times New Roman"/>
              </a:rPr>
              <a:t>e</a:t>
            </a:r>
            <a:r>
              <a:rPr spc="330" dirty="0">
                <a:latin typeface="Times New Roman"/>
                <a:cs typeface="Times New Roman"/>
              </a:rPr>
              <a:t>l</a:t>
            </a:r>
            <a:r>
              <a:rPr spc="-95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7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141" y="1557021"/>
            <a:ext cx="996315" cy="35830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15" dirty="0">
                <a:latin typeface="Georgia"/>
                <a:cs typeface="Georgia"/>
              </a:rPr>
              <a:t>8.01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90" dirty="0">
                <a:latin typeface="Georgia"/>
                <a:cs typeface="Georgia"/>
              </a:rPr>
              <a:t>8.02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85" dirty="0">
                <a:latin typeface="Georgia"/>
                <a:cs typeface="Georgia"/>
              </a:rPr>
              <a:t>8.03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95" dirty="0">
                <a:latin typeface="Georgia"/>
                <a:cs typeface="Georgia"/>
              </a:rPr>
              <a:t>8.04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59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75" dirty="0">
                <a:latin typeface="Georgia"/>
                <a:cs typeface="Georgia"/>
              </a:rPr>
              <a:t>8.05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95" dirty="0">
                <a:latin typeface="Georgia"/>
                <a:cs typeface="Georgia"/>
              </a:rPr>
              <a:t>8.06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55" dirty="0">
                <a:latin typeface="Georgia"/>
                <a:cs typeface="Georgia"/>
              </a:rPr>
              <a:t>8.07</a:t>
            </a:r>
            <a:endParaRPr sz="240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B1B1B1"/>
              </a:buClr>
              <a:buSzPct val="89583"/>
              <a:buFont typeface="MS UI Gothic"/>
              <a:buChar char="■"/>
              <a:tabLst>
                <a:tab pos="380365" algn="l"/>
                <a:tab pos="381000" algn="l"/>
              </a:tabLst>
            </a:pPr>
            <a:r>
              <a:rPr sz="2400" spc="-114" dirty="0">
                <a:latin typeface="Georgia"/>
                <a:cs typeface="Georgia"/>
              </a:rPr>
              <a:t>8.08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140" y="1557020"/>
            <a:ext cx="6081395" cy="403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5080">
              <a:lnSpc>
                <a:spcPct val="120800"/>
              </a:lnSpc>
              <a:spcBef>
                <a:spcPts val="100"/>
              </a:spcBef>
            </a:pPr>
            <a:r>
              <a:rPr sz="2400" spc="-130" dirty="0">
                <a:latin typeface="Georgia"/>
                <a:cs typeface="Georgia"/>
              </a:rPr>
              <a:t>Further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 </a:t>
            </a:r>
            <a:r>
              <a:rPr sz="2400" spc="-65" dirty="0">
                <a:latin typeface="Georgia"/>
                <a:cs typeface="Georgia"/>
              </a:rPr>
              <a:t>own </a:t>
            </a:r>
            <a:r>
              <a:rPr sz="2400" spc="-100" dirty="0">
                <a:latin typeface="Georgia"/>
                <a:cs typeface="Georgia"/>
              </a:rPr>
              <a:t>professional </a:t>
            </a:r>
            <a:r>
              <a:rPr sz="2400" spc="-80" dirty="0">
                <a:latin typeface="Georgia"/>
                <a:cs typeface="Georgia"/>
              </a:rPr>
              <a:t>knowledge 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Improve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 </a:t>
            </a:r>
            <a:r>
              <a:rPr sz="2400" spc="-85" dirty="0">
                <a:latin typeface="Georgia"/>
                <a:cs typeface="Georgia"/>
              </a:rPr>
              <a:t>ability </a:t>
            </a:r>
            <a:r>
              <a:rPr sz="2400" spc="-130" dirty="0">
                <a:latin typeface="Georgia"/>
                <a:cs typeface="Georgia"/>
              </a:rPr>
              <a:t>to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produce </a:t>
            </a:r>
            <a:r>
              <a:rPr sz="2400" spc="-80" dirty="0">
                <a:latin typeface="Georgia"/>
                <a:cs typeface="Georgia"/>
              </a:rPr>
              <a:t>quality </a:t>
            </a:r>
            <a:r>
              <a:rPr sz="2400" spc="-55" dirty="0">
                <a:latin typeface="Georgia"/>
                <a:cs typeface="Georgia"/>
              </a:rPr>
              <a:t>work 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Improve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 </a:t>
            </a:r>
            <a:r>
              <a:rPr sz="2400" spc="-85" dirty="0">
                <a:latin typeface="Georgia"/>
                <a:cs typeface="Georgia"/>
              </a:rPr>
              <a:t>ability </a:t>
            </a:r>
            <a:r>
              <a:rPr sz="2400" spc="-130" dirty="0">
                <a:latin typeface="Georgia"/>
                <a:cs typeface="Georgia"/>
              </a:rPr>
              <a:t>to</a:t>
            </a:r>
            <a:r>
              <a:rPr sz="2400" spc="31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document </a:t>
            </a:r>
            <a:r>
              <a:rPr sz="2400" spc="-60" dirty="0">
                <a:latin typeface="Georgia"/>
                <a:cs typeface="Georgia"/>
              </a:rPr>
              <a:t>work 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Improve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understanding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of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work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details 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Improve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knowledge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of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relevant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legislation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Improve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your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knowledge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of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this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code</a:t>
            </a:r>
            <a:endParaRPr sz="2400" dirty="0">
              <a:latin typeface="Georgia"/>
              <a:cs typeface="Georgia"/>
            </a:endParaRPr>
          </a:p>
          <a:p>
            <a:pPr marL="12700" marR="659765" indent="155575">
              <a:lnSpc>
                <a:spcPct val="120800"/>
              </a:lnSpc>
            </a:pPr>
            <a:r>
              <a:rPr sz="2400" spc="-110" dirty="0">
                <a:latin typeface="Georgia"/>
                <a:cs typeface="Georgia"/>
              </a:rPr>
              <a:t>Do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not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force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anyone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30" dirty="0">
                <a:latin typeface="Georgia"/>
                <a:cs typeface="Georgia"/>
              </a:rPr>
              <a:t>to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violate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this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code 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Consider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code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violations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inconsistent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with 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software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engineering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1233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6" y="736091"/>
            <a:ext cx="8385048" cy="41742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8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2146173"/>
            <a:ext cx="57118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The</a:t>
            </a:r>
            <a:r>
              <a:rPr spc="-15" dirty="0"/>
              <a:t> </a:t>
            </a:r>
            <a:r>
              <a:rPr spc="-10" dirty="0"/>
              <a:t>Challenger </a:t>
            </a:r>
            <a:r>
              <a:rPr spc="-5" dirty="0"/>
              <a:t>Explosion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0014" y="3797274"/>
            <a:ext cx="2825115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363855" algn="ctr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Mission</a:t>
            </a:r>
            <a:r>
              <a:rPr sz="32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51-L </a:t>
            </a:r>
            <a:r>
              <a:rPr sz="3200" spc="-7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NASA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January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28,</a:t>
            </a:r>
            <a:r>
              <a:rPr sz="3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1986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4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381660"/>
            <a:ext cx="8332470" cy="56284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07999" indent="-457200" algn="just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§"/>
              <a:tabLst>
                <a:tab pos="415925" algn="l"/>
                <a:tab pos="416559" algn="l"/>
              </a:tabLst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cold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freezing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morning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January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28,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1986.</a:t>
            </a:r>
            <a:endParaRPr sz="2800" dirty="0">
              <a:latin typeface="Calibri"/>
              <a:cs typeface="Calibri"/>
            </a:endParaRPr>
          </a:p>
          <a:p>
            <a:pPr marL="508000" marR="198755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§"/>
              <a:tabLst>
                <a:tab pos="415925" algn="l"/>
                <a:tab pos="416559" algn="l"/>
              </a:tabLst>
            </a:pPr>
            <a:r>
              <a:rPr sz="2800" spc="-5" dirty="0">
                <a:latin typeface="Calibri"/>
                <a:cs typeface="Calibri"/>
              </a:rPr>
              <a:t>The 10th </a:t>
            </a:r>
            <a:r>
              <a:rPr sz="2800" spc="-10" dirty="0">
                <a:latin typeface="Calibri"/>
                <a:cs typeface="Calibri"/>
              </a:rPr>
              <a:t>flight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Orbiter </a:t>
            </a:r>
            <a:r>
              <a:rPr sz="2800" spc="-35" dirty="0">
                <a:latin typeface="Calibri"/>
                <a:cs typeface="Calibri"/>
              </a:rPr>
              <a:t>Challenger. </a:t>
            </a:r>
            <a:r>
              <a:rPr sz="2800" spc="-5" dirty="0">
                <a:latin typeface="Calibri"/>
                <a:cs typeface="Calibri"/>
              </a:rPr>
              <a:t>The 25</a:t>
            </a:r>
            <a:r>
              <a:rPr sz="2775" spc="-7" baseline="25525" dirty="0">
                <a:latin typeface="Calibri"/>
                <a:cs typeface="Calibri"/>
              </a:rPr>
              <a:t>th</a:t>
            </a:r>
            <a:r>
              <a:rPr sz="2775" baseline="255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NASA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shuttle.</a:t>
            </a:r>
            <a:r>
              <a:rPr sz="2800" spc="15" dirty="0">
                <a:latin typeface="Calibri"/>
                <a:cs typeface="Calibri"/>
              </a:rPr>
              <a:t> </a:t>
            </a:r>
            <a:endParaRPr lang="en-US" sz="2800" spc="15" dirty="0" smtClean="0">
              <a:latin typeface="Calibri"/>
              <a:cs typeface="Calibri"/>
            </a:endParaRPr>
          </a:p>
          <a:p>
            <a:pPr marL="508000" marR="198755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§"/>
              <a:tabLst>
                <a:tab pos="415925" algn="l"/>
                <a:tab pos="416559" algn="l"/>
              </a:tabLst>
            </a:pPr>
            <a:r>
              <a:rPr sz="2800" spc="-10" dirty="0" smtClean="0">
                <a:latin typeface="Calibri"/>
                <a:cs typeface="Calibri"/>
              </a:rPr>
              <a:t>One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publicized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civilian,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school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teacher,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going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space.</a:t>
            </a:r>
            <a:endParaRPr sz="2800" dirty="0">
              <a:latin typeface="Calibri"/>
              <a:cs typeface="Calibri"/>
            </a:endParaRPr>
          </a:p>
          <a:p>
            <a:pPr marL="508000" marR="17780" indent="-457200" algn="just">
              <a:lnSpc>
                <a:spcPct val="100000"/>
              </a:lnSpc>
              <a:spcBef>
                <a:spcPts val="670"/>
              </a:spcBef>
              <a:buFont typeface="Wingdings" pitchFamily="2" charset="2"/>
              <a:buChar char="§"/>
              <a:tabLst>
                <a:tab pos="415925" algn="l"/>
                <a:tab pos="416559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Challenger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delayed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weather…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January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coldest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NASA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shuttle.</a:t>
            </a:r>
            <a:endParaRPr sz="2800" dirty="0">
              <a:latin typeface="Calibri"/>
              <a:cs typeface="Calibri"/>
            </a:endParaRPr>
          </a:p>
          <a:p>
            <a:pPr marL="508000" marR="134493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§"/>
              <a:tabLst>
                <a:tab pos="415925" algn="l"/>
                <a:tab pos="416559" algn="l"/>
              </a:tabLst>
            </a:pPr>
            <a:r>
              <a:rPr sz="2800" spc="-15" dirty="0">
                <a:latin typeface="Calibri"/>
                <a:cs typeface="Calibri"/>
              </a:rPr>
              <a:t>Seventy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flight,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Orbiter</a:t>
            </a:r>
            <a:r>
              <a:rPr lang="en-US" sz="2800" spc="-15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Challenger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exploded,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killing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seven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crew.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690333"/>
            <a:ext cx="51816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70" dirty="0"/>
              <a:t> </a:t>
            </a:r>
            <a:r>
              <a:rPr spc="-5" dirty="0"/>
              <a:t>Explosion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3175" y="6270345"/>
            <a:ext cx="198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CNN</a:t>
            </a:r>
            <a:r>
              <a:rPr sz="1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Online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Archive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16764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14032"/>
            <a:ext cx="48006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spc="-60" dirty="0"/>
              <a:t> </a:t>
            </a:r>
            <a:r>
              <a:rPr spc="-10" dirty="0" smtClean="0"/>
              <a:t>Seconds</a:t>
            </a:r>
            <a:r>
              <a:rPr lang="en-US" spc="-10" dirty="0" smtClean="0"/>
              <a:t>…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600200"/>
            <a:ext cx="7970520" cy="48920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3594" y="6555640"/>
            <a:ext cx="4196715" cy="27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CBS</a:t>
            </a: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News.Com</a:t>
            </a:r>
            <a:r>
              <a:rPr sz="16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Interactive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Challenger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Disaster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49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57200"/>
            <a:ext cx="4187951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59 </a:t>
            </a:r>
            <a:r>
              <a:rPr dirty="0" smtClean="0"/>
              <a:t>Seconds</a:t>
            </a:r>
            <a:r>
              <a:rPr lang="en-US" dirty="0" smtClean="0"/>
              <a:t>…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970520" cy="48905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3594" y="6555640"/>
            <a:ext cx="4196715" cy="27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CBS</a:t>
            </a: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News.Com</a:t>
            </a:r>
            <a:r>
              <a:rPr sz="16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Interactive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Challenger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Disaster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74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549490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64.7</a:t>
            </a:r>
            <a:r>
              <a:rPr spc="-75" dirty="0"/>
              <a:t> </a:t>
            </a:r>
            <a:r>
              <a:rPr spc="-10" dirty="0" smtClean="0"/>
              <a:t>Seconds</a:t>
            </a:r>
            <a:r>
              <a:rPr lang="en-US" spc="-10" dirty="0" smtClean="0"/>
              <a:t>…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20011"/>
            <a:ext cx="7970520" cy="48889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3594" y="6555640"/>
            <a:ext cx="4196715" cy="27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CBS</a:t>
            </a: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News.Com</a:t>
            </a:r>
            <a:r>
              <a:rPr sz="16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Interactive</a:t>
            </a: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Challenger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Disaster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88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17826"/>
            <a:ext cx="8686800" cy="1182374"/>
          </a:xfrm>
          <a:prstGeom prst="rect">
            <a:avLst/>
          </a:prstGeom>
        </p:spPr>
        <p:txBody>
          <a:bodyPr vert="horz" wrap="square" lIns="0" tIns="347979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00"/>
              </a:spcBef>
              <a:tabLst>
                <a:tab pos="2061210" algn="l"/>
                <a:tab pos="2696845" algn="l"/>
                <a:tab pos="3192780" algn="l"/>
                <a:tab pos="4627880" algn="l"/>
                <a:tab pos="5357495" algn="l"/>
              </a:tabLst>
            </a:pPr>
            <a:r>
              <a:rPr spc="409" dirty="0" smtClean="0"/>
              <a:t>W</a:t>
            </a:r>
            <a:r>
              <a:rPr spc="175" dirty="0" smtClean="0"/>
              <a:t>h</a:t>
            </a:r>
            <a:r>
              <a:rPr spc="65" dirty="0" smtClean="0"/>
              <a:t>a</a:t>
            </a:r>
            <a:r>
              <a:rPr lang="en-US" spc="-325" dirty="0" smtClean="0"/>
              <a:t>t </a:t>
            </a:r>
            <a:r>
              <a:rPr spc="175" dirty="0" smtClean="0"/>
              <a:t>i</a:t>
            </a:r>
            <a:r>
              <a:rPr spc="-415" dirty="0" smtClean="0"/>
              <a:t>s</a:t>
            </a:r>
            <a:r>
              <a:rPr dirty="0"/>
              <a:t>	</a:t>
            </a:r>
            <a:r>
              <a:rPr lang="en-US" dirty="0" smtClean="0"/>
              <a:t> </a:t>
            </a:r>
            <a:r>
              <a:rPr spc="270" dirty="0" smtClean="0"/>
              <a:t>c</a:t>
            </a:r>
            <a:r>
              <a:rPr spc="20" dirty="0" smtClean="0"/>
              <a:t>o</a:t>
            </a:r>
            <a:r>
              <a:rPr spc="25" dirty="0" smtClean="0"/>
              <a:t>d</a:t>
            </a:r>
            <a:r>
              <a:rPr lang="en-US" spc="-415" dirty="0" smtClean="0"/>
              <a:t>e </a:t>
            </a:r>
            <a:r>
              <a:rPr spc="15" dirty="0" smtClean="0"/>
              <a:t>o</a:t>
            </a:r>
            <a:r>
              <a:rPr spc="-65" dirty="0" smtClean="0"/>
              <a:t>f</a:t>
            </a:r>
            <a:r>
              <a:rPr lang="en-US" dirty="0"/>
              <a:t> </a:t>
            </a:r>
            <a:r>
              <a:rPr spc="-45" dirty="0" smtClean="0"/>
              <a:t>e</a:t>
            </a:r>
            <a:r>
              <a:rPr spc="45" dirty="0" smtClean="0"/>
              <a:t>t</a:t>
            </a:r>
            <a:r>
              <a:rPr spc="175" dirty="0" smtClean="0"/>
              <a:t>h</a:t>
            </a:r>
            <a:r>
              <a:rPr spc="170" dirty="0" smtClean="0"/>
              <a:t>i</a:t>
            </a:r>
            <a:r>
              <a:rPr spc="270" dirty="0" smtClean="0"/>
              <a:t>c</a:t>
            </a:r>
            <a:r>
              <a:rPr spc="-45" dirty="0" smtClean="0"/>
              <a:t>s</a:t>
            </a:r>
            <a:r>
              <a:rPr spc="-20" dirty="0"/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418829" y="6285888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057401"/>
            <a:ext cx="81534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45110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85714"/>
              <a:buFont typeface="MS UI Gothic"/>
              <a:buChar char="■"/>
              <a:tabLst>
                <a:tab pos="283210" algn="l"/>
              </a:tabLst>
            </a:pPr>
            <a:r>
              <a:rPr lang="en-US" sz="3600" dirty="0" smtClean="0">
                <a:latin typeface="Calibri"/>
                <a:cs typeface="Calibri"/>
              </a:rPr>
              <a:t> </a:t>
            </a:r>
            <a:r>
              <a:rPr sz="3600" dirty="0" smtClean="0">
                <a:latin typeface="Calibri"/>
                <a:cs typeface="Calibri"/>
              </a:rPr>
              <a:t>A</a:t>
            </a:r>
            <a:r>
              <a:rPr sz="3600" spc="-10" dirty="0" smtClean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set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moral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principles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values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B1B1B1"/>
              </a:buClr>
            </a:pPr>
            <a:endParaRPr sz="3600" dirty="0">
              <a:latin typeface="Calibri"/>
              <a:cs typeface="Calibri"/>
            </a:endParaRPr>
          </a:p>
          <a:p>
            <a:pPr marL="361950" indent="-323850"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SzPct val="85714"/>
              <a:buFont typeface="MS UI Gothic"/>
              <a:buChar char="■"/>
              <a:tabLst>
                <a:tab pos="361950" algn="l"/>
              </a:tabLst>
            </a:pPr>
            <a:r>
              <a:rPr lang="en-US" sz="3600" spc="-10" dirty="0" smtClean="0">
                <a:latin typeface="Calibri"/>
                <a:cs typeface="Calibri"/>
              </a:rPr>
              <a:t> </a:t>
            </a:r>
            <a:r>
              <a:rPr sz="3600" spc="-10" dirty="0" smtClean="0">
                <a:latin typeface="Calibri"/>
                <a:cs typeface="Calibri"/>
              </a:rPr>
              <a:t>Governs </a:t>
            </a:r>
            <a:r>
              <a:rPr sz="3600" dirty="0">
                <a:latin typeface="Calibri"/>
                <a:cs typeface="Calibri"/>
              </a:rPr>
              <a:t>an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individual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or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group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1B1B1"/>
              </a:buClr>
              <a:buFont typeface="MS UI Gothic"/>
              <a:buChar char="■"/>
            </a:pPr>
            <a:endParaRPr sz="3600" dirty="0">
              <a:latin typeface="Calibri"/>
              <a:cs typeface="Calibri"/>
            </a:endParaRPr>
          </a:p>
          <a:p>
            <a:pPr marL="38100" marR="17780">
              <a:lnSpc>
                <a:spcPct val="100000"/>
              </a:lnSpc>
              <a:spcBef>
                <a:spcPts val="5"/>
              </a:spcBef>
              <a:buClr>
                <a:srgbClr val="B1B1B1"/>
              </a:buClr>
              <a:buSzPct val="85714"/>
              <a:buFont typeface="MS UI Gothic"/>
              <a:buChar char="■"/>
              <a:tabLst>
                <a:tab pos="283210" algn="l"/>
                <a:tab pos="4490085" algn="l"/>
              </a:tabLst>
            </a:pPr>
            <a:r>
              <a:rPr lang="en-US" sz="3600" spc="-5" dirty="0" smtClean="0">
                <a:latin typeface="Calibri"/>
                <a:cs typeface="Calibri"/>
              </a:rPr>
              <a:t> </a:t>
            </a:r>
            <a:r>
              <a:rPr sz="3600" spc="-5" dirty="0" smtClean="0">
                <a:latin typeface="Calibri"/>
                <a:cs typeface="Calibri"/>
              </a:rPr>
              <a:t>Deals </a:t>
            </a:r>
            <a:r>
              <a:rPr sz="3600" spc="-5" dirty="0">
                <a:latin typeface="Calibri"/>
                <a:cs typeface="Calibri"/>
              </a:rPr>
              <a:t>with what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is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good </a:t>
            </a:r>
            <a:r>
              <a:rPr sz="3600" spc="-5" dirty="0" smtClean="0">
                <a:latin typeface="Calibri"/>
                <a:cs typeface="Calibri"/>
              </a:rPr>
              <a:t>and</a:t>
            </a:r>
            <a:r>
              <a:rPr lang="en-US" sz="3600" spc="-5" dirty="0" smtClean="0">
                <a:latin typeface="Calibri"/>
                <a:cs typeface="Calibri"/>
              </a:rPr>
              <a:t> </a:t>
            </a:r>
            <a:r>
              <a:rPr sz="3600" spc="-5" dirty="0" smtClean="0">
                <a:latin typeface="Calibri"/>
                <a:cs typeface="Calibri"/>
              </a:rPr>
              <a:t>bad</a:t>
            </a:r>
            <a:r>
              <a:rPr sz="3600" spc="-90" dirty="0" smtClean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with </a:t>
            </a:r>
            <a:r>
              <a:rPr sz="3600" spc="-6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moral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duty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0" dirty="0">
                <a:latin typeface="Calibri"/>
                <a:cs typeface="Calibri"/>
              </a:rPr>
              <a:t> obligation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982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606" y="350265"/>
            <a:ext cx="76962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1710" marR="5080" indent="-969644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Report </a:t>
            </a:r>
            <a:r>
              <a:rPr sz="3200" b="1" dirty="0">
                <a:latin typeface="Calibri"/>
                <a:cs typeface="Calibri"/>
              </a:rPr>
              <a:t>of the </a:t>
            </a:r>
            <a:r>
              <a:rPr sz="3200" b="1" spc="-10" dirty="0">
                <a:latin typeface="Calibri"/>
                <a:cs typeface="Calibri"/>
              </a:rPr>
              <a:t>Presidential </a:t>
            </a:r>
            <a:r>
              <a:rPr sz="3200" b="1" dirty="0">
                <a:latin typeface="Calibri"/>
                <a:cs typeface="Calibri"/>
              </a:rPr>
              <a:t>Commission on the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Space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Shuttle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Challenger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Accident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602994"/>
            <a:ext cx="8382000" cy="424257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69265" marR="5080" indent="-457200" algn="just">
              <a:lnSpc>
                <a:spcPct val="90000"/>
              </a:lnSpc>
              <a:spcBef>
                <a:spcPts val="415"/>
              </a:spcBef>
              <a:buFont typeface="Wingdings" pitchFamily="2" charset="2"/>
              <a:buChar char="v"/>
              <a:tabLst>
                <a:tab pos="355600" algn="l"/>
                <a:tab pos="356235" algn="l"/>
              </a:tabLst>
            </a:pPr>
            <a:r>
              <a:rPr sz="2600" spc="-5" dirty="0">
                <a:latin typeface="MS PGothic"/>
                <a:cs typeface="MS PGothic"/>
              </a:rPr>
              <a:t>In </a:t>
            </a:r>
            <a:r>
              <a:rPr sz="2600" dirty="0">
                <a:latin typeface="MS PGothic"/>
                <a:cs typeface="MS PGothic"/>
              </a:rPr>
              <a:t>view </a:t>
            </a:r>
            <a:r>
              <a:rPr sz="2600" spc="-5" dirty="0">
                <a:latin typeface="MS PGothic"/>
                <a:cs typeface="MS PGothic"/>
              </a:rPr>
              <a:t>of </a:t>
            </a:r>
            <a:r>
              <a:rPr sz="2600" dirty="0">
                <a:latin typeface="MS PGothic"/>
                <a:cs typeface="MS PGothic"/>
              </a:rPr>
              <a:t>the findings, the Commission concluded </a:t>
            </a:r>
            <a:r>
              <a:rPr sz="2600" spc="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that the cause of </a:t>
            </a:r>
            <a:r>
              <a:rPr sz="2600" spc="-5" dirty="0">
                <a:latin typeface="MS PGothic"/>
                <a:cs typeface="MS PGothic"/>
              </a:rPr>
              <a:t>the </a:t>
            </a:r>
            <a:r>
              <a:rPr sz="2600" dirty="0">
                <a:latin typeface="MS PGothic"/>
                <a:cs typeface="MS PGothic"/>
              </a:rPr>
              <a:t>Challenger accident </a:t>
            </a:r>
            <a:r>
              <a:rPr sz="2600" spc="-5" dirty="0">
                <a:latin typeface="MS PGothic"/>
                <a:cs typeface="MS PGothic"/>
              </a:rPr>
              <a:t>was </a:t>
            </a:r>
            <a:r>
              <a:rPr sz="2600" dirty="0">
                <a:latin typeface="MS PGothic"/>
                <a:cs typeface="MS PGothic"/>
              </a:rPr>
              <a:t>the </a:t>
            </a:r>
            <a:r>
              <a:rPr sz="2600" spc="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failure</a:t>
            </a:r>
            <a:r>
              <a:rPr sz="2600" spc="-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of</a:t>
            </a:r>
            <a:r>
              <a:rPr sz="2600" spc="-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pressure</a:t>
            </a:r>
            <a:r>
              <a:rPr sz="2600" spc="-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seal</a:t>
            </a:r>
            <a:r>
              <a:rPr sz="2600" spc="-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in</a:t>
            </a:r>
            <a:r>
              <a:rPr sz="2600" spc="-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 </a:t>
            </a:r>
            <a:r>
              <a:rPr sz="2600" spc="-5" dirty="0">
                <a:latin typeface="MS PGothic"/>
                <a:cs typeface="MS PGothic"/>
              </a:rPr>
              <a:t>aft</a:t>
            </a:r>
            <a:r>
              <a:rPr sz="2600" spc="-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field</a:t>
            </a:r>
            <a:r>
              <a:rPr sz="2600" spc="-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joint</a:t>
            </a:r>
            <a:r>
              <a:rPr sz="2600" spc="-5" dirty="0">
                <a:latin typeface="MS PGothic"/>
                <a:cs typeface="MS PGothic"/>
              </a:rPr>
              <a:t> of</a:t>
            </a:r>
            <a:r>
              <a:rPr sz="2600" spc="-1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 </a:t>
            </a:r>
            <a:r>
              <a:rPr sz="2600" spc="-78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right Solid Rocket Booster. </a:t>
            </a:r>
            <a:r>
              <a:rPr sz="3000" spc="-185" dirty="0">
                <a:latin typeface="Arial"/>
                <a:cs typeface="Arial"/>
              </a:rPr>
              <a:t>The</a:t>
            </a:r>
            <a:r>
              <a:rPr sz="3000" spc="459" dirty="0">
                <a:latin typeface="Arial"/>
                <a:cs typeface="Arial"/>
              </a:rPr>
              <a:t> </a:t>
            </a:r>
            <a:r>
              <a:rPr sz="3000" spc="-190" dirty="0">
                <a:latin typeface="Arial"/>
                <a:cs typeface="Arial"/>
              </a:rPr>
              <a:t>failure</a:t>
            </a:r>
            <a:r>
              <a:rPr sz="3000" spc="455" dirty="0">
                <a:latin typeface="Arial"/>
                <a:cs typeface="Arial"/>
              </a:rPr>
              <a:t> </a:t>
            </a:r>
            <a:r>
              <a:rPr sz="3000" spc="-300" dirty="0">
                <a:latin typeface="Arial"/>
                <a:cs typeface="Arial"/>
              </a:rPr>
              <a:t>was</a:t>
            </a:r>
            <a:r>
              <a:rPr sz="3000" spc="235" dirty="0">
                <a:latin typeface="Arial"/>
                <a:cs typeface="Arial"/>
              </a:rPr>
              <a:t> </a:t>
            </a:r>
            <a:r>
              <a:rPr sz="3000" spc="-280" dirty="0">
                <a:latin typeface="Arial"/>
                <a:cs typeface="Arial"/>
              </a:rPr>
              <a:t>due </a:t>
            </a:r>
            <a:r>
              <a:rPr sz="3000" spc="-27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to </a:t>
            </a:r>
            <a:r>
              <a:rPr sz="3000" spc="-240" dirty="0">
                <a:latin typeface="Arial"/>
                <a:cs typeface="Arial"/>
              </a:rPr>
              <a:t>a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faulty </a:t>
            </a:r>
            <a:r>
              <a:rPr sz="3000" spc="-295" dirty="0">
                <a:latin typeface="Arial"/>
                <a:cs typeface="Arial"/>
              </a:rPr>
              <a:t>design</a:t>
            </a:r>
            <a:r>
              <a:rPr sz="3000" spc="-290" dirty="0">
                <a:latin typeface="Arial"/>
                <a:cs typeface="Arial"/>
              </a:rPr>
              <a:t> </a:t>
            </a:r>
            <a:r>
              <a:rPr sz="3000" spc="-225" dirty="0">
                <a:latin typeface="Arial"/>
                <a:cs typeface="Arial"/>
              </a:rPr>
              <a:t>unacceptably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sensitive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to </a:t>
            </a:r>
            <a:r>
              <a:rPr sz="3000" spc="-240" dirty="0">
                <a:latin typeface="Arial"/>
                <a:cs typeface="Arial"/>
              </a:rPr>
              <a:t>a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290" dirty="0">
                <a:latin typeface="Arial"/>
                <a:cs typeface="Arial"/>
              </a:rPr>
              <a:t>number</a:t>
            </a:r>
            <a:r>
              <a:rPr sz="3000" spc="8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of</a:t>
            </a:r>
            <a:r>
              <a:rPr sz="3000" spc="9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factors</a:t>
            </a:r>
            <a:r>
              <a:rPr sz="2600" spc="-160" dirty="0">
                <a:latin typeface="Arial"/>
                <a:cs typeface="Arial"/>
              </a:rPr>
              <a:t>.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dirty="0">
                <a:latin typeface="MS PGothic"/>
                <a:cs typeface="MS PGothic"/>
              </a:rPr>
              <a:t>These</a:t>
            </a:r>
            <a:r>
              <a:rPr sz="2600" spc="-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factors</a:t>
            </a:r>
            <a:r>
              <a:rPr sz="2600" spc="-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were</a:t>
            </a:r>
            <a:r>
              <a:rPr sz="2600" spc="-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effects </a:t>
            </a:r>
            <a:r>
              <a:rPr sz="2600" spc="-7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of</a:t>
            </a:r>
            <a:r>
              <a:rPr sz="2600" spc="-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temperature,</a:t>
            </a:r>
            <a:r>
              <a:rPr sz="2600" spc="-6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physical</a:t>
            </a:r>
            <a:r>
              <a:rPr sz="2600" spc="-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dimensions,</a:t>
            </a:r>
            <a:r>
              <a:rPr sz="2600" spc="-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character</a:t>
            </a:r>
            <a:r>
              <a:rPr sz="2600" spc="-5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of </a:t>
            </a:r>
            <a:r>
              <a:rPr sz="2600" spc="-775" dirty="0">
                <a:latin typeface="MS PGothic"/>
                <a:cs typeface="MS PGothic"/>
              </a:rPr>
              <a:t> </a:t>
            </a:r>
            <a:r>
              <a:rPr sz="2600" spc="-5" dirty="0">
                <a:latin typeface="MS PGothic"/>
                <a:cs typeface="MS PGothic"/>
              </a:rPr>
              <a:t>materials, </a:t>
            </a:r>
            <a:r>
              <a:rPr sz="2600" dirty="0">
                <a:latin typeface="MS PGothic"/>
                <a:cs typeface="MS PGothic"/>
              </a:rPr>
              <a:t>the effects of reusability, </a:t>
            </a:r>
            <a:r>
              <a:rPr sz="2600" spc="-5" dirty="0">
                <a:latin typeface="MS PGothic"/>
                <a:cs typeface="MS PGothic"/>
              </a:rPr>
              <a:t>processing </a:t>
            </a:r>
            <a:r>
              <a:rPr sz="2600" dirty="0">
                <a:latin typeface="MS PGothic"/>
                <a:cs typeface="MS PGothic"/>
              </a:rPr>
              <a:t>and </a:t>
            </a:r>
            <a:r>
              <a:rPr sz="2600" spc="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reaction</a:t>
            </a:r>
            <a:r>
              <a:rPr sz="2600" spc="-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of</a:t>
            </a:r>
            <a:r>
              <a:rPr sz="2600" spc="-5" dirty="0">
                <a:latin typeface="MS PGothic"/>
                <a:cs typeface="MS PGothic"/>
              </a:rPr>
              <a:t> the</a:t>
            </a:r>
            <a:r>
              <a:rPr sz="2600" spc="-1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joint to</a:t>
            </a:r>
            <a:r>
              <a:rPr sz="2600" spc="-5" dirty="0">
                <a:latin typeface="MS PGothic"/>
                <a:cs typeface="MS PGothic"/>
              </a:rPr>
              <a:t> dynamic</a:t>
            </a:r>
            <a:r>
              <a:rPr sz="2600" spc="-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loading.</a:t>
            </a:r>
          </a:p>
          <a:p>
            <a:pPr marL="469265" marR="489584" indent="-457200" algn="just">
              <a:lnSpc>
                <a:spcPts val="2830"/>
              </a:lnSpc>
              <a:spcBef>
                <a:spcPts val="505"/>
              </a:spcBef>
              <a:buFont typeface="Wingdings" pitchFamily="2" charset="2"/>
              <a:buChar char="v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“The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decision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launch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Challenger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was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flawed.”</a:t>
            </a:r>
          </a:p>
        </p:txBody>
      </p:sp>
    </p:spTree>
    <p:extLst>
      <p:ext uri="{BB962C8B-B14F-4D97-AF65-F5344CB8AC3E}">
        <p14:creationId xmlns:p14="http://schemas.microsoft.com/office/powerpoint/2010/main" val="25603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533400"/>
            <a:ext cx="5867400" cy="49606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1710" y="5601002"/>
            <a:ext cx="8380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http://www.jlhs.nhusd.k12.ca.us/Classes/Social_Science/Challenger.html/C </a:t>
            </a:r>
            <a:r>
              <a:rPr sz="2000" spc="-610" dirty="0">
                <a:solidFill>
                  <a:srgbClr val="0000FF"/>
                </a:solidFill>
                <a:latin typeface="Tahoma"/>
                <a:cs typeface="Tahoma"/>
                <a:hlinkClick r:id="rId3"/>
              </a:rPr>
              <a:t> 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hallenger.html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31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1"/>
            <a:ext cx="7924800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Ariane</a:t>
            </a:r>
            <a:r>
              <a:rPr spc="-10" dirty="0"/>
              <a:t> </a:t>
            </a:r>
            <a:r>
              <a:rPr dirty="0"/>
              <a:t>5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20" dirty="0"/>
              <a:t>Patriot</a:t>
            </a:r>
            <a:r>
              <a:rPr spc="-10" dirty="0"/>
              <a:t> </a:t>
            </a:r>
            <a:r>
              <a:rPr dirty="0"/>
              <a:t>Missile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890" y="2133600"/>
            <a:ext cx="6033516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" y="228600"/>
            <a:ext cx="8770621" cy="6248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6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9" y="278892"/>
            <a:ext cx="8759953" cy="60457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3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" y="297942"/>
            <a:ext cx="8732520" cy="6232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7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" y="0"/>
            <a:ext cx="8663940" cy="64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1"/>
            <a:ext cx="8543544" cy="63328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2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12" y="0"/>
            <a:ext cx="8399507" cy="62529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2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1"/>
            <a:ext cx="8735568" cy="64198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3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2" y="609600"/>
            <a:ext cx="462800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43837"/>
            <a:ext cx="7319645" cy="34823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265" marR="494030" indent="-457200" algn="just">
              <a:lnSpc>
                <a:spcPts val="3030"/>
              </a:lnSpc>
              <a:spcBef>
                <a:spcPts val="4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IEEE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Board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Governors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established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steering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committee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(May,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1993).</a:t>
            </a:r>
            <a:endParaRPr sz="2800" dirty="0">
              <a:latin typeface="Calibri"/>
              <a:cs typeface="Calibri"/>
            </a:endParaRPr>
          </a:p>
          <a:p>
            <a:pPr marL="571500" indent="-571500" algn="just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q"/>
            </a:pPr>
            <a:endParaRPr sz="3550" dirty="0">
              <a:latin typeface="Calibri"/>
              <a:cs typeface="Calibri"/>
            </a:endParaRPr>
          </a:p>
          <a:p>
            <a:pPr marL="469265" marR="5080" indent="-457200" algn="just">
              <a:lnSpc>
                <a:spcPts val="3020"/>
              </a:lnSpc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ACM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Council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endorsed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Commission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(Late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1993).</a:t>
            </a:r>
            <a:endParaRPr sz="2800" dirty="0">
              <a:latin typeface="Calibri"/>
              <a:cs typeface="Calibri"/>
            </a:endParaRPr>
          </a:p>
          <a:p>
            <a:pPr marL="571500" indent="-571500" algn="just">
              <a:lnSpc>
                <a:spcPct val="100000"/>
              </a:lnSpc>
              <a:spcBef>
                <a:spcPts val="45"/>
              </a:spcBef>
              <a:buFont typeface="Wingdings" pitchFamily="2" charset="2"/>
              <a:buChar char="q"/>
            </a:pPr>
            <a:endParaRPr sz="3550" dirty="0">
              <a:latin typeface="Calibri"/>
              <a:cs typeface="Calibri"/>
            </a:endParaRPr>
          </a:p>
          <a:p>
            <a:pPr marL="469265" marR="478790" indent="-457200" algn="just">
              <a:lnSpc>
                <a:spcPts val="3020"/>
              </a:lnSpc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Joint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steering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committee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established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societies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(January,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1994).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312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81000"/>
            <a:ext cx="57150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Toyota</a:t>
            </a:r>
            <a:r>
              <a:rPr spc="-70" dirty="0"/>
              <a:t> </a:t>
            </a:r>
            <a:r>
              <a:rPr spc="-5" dirty="0"/>
              <a:t>Claimed: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607261"/>
            <a:ext cx="476821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2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pedal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stuck </a:t>
            </a:r>
            <a:r>
              <a:rPr sz="3200" spc="-5" dirty="0">
                <a:latin typeface="Calibri"/>
                <a:cs typeface="Calibri"/>
              </a:rPr>
              <a:t>under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floor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14160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shows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possibility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Unintended </a:t>
            </a:r>
            <a:r>
              <a:rPr sz="3200" spc="-5" dirty="0">
                <a:latin typeface="Calibri"/>
                <a:cs typeface="Calibri"/>
              </a:rPr>
              <a:t>Acceleration…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1" y="1752600"/>
            <a:ext cx="3366516" cy="25252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6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2" y="314032"/>
            <a:ext cx="579119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Experts</a:t>
            </a:r>
            <a:r>
              <a:rPr spc="-80" dirty="0"/>
              <a:t> </a:t>
            </a:r>
            <a:r>
              <a:rPr spc="-10" dirty="0"/>
              <a:t>Found: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2"/>
            <a:ext cx="7989571" cy="44659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70" dirty="0">
                <a:latin typeface="Calibri"/>
                <a:cs typeface="Calibri"/>
              </a:rPr>
              <a:t>Toyota’s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defective…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Bugs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 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unintended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acceleration.</a:t>
            </a:r>
            <a:endParaRPr sz="3200" dirty="0">
              <a:latin typeface="Calibri"/>
              <a:cs typeface="Calibri"/>
            </a:endParaRPr>
          </a:p>
          <a:p>
            <a:pPr marL="355600" marR="9372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 </a:t>
            </a:r>
            <a:r>
              <a:rPr sz="3200" spc="-5" dirty="0">
                <a:latin typeface="Calibri"/>
                <a:cs typeface="Calibri"/>
              </a:rPr>
              <a:t>Overflow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Bugs led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5" dirty="0">
                <a:latin typeface="Calibri"/>
                <a:cs typeface="Calibri"/>
              </a:rPr>
              <a:t> Corruption.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Calibri"/>
                <a:cs typeface="Calibri"/>
              </a:rPr>
              <a:t>Testing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enough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establish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safety.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High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Global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Variables.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complexity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hindered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testing.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Concurrency </a:t>
            </a:r>
            <a:r>
              <a:rPr sz="3200" dirty="0">
                <a:latin typeface="Calibri"/>
                <a:cs typeface="Calibri"/>
              </a:rPr>
              <a:t>bugs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Race</a:t>
            </a:r>
            <a:r>
              <a:rPr sz="3200" spc="-10" dirty="0">
                <a:latin typeface="Calibri"/>
                <a:cs typeface="Calibri"/>
              </a:rPr>
              <a:t> conditions.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1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7937"/>
            <a:ext cx="8001000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Volkswagen</a:t>
            </a:r>
            <a:r>
              <a:rPr spc="-20" dirty="0"/>
              <a:t> </a:t>
            </a:r>
            <a:r>
              <a:rPr spc="-5" dirty="0"/>
              <a:t>Emissions</a:t>
            </a:r>
            <a:r>
              <a:rPr spc="-20" dirty="0"/>
              <a:t> </a:t>
            </a:r>
            <a:r>
              <a:rPr spc="-5" dirty="0"/>
              <a:t>Cheating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089201"/>
            <a:ext cx="7287768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1"/>
            <a:ext cx="7620000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Target</a:t>
            </a:r>
            <a:r>
              <a:rPr spc="-5" dirty="0"/>
              <a:t> </a:t>
            </a:r>
            <a:r>
              <a:rPr spc="-15" dirty="0"/>
              <a:t>Company </a:t>
            </a:r>
            <a:r>
              <a:rPr spc="-25" dirty="0"/>
              <a:t>Data</a:t>
            </a:r>
            <a:r>
              <a:rPr spc="-5" dirty="0"/>
              <a:t> </a:t>
            </a:r>
            <a:r>
              <a:rPr dirty="0"/>
              <a:t>Mining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057400"/>
            <a:ext cx="6047232" cy="40096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2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5419"/>
            <a:ext cx="7924800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“Guest</a:t>
            </a:r>
            <a:r>
              <a:rPr spc="-30" dirty="0"/>
              <a:t> </a:t>
            </a:r>
            <a:r>
              <a:rPr spc="-25" dirty="0"/>
              <a:t>Data</a:t>
            </a:r>
            <a:r>
              <a:rPr spc="-60" dirty="0"/>
              <a:t> </a:t>
            </a:r>
            <a:r>
              <a:rPr spc="10" dirty="0"/>
              <a:t>Management”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8" y="1905000"/>
            <a:ext cx="8360664" cy="43418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1" y="109728"/>
            <a:ext cx="845820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7010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40" dirty="0"/>
              <a:t> </a:t>
            </a:r>
            <a:r>
              <a:rPr spc="-5" dirty="0"/>
              <a:t>simple</a:t>
            </a:r>
            <a:r>
              <a:rPr spc="-45" dirty="0"/>
              <a:t> </a:t>
            </a:r>
            <a:r>
              <a:rPr spc="-10" dirty="0"/>
              <a:t>request…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370181" cy="3733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495" y="304801"/>
            <a:ext cx="373380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dirty="0"/>
              <a:t>W</a:t>
            </a:r>
            <a:r>
              <a:rPr sz="6000" spc="-75" dirty="0"/>
              <a:t>h</a:t>
            </a:r>
            <a:r>
              <a:rPr sz="6000" dirty="0"/>
              <a:t>y?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93" y="1447801"/>
            <a:ext cx="8731607" cy="49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63361"/>
            <a:ext cx="3962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The</a:t>
            </a:r>
            <a:r>
              <a:rPr sz="6000" spc="-75" dirty="0"/>
              <a:t> </a:t>
            </a:r>
            <a:r>
              <a:rPr sz="6000" spc="-15" dirty="0"/>
              <a:t>data…</a:t>
            </a:r>
            <a:endParaRPr sz="6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1371600"/>
            <a:ext cx="8382000" cy="49850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767" y="304800"/>
            <a:ext cx="40386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5" dirty="0"/>
              <a:t>Success!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45" y="1524000"/>
            <a:ext cx="8923119" cy="4191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8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14032"/>
            <a:ext cx="799846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Brief</a:t>
            </a:r>
            <a:r>
              <a:rPr spc="-45" dirty="0"/>
              <a:t> </a:t>
            </a:r>
            <a:r>
              <a:rPr spc="-15" dirty="0"/>
              <a:t>History</a:t>
            </a:r>
            <a:r>
              <a:rPr spc="-25" dirty="0"/>
              <a:t> </a:t>
            </a:r>
            <a:r>
              <a:rPr spc="-5" dirty="0"/>
              <a:t>Timeline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2" y="1305814"/>
            <a:ext cx="7877175" cy="4680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83515" indent="-457200" algn="just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January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1994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International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Task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Ethics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Professional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(SEEPP).</a:t>
            </a:r>
            <a:endParaRPr sz="2800" dirty="0">
              <a:latin typeface="Calibri"/>
              <a:cs typeface="Calibri"/>
            </a:endParaRPr>
          </a:p>
          <a:p>
            <a:pPr marL="469265" marR="7112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July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1997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version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professional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societies</a:t>
            </a:r>
            <a:r>
              <a:rPr sz="2800" spc="-5" dirty="0">
                <a:latin typeface="Calibri"/>
                <a:cs typeface="Calibri"/>
              </a:rPr>
              <a:t> 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ACM’s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SIGSOFT.</a:t>
            </a:r>
            <a:endParaRPr sz="2800" dirty="0">
              <a:latin typeface="Calibri"/>
              <a:cs typeface="Calibri"/>
            </a:endParaRPr>
          </a:p>
          <a:p>
            <a:pPr marL="469265" marR="582295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November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1997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Version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published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IEEE-CS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magazines.</a:t>
            </a:r>
            <a:endParaRPr sz="2800" dirty="0">
              <a:latin typeface="Calibri"/>
              <a:cs typeface="Calibri"/>
            </a:endParaRPr>
          </a:p>
          <a:p>
            <a:pPr marL="469265" indent="-457200" algn="just">
              <a:lnSpc>
                <a:spcPct val="10000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35" dirty="0">
                <a:latin typeface="Calibri"/>
                <a:cs typeface="Calibri"/>
              </a:rPr>
              <a:t>Version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IEEE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review process.</a:t>
            </a:r>
            <a:endParaRPr sz="2800" dirty="0">
              <a:latin typeface="Calibri"/>
              <a:cs typeface="Calibri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October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1998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Version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5.2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unanimously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adopted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IEEE.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0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263" y="228601"/>
            <a:ext cx="7416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From</a:t>
            </a:r>
            <a:r>
              <a:rPr spc="-10" dirty="0"/>
              <a:t> </a:t>
            </a:r>
            <a:r>
              <a:rPr spc="-15" dirty="0"/>
              <a:t>Andrew</a:t>
            </a:r>
            <a:r>
              <a:rPr spc="-10" dirty="0"/>
              <a:t> </a:t>
            </a:r>
            <a:r>
              <a:rPr spc="-60" dirty="0"/>
              <a:t>Pole’s</a:t>
            </a:r>
            <a:r>
              <a:rPr spc="-15" dirty="0"/>
              <a:t> </a:t>
            </a:r>
            <a:r>
              <a:rPr spc="-25" dirty="0"/>
              <a:t>LinkedIn</a:t>
            </a:r>
            <a:r>
              <a:rPr dirty="0"/>
              <a:t> </a:t>
            </a:r>
            <a:r>
              <a:rPr spc="-15" dirty="0"/>
              <a:t>Profile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981200"/>
            <a:ext cx="9077324" cy="4267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9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2" y="690333"/>
            <a:ext cx="660196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Too</a:t>
            </a:r>
            <a:r>
              <a:rPr spc="-30" dirty="0"/>
              <a:t> </a:t>
            </a:r>
            <a:r>
              <a:rPr dirty="0"/>
              <a:t>much</a:t>
            </a:r>
            <a:r>
              <a:rPr spc="-30" dirty="0"/>
              <a:t> </a:t>
            </a:r>
            <a:r>
              <a:rPr dirty="0"/>
              <a:t>success?!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5" y="5915356"/>
            <a:ext cx="436943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solidFill>
                  <a:srgbClr val="7E7E7E"/>
                </a:solidFill>
                <a:latin typeface="Calibri"/>
                <a:cs typeface="Calibri"/>
              </a:rPr>
              <a:t>* Not the </a:t>
            </a:r>
            <a:r>
              <a:rPr sz="2200" i="1" spc="-10" dirty="0">
                <a:solidFill>
                  <a:srgbClr val="7E7E7E"/>
                </a:solidFill>
                <a:latin typeface="Calibri"/>
                <a:cs typeface="Calibri"/>
              </a:rPr>
              <a:t>actual </a:t>
            </a:r>
            <a:r>
              <a:rPr sz="2200" i="1" spc="-15" dirty="0">
                <a:solidFill>
                  <a:srgbClr val="7E7E7E"/>
                </a:solidFill>
                <a:latin typeface="Calibri"/>
                <a:cs typeface="Calibri"/>
              </a:rPr>
              <a:t>customer</a:t>
            </a:r>
            <a:r>
              <a:rPr sz="2200" i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7E7E7E"/>
                </a:solidFill>
                <a:latin typeface="Calibri"/>
                <a:cs typeface="Calibri"/>
              </a:rPr>
              <a:t>in</a:t>
            </a:r>
            <a:r>
              <a:rPr sz="2200" i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sz="2200" i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7E7E7E"/>
                </a:solidFill>
                <a:latin typeface="Calibri"/>
                <a:cs typeface="Calibri"/>
              </a:rPr>
              <a:t>story!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427" y="1752600"/>
            <a:ext cx="7063740" cy="4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14032"/>
            <a:ext cx="6629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Too</a:t>
            </a:r>
            <a:r>
              <a:rPr spc="-30" dirty="0"/>
              <a:t> </a:t>
            </a:r>
            <a:r>
              <a:rPr dirty="0"/>
              <a:t>much</a:t>
            </a:r>
            <a:r>
              <a:rPr spc="-30" dirty="0"/>
              <a:t> </a:t>
            </a:r>
            <a:r>
              <a:rPr dirty="0"/>
              <a:t>success?!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0" y="1828801"/>
            <a:ext cx="8832247" cy="41381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5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1558" y="6476865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47800" y="193462"/>
            <a:ext cx="10591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18285">
              <a:lnSpc>
                <a:spcPct val="100000"/>
              </a:lnSpc>
              <a:spcBef>
                <a:spcPts val="95"/>
              </a:spcBef>
            </a:pPr>
            <a:r>
              <a:rPr sz="4000" spc="-15" dirty="0" smtClean="0"/>
              <a:t>Ethical </a:t>
            </a:r>
            <a:r>
              <a:rPr sz="4000" spc="-5" dirty="0" smtClean="0"/>
              <a:t>Issues </a:t>
            </a:r>
            <a:r>
              <a:rPr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 </a:t>
            </a:r>
            <a:r>
              <a:rPr lang="en-US" sz="4000" dirty="0" smtClean="0"/>
              <a:t>             </a:t>
            </a:r>
            <a:r>
              <a:rPr sz="4000" spc="-25" dirty="0" smtClean="0"/>
              <a:t>(</a:t>
            </a:r>
            <a:r>
              <a:rPr sz="4000" spc="-25" dirty="0"/>
              <a:t>Related</a:t>
            </a:r>
            <a:r>
              <a:rPr sz="4000" spc="-5" dirty="0"/>
              <a:t> </a:t>
            </a:r>
            <a:r>
              <a:rPr sz="4000" spc="-25" dirty="0"/>
              <a:t>to</a:t>
            </a:r>
            <a:r>
              <a:rPr sz="4000" spc="-10" dirty="0"/>
              <a:t> </a:t>
            </a:r>
            <a:r>
              <a:rPr sz="4000" spc="-5" dirty="0"/>
              <a:t>all</a:t>
            </a:r>
            <a:r>
              <a:rPr sz="4000" spc="-20" dirty="0"/>
              <a:t> </a:t>
            </a:r>
            <a:r>
              <a:rPr sz="4000" spc="-5" dirty="0"/>
              <a:t>those</a:t>
            </a:r>
            <a:r>
              <a:rPr sz="4000" spc="-10" dirty="0"/>
              <a:t> </a:t>
            </a:r>
            <a:r>
              <a:rPr sz="4000" spc="-20" dirty="0"/>
              <a:t>stories)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1" y="1607261"/>
            <a:ext cx="8150860" cy="44659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Putting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public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interest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above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personal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corporate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gain.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Honesty.</a:t>
            </a:r>
            <a:endParaRPr sz="3200" dirty="0">
              <a:latin typeface="Calibri"/>
              <a:cs typeface="Calibri"/>
            </a:endParaRPr>
          </a:p>
          <a:p>
            <a:pPr marL="355600" marR="3175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Rigor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review,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testing,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documentation…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safety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standards…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Customer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privacy.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issues…?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0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599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6962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  <a:r>
              <a:rPr spc="-35" dirty="0"/>
              <a:t> Key </a:t>
            </a:r>
            <a:r>
              <a:rPr dirty="0"/>
              <a:t>Principles: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1" y="1524558"/>
            <a:ext cx="5178807" cy="518539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84200" indent="-571500">
              <a:spcBef>
                <a:spcPts val="775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US" sz="3600" spc="-10" dirty="0" smtClean="0">
                <a:latin typeface="Calibri"/>
                <a:cs typeface="Calibri"/>
              </a:rPr>
              <a:t>Public</a:t>
            </a:r>
            <a:endParaRPr lang="en-US" sz="3600" dirty="0" smtClean="0">
              <a:latin typeface="Calibri"/>
              <a:cs typeface="Calibri"/>
            </a:endParaRPr>
          </a:p>
          <a:p>
            <a:pPr marL="584200" indent="-571500">
              <a:spcBef>
                <a:spcPts val="775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US" sz="3600" spc="-10" dirty="0" smtClean="0">
                <a:latin typeface="Calibri"/>
                <a:cs typeface="Calibri"/>
              </a:rPr>
              <a:t>Client</a:t>
            </a:r>
            <a:r>
              <a:rPr lang="en-US" sz="3600" spc="-20" dirty="0" smtClean="0">
                <a:latin typeface="Calibri"/>
                <a:cs typeface="Calibri"/>
              </a:rPr>
              <a:t> </a:t>
            </a:r>
            <a:r>
              <a:rPr lang="en-US" sz="3600" spc="-5" dirty="0" smtClean="0">
                <a:latin typeface="Calibri"/>
                <a:cs typeface="Calibri"/>
              </a:rPr>
              <a:t>and</a:t>
            </a:r>
            <a:r>
              <a:rPr lang="en-US" sz="3600" spc="-20" dirty="0" smtClean="0">
                <a:latin typeface="Calibri"/>
                <a:cs typeface="Calibri"/>
              </a:rPr>
              <a:t> </a:t>
            </a:r>
            <a:r>
              <a:rPr lang="en-US" sz="3600" spc="-15" dirty="0" smtClean="0">
                <a:latin typeface="Calibri"/>
                <a:cs typeface="Calibri"/>
              </a:rPr>
              <a:t>Employer</a:t>
            </a:r>
            <a:endParaRPr lang="en-US" sz="3600" dirty="0" smtClean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775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sz="3600" spc="-15" dirty="0" smtClean="0">
                <a:latin typeface="Calibri"/>
                <a:cs typeface="Calibri"/>
              </a:rPr>
              <a:t>Product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sz="3600" spc="-10" dirty="0" smtClean="0">
                <a:latin typeface="Calibri"/>
                <a:cs typeface="Calibri"/>
              </a:rPr>
              <a:t>Judgment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Management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sz="3600" spc="-20" dirty="0">
                <a:latin typeface="Calibri"/>
                <a:cs typeface="Calibri"/>
              </a:rPr>
              <a:t>Profession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Colleagues</a:t>
            </a:r>
            <a:endParaRPr sz="3600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sz="3600" spc="-10" dirty="0">
                <a:latin typeface="Calibri"/>
                <a:cs typeface="Calibri"/>
              </a:rPr>
              <a:t>Self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65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1" y="1860"/>
            <a:ext cx="39623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5" dirty="0">
                <a:latin typeface="Times New Roman"/>
                <a:cs typeface="Times New Roman"/>
              </a:rPr>
              <a:t>Publ</a:t>
            </a:r>
            <a:r>
              <a:rPr sz="7200" b="0" dirty="0">
                <a:latin typeface="Times New Roman"/>
                <a:cs typeface="Times New Roman"/>
              </a:rPr>
              <a:t>ic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8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9068" y="4862946"/>
            <a:ext cx="717296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Disclose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appropriate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authorities</a:t>
            </a:r>
            <a:r>
              <a:rPr sz="2400" spc="-5" dirty="0">
                <a:latin typeface="Arial MT"/>
                <a:cs typeface="Arial MT"/>
              </a:rPr>
              <a:t> 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actual</a:t>
            </a:r>
            <a:r>
              <a:rPr sz="2400" spc="-5" dirty="0">
                <a:latin typeface="Arial MT"/>
                <a:cs typeface="Arial MT"/>
              </a:rPr>
              <a:t> or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potential danger </a:t>
            </a:r>
            <a:r>
              <a:rPr sz="2400" spc="-5" dirty="0">
                <a:latin typeface="Arial MT"/>
                <a:cs typeface="Arial MT"/>
              </a:rPr>
              <a:t>to the user, </a:t>
            </a:r>
            <a:r>
              <a:rPr sz="2400" spc="-10" dirty="0">
                <a:latin typeface="Arial MT"/>
                <a:cs typeface="Arial MT"/>
              </a:rPr>
              <a:t>the public, </a:t>
            </a:r>
            <a:r>
              <a:rPr sz="2400" spc="-5" dirty="0">
                <a:latin typeface="Arial MT"/>
                <a:cs typeface="Arial MT"/>
              </a:rPr>
              <a:t>or the </a:t>
            </a:r>
            <a:r>
              <a:rPr sz="2400" spc="-10" dirty="0">
                <a:latin typeface="Arial MT"/>
                <a:cs typeface="Arial MT"/>
              </a:rPr>
              <a:t>environment, </a:t>
            </a:r>
            <a:r>
              <a:rPr sz="2400" spc="-5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they </a:t>
            </a:r>
            <a:r>
              <a:rPr sz="2400" spc="-10" dirty="0">
                <a:latin typeface="Arial MT"/>
                <a:cs typeface="Arial MT"/>
              </a:rPr>
              <a:t>reasonably believe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associated with software </a:t>
            </a:r>
            <a:r>
              <a:rPr sz="2400" spc="-1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related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documents.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431" y="1447800"/>
            <a:ext cx="7239000" cy="3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3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90727"/>
            <a:ext cx="29832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Times New Roman"/>
                <a:cs typeface="Times New Roman"/>
              </a:rPr>
              <a:t>Public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8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480820"/>
            <a:ext cx="1299845" cy="424475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3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00" dirty="0">
                <a:latin typeface="Georgia"/>
                <a:cs typeface="Georgia"/>
              </a:rPr>
              <a:t>1</a:t>
            </a:r>
            <a:r>
              <a:rPr sz="2400" spc="100" dirty="0">
                <a:latin typeface="Georgia"/>
                <a:cs typeface="Georgia"/>
              </a:rPr>
              <a:t>.01</a:t>
            </a:r>
            <a:endParaRPr sz="24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2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20" dirty="0">
                <a:latin typeface="Georgia"/>
                <a:cs typeface="Georgia"/>
              </a:rPr>
              <a:t>1</a:t>
            </a:r>
            <a:r>
              <a:rPr sz="2400" spc="20" dirty="0">
                <a:latin typeface="Georgia"/>
                <a:cs typeface="Georgia"/>
              </a:rPr>
              <a:t>.02</a:t>
            </a:r>
            <a:endParaRPr sz="24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2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25" dirty="0">
                <a:latin typeface="Georgia"/>
                <a:cs typeface="Georgia"/>
              </a:rPr>
              <a:t>1</a:t>
            </a:r>
            <a:r>
              <a:rPr sz="2400" spc="25" dirty="0">
                <a:latin typeface="Georgia"/>
                <a:cs typeface="Georgia"/>
              </a:rPr>
              <a:t>.03</a:t>
            </a:r>
            <a:endParaRPr sz="24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2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5" dirty="0">
                <a:latin typeface="Georgia"/>
                <a:cs typeface="Georgia"/>
              </a:rPr>
              <a:t>1</a:t>
            </a:r>
            <a:r>
              <a:rPr sz="2400" spc="15" dirty="0">
                <a:latin typeface="Georgia"/>
                <a:cs typeface="Georgia"/>
              </a:rPr>
              <a:t>.04</a:t>
            </a:r>
            <a:endParaRPr sz="24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2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40" dirty="0">
                <a:latin typeface="Georgia"/>
                <a:cs typeface="Georgia"/>
              </a:rPr>
              <a:t>1</a:t>
            </a:r>
            <a:r>
              <a:rPr sz="2400" spc="40" dirty="0">
                <a:latin typeface="Georgia"/>
                <a:cs typeface="Georgia"/>
              </a:rPr>
              <a:t>.05</a:t>
            </a:r>
            <a:endParaRPr sz="24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2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15" dirty="0">
                <a:latin typeface="Georgia"/>
                <a:cs typeface="Georgia"/>
              </a:rPr>
              <a:t>1</a:t>
            </a:r>
            <a:r>
              <a:rPr sz="2400" spc="15" dirty="0">
                <a:latin typeface="Georgia"/>
                <a:cs typeface="Georgia"/>
              </a:rPr>
              <a:t>.06</a:t>
            </a:r>
            <a:endParaRPr sz="24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2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spc="55" dirty="0">
                <a:latin typeface="Georgia"/>
                <a:cs typeface="Georgia"/>
              </a:rPr>
              <a:t>1</a:t>
            </a:r>
            <a:r>
              <a:rPr sz="2400" spc="55" dirty="0">
                <a:latin typeface="Georgia"/>
                <a:cs typeface="Georgia"/>
              </a:rPr>
              <a:t>.07</a:t>
            </a:r>
            <a:endParaRPr sz="2400" dirty="0">
              <a:latin typeface="Georgia"/>
              <a:cs typeface="Georgia"/>
            </a:endParaRPr>
          </a:p>
          <a:p>
            <a:pPr marL="381000" indent="-342900">
              <a:lnSpc>
                <a:spcPct val="100000"/>
              </a:lnSpc>
              <a:spcBef>
                <a:spcPts val="259"/>
              </a:spcBef>
              <a:buClr>
                <a:srgbClr val="B1B1B1"/>
              </a:buClr>
              <a:buSzPct val="89285"/>
              <a:buFont typeface="MS UI Gothic"/>
              <a:buChar char="■"/>
              <a:tabLst>
                <a:tab pos="381000" algn="l"/>
              </a:tabLst>
            </a:pPr>
            <a:r>
              <a:rPr sz="2800" dirty="0">
                <a:latin typeface="Georgia"/>
                <a:cs typeface="Georgia"/>
              </a:rPr>
              <a:t>1</a:t>
            </a:r>
            <a:r>
              <a:rPr sz="2400" dirty="0">
                <a:latin typeface="Georgia"/>
                <a:cs typeface="Georgia"/>
              </a:rPr>
              <a:t>.08</a:t>
            </a:r>
          </a:p>
          <a:p>
            <a:pPr marL="38100">
              <a:lnSpc>
                <a:spcPct val="100000"/>
              </a:lnSpc>
              <a:spcBef>
                <a:spcPts val="359"/>
              </a:spcBef>
              <a:buClr>
                <a:srgbClr val="B1B1B1"/>
              </a:buClr>
              <a:buSzPct val="89285"/>
              <a:tabLst>
                <a:tab pos="381000" algn="l"/>
              </a:tabLst>
            </a:pP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706" y="1480821"/>
            <a:ext cx="5889625" cy="3799758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800" spc="-110" dirty="0">
                <a:latin typeface="Georgia"/>
                <a:cs typeface="Georgia"/>
              </a:rPr>
              <a:t>Accept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14" dirty="0">
                <a:latin typeface="Georgia"/>
                <a:cs typeface="Georgia"/>
              </a:rPr>
              <a:t>responsibility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for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80" dirty="0">
                <a:latin typeface="Georgia"/>
                <a:cs typeface="Georgia"/>
              </a:rPr>
              <a:t>your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75" dirty="0">
                <a:latin typeface="Georgia"/>
                <a:cs typeface="Georgia"/>
              </a:rPr>
              <a:t>own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65" dirty="0">
                <a:latin typeface="Georgia"/>
                <a:cs typeface="Georgia"/>
              </a:rPr>
              <a:t>work</a:t>
            </a:r>
            <a:endParaRPr sz="2800" dirty="0">
              <a:latin typeface="Georgia"/>
              <a:cs typeface="Georgia"/>
            </a:endParaRPr>
          </a:p>
          <a:p>
            <a:pPr marL="12700" marR="405765">
              <a:lnSpc>
                <a:spcPts val="3620"/>
              </a:lnSpc>
              <a:spcBef>
                <a:spcPts val="160"/>
              </a:spcBef>
            </a:pPr>
            <a:r>
              <a:rPr sz="2400" spc="-100" dirty="0">
                <a:latin typeface="Georgia"/>
                <a:cs typeface="Georgia"/>
              </a:rPr>
              <a:t>Approve</a:t>
            </a:r>
            <a:r>
              <a:rPr sz="2400" spc="37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only </a:t>
            </a:r>
            <a:r>
              <a:rPr sz="2400" spc="-95" dirty="0">
                <a:latin typeface="Georgia"/>
                <a:cs typeface="Georgia"/>
              </a:rPr>
              <a:t>safe, </a:t>
            </a:r>
            <a:r>
              <a:rPr sz="2400" spc="-40" dirty="0">
                <a:latin typeface="Georgia"/>
                <a:cs typeface="Georgia"/>
              </a:rPr>
              <a:t>well </a:t>
            </a:r>
            <a:r>
              <a:rPr sz="2400" spc="-135" dirty="0">
                <a:latin typeface="Georgia"/>
                <a:cs typeface="Georgia"/>
              </a:rPr>
              <a:t>tested</a:t>
            </a:r>
            <a:r>
              <a:rPr sz="2400" spc="31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software 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Only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sign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documents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in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area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of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competence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Cooperate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on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25" dirty="0">
                <a:latin typeface="Georgia"/>
                <a:cs typeface="Georgia"/>
              </a:rPr>
              <a:t>matters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of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public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concern 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Produce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software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that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respects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diversity</a:t>
            </a:r>
            <a:endParaRPr sz="2400" dirty="0">
              <a:latin typeface="Georgia"/>
              <a:cs typeface="Georgia"/>
            </a:endParaRPr>
          </a:p>
          <a:p>
            <a:pPr marL="12700" marR="810260">
              <a:lnSpc>
                <a:spcPts val="3620"/>
              </a:lnSpc>
            </a:pPr>
            <a:r>
              <a:rPr sz="2400" spc="-225" dirty="0">
                <a:latin typeface="Georgia"/>
                <a:cs typeface="Georgia"/>
              </a:rPr>
              <a:t>B</a:t>
            </a:r>
            <a:r>
              <a:rPr sz="2400" spc="-165" dirty="0">
                <a:latin typeface="Georgia"/>
                <a:cs typeface="Georgia"/>
              </a:rPr>
              <a:t>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f</a:t>
            </a:r>
            <a:r>
              <a:rPr sz="2400" spc="-85" dirty="0">
                <a:latin typeface="Georgia"/>
                <a:cs typeface="Georgia"/>
              </a:rPr>
              <a:t>a</a:t>
            </a:r>
            <a:r>
              <a:rPr sz="2400" spc="-45" dirty="0">
                <a:latin typeface="Georgia"/>
                <a:cs typeface="Georgia"/>
              </a:rPr>
              <a:t>i</a:t>
            </a:r>
            <a:r>
              <a:rPr sz="2400" spc="-5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a</a:t>
            </a:r>
            <a:r>
              <a:rPr sz="2400" spc="-105" dirty="0">
                <a:latin typeface="Georgia"/>
                <a:cs typeface="Georgia"/>
              </a:rPr>
              <a:t>n</a:t>
            </a:r>
            <a:r>
              <a:rPr sz="2400" spc="-130" dirty="0">
                <a:latin typeface="Georgia"/>
                <a:cs typeface="Georgia"/>
              </a:rPr>
              <a:t>d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t</a:t>
            </a:r>
            <a:r>
              <a:rPr sz="2400" spc="-100" dirty="0">
                <a:latin typeface="Georgia"/>
                <a:cs typeface="Georgia"/>
              </a:rPr>
              <a:t>r</a:t>
            </a:r>
            <a:r>
              <a:rPr sz="2400" spc="-70" dirty="0">
                <a:latin typeface="Georgia"/>
                <a:cs typeface="Georgia"/>
              </a:rPr>
              <a:t>u</a:t>
            </a:r>
            <a:r>
              <a:rPr sz="2400" spc="-80" dirty="0">
                <a:latin typeface="Georgia"/>
                <a:cs typeface="Georgia"/>
              </a:rPr>
              <a:t>t</a:t>
            </a:r>
            <a:r>
              <a:rPr sz="2400" spc="-140" dirty="0">
                <a:latin typeface="Georgia"/>
                <a:cs typeface="Georgia"/>
              </a:rPr>
              <a:t>h</a:t>
            </a:r>
            <a:r>
              <a:rPr sz="2400" spc="-30" dirty="0">
                <a:latin typeface="Georgia"/>
                <a:cs typeface="Georgia"/>
              </a:rPr>
              <a:t>f</a:t>
            </a:r>
            <a:r>
              <a:rPr sz="2400" spc="-70" dirty="0">
                <a:latin typeface="Georgia"/>
                <a:cs typeface="Georgia"/>
              </a:rPr>
              <a:t>u</a:t>
            </a:r>
            <a:r>
              <a:rPr sz="2400" spc="-40" dirty="0">
                <a:latin typeface="Georgia"/>
                <a:cs typeface="Georgia"/>
              </a:rPr>
              <a:t>l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i</a:t>
            </a:r>
            <a:r>
              <a:rPr sz="2400" spc="-100" dirty="0">
                <a:latin typeface="Georgia"/>
                <a:cs typeface="Georgia"/>
              </a:rPr>
              <a:t>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a</a:t>
            </a:r>
            <a:r>
              <a:rPr sz="2400" spc="-45" dirty="0">
                <a:latin typeface="Georgia"/>
                <a:cs typeface="Georgia"/>
              </a:rPr>
              <a:t>l</a:t>
            </a:r>
            <a:r>
              <a:rPr sz="2400" spc="-40" dirty="0">
                <a:latin typeface="Georgia"/>
                <a:cs typeface="Georgia"/>
              </a:rPr>
              <a:t>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200" dirty="0">
                <a:latin typeface="Georgia"/>
                <a:cs typeface="Georgia"/>
              </a:rPr>
              <a:t>m</a:t>
            </a:r>
            <a:r>
              <a:rPr sz="2400" spc="-90" dirty="0">
                <a:latin typeface="Georgia"/>
                <a:cs typeface="Georgia"/>
              </a:rPr>
              <a:t>a</a:t>
            </a:r>
            <a:r>
              <a:rPr sz="2400" spc="-105" dirty="0">
                <a:latin typeface="Georgia"/>
                <a:cs typeface="Georgia"/>
              </a:rPr>
              <a:t>tters  </a:t>
            </a:r>
            <a:r>
              <a:rPr sz="2400" spc="-80" dirty="0">
                <a:latin typeface="Georgia"/>
                <a:cs typeface="Georgia"/>
              </a:rPr>
              <a:t>Always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put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the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public’s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interests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first 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Donate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professional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skills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to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good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5" dirty="0" smtClean="0">
                <a:latin typeface="Georgia"/>
                <a:cs typeface="Georgia"/>
              </a:rPr>
              <a:t>cause</a:t>
            </a:r>
            <a:r>
              <a:rPr lang="en-US" sz="2400" spc="-105" dirty="0" smtClean="0">
                <a:latin typeface="Georgia"/>
                <a:cs typeface="Georgia"/>
              </a:rPr>
              <a:t>s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27412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472" y="381000"/>
            <a:ext cx="7391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Times New Roman"/>
                <a:cs typeface="Times New Roman"/>
              </a:rPr>
              <a:t>Client &amp; Employer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418829" y="6285888"/>
            <a:ext cx="217171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073" y="1676400"/>
            <a:ext cx="3829051" cy="466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8797" y="3172461"/>
            <a:ext cx="39020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Promote </a:t>
            </a:r>
            <a:r>
              <a:rPr sz="1800" spc="-5" dirty="0">
                <a:latin typeface="Arial MT"/>
                <a:cs typeface="Arial MT"/>
              </a:rPr>
              <a:t>no </a:t>
            </a:r>
            <a:r>
              <a:rPr sz="1800" spc="-10" dirty="0">
                <a:latin typeface="Arial MT"/>
                <a:cs typeface="Arial MT"/>
              </a:rPr>
              <a:t>interest </a:t>
            </a:r>
            <a:r>
              <a:rPr sz="1800" spc="-5" dirty="0">
                <a:latin typeface="Arial MT"/>
                <a:cs typeface="Arial MT"/>
              </a:rPr>
              <a:t>adverse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their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employer </a:t>
            </a:r>
            <a:r>
              <a:rPr sz="1800" spc="-5" dirty="0">
                <a:latin typeface="Arial MT"/>
                <a:cs typeface="Arial MT"/>
              </a:rPr>
              <a:t>or client,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unless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higher </a:t>
            </a:r>
            <a:r>
              <a:rPr sz="1800" spc="-5" dirty="0">
                <a:latin typeface="Arial MT"/>
                <a:cs typeface="Arial MT"/>
              </a:rPr>
              <a:t> ethical </a:t>
            </a:r>
            <a:r>
              <a:rPr sz="1800" spc="-10" dirty="0">
                <a:latin typeface="Arial MT"/>
                <a:cs typeface="Arial MT"/>
              </a:rPr>
              <a:t>concern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spc="-10" dirty="0">
                <a:latin typeface="Arial MT"/>
                <a:cs typeface="Arial MT"/>
              </a:rPr>
              <a:t>being </a:t>
            </a:r>
            <a:r>
              <a:rPr sz="1800" spc="-5" dirty="0">
                <a:latin typeface="Arial MT"/>
                <a:cs typeface="Arial MT"/>
              </a:rPr>
              <a:t>compromised;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case, inform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appropriate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authority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ethical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concern.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43056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1402</Words>
  <Application>Microsoft Office PowerPoint</Application>
  <PresentationFormat>On-screen Show (4:3)</PresentationFormat>
  <Paragraphs>274</Paragraphs>
  <Slides>54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Executive</vt:lpstr>
      <vt:lpstr>SE 441: Software Engineering Professional Ethics </vt:lpstr>
      <vt:lpstr>Software Engineering Code of Ethics</vt:lpstr>
      <vt:lpstr>What is  code of ethics?</vt:lpstr>
      <vt:lpstr>History</vt:lpstr>
      <vt:lpstr>Brief History Timeline</vt:lpstr>
      <vt:lpstr>8 Key Principles:</vt:lpstr>
      <vt:lpstr>Public</vt:lpstr>
      <vt:lpstr>Public</vt:lpstr>
      <vt:lpstr>Client &amp; Employer</vt:lpstr>
      <vt:lpstr>Principle 2: Client and Employer</vt:lpstr>
      <vt:lpstr>Principle 3:Products</vt:lpstr>
      <vt:lpstr>Principle 3: Products(Cont.)</vt:lpstr>
      <vt:lpstr>Principle 4: Judgment</vt:lpstr>
      <vt:lpstr>Management</vt:lpstr>
      <vt:lpstr>Principle 5: Management</vt:lpstr>
      <vt:lpstr>Profession</vt:lpstr>
      <vt:lpstr>Principle 6: Profession</vt:lpstr>
      <vt:lpstr>Principle 6: Profession  (Cont.)</vt:lpstr>
      <vt:lpstr>Colleagues</vt:lpstr>
      <vt:lpstr>Principle 7: Colleagues</vt:lpstr>
      <vt:lpstr>Self</vt:lpstr>
      <vt:lpstr>Principle 8: Self</vt:lpstr>
      <vt:lpstr>PowerPoint Presentation</vt:lpstr>
      <vt:lpstr>Example: The Challenger Explosion</vt:lpstr>
      <vt:lpstr>PowerPoint Presentation</vt:lpstr>
      <vt:lpstr>The Explosion</vt:lpstr>
      <vt:lpstr>3 Seconds…</vt:lpstr>
      <vt:lpstr>59 Seconds…</vt:lpstr>
      <vt:lpstr>64.7 Seconds…</vt:lpstr>
      <vt:lpstr>Report of the Presidential Commission on the  Space Shuttle Challenger Accident</vt:lpstr>
      <vt:lpstr>PowerPoint Presentation</vt:lpstr>
      <vt:lpstr>Ariane 5 &amp; The Patriot Missile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Toyota Claimed:</vt:lpstr>
      <vt:lpstr>Experts Found:</vt:lpstr>
      <vt:lpstr>Volkswagen Emissions Cheating</vt:lpstr>
      <vt:lpstr>Target Company Data Mining</vt:lpstr>
      <vt:lpstr>“Guest Data Management”</vt:lpstr>
      <vt:lpstr>PowerPoint Presentation</vt:lpstr>
      <vt:lpstr>A simple request…</vt:lpstr>
      <vt:lpstr>Why?</vt:lpstr>
      <vt:lpstr>The data…</vt:lpstr>
      <vt:lpstr>Success!</vt:lpstr>
      <vt:lpstr>From Andrew Pole’s LinkedIn Profile</vt:lpstr>
      <vt:lpstr>Too much success?!</vt:lpstr>
      <vt:lpstr>Too much success?!</vt:lpstr>
      <vt:lpstr>Ethical Issues                 (Related to all those stories)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20</cp:revision>
  <dcterms:created xsi:type="dcterms:W3CDTF">2021-06-19T16:47:41Z</dcterms:created>
  <dcterms:modified xsi:type="dcterms:W3CDTF">2021-08-01T12:47:09Z</dcterms:modified>
</cp:coreProperties>
</file>