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223" autoAdjust="0"/>
    <p:restoredTop sz="99831" autoAdjust="0"/>
  </p:normalViewPr>
  <p:slideViewPr>
    <p:cSldViewPr snapToGrid="0">
      <p:cViewPr>
        <p:scale>
          <a:sx n="70" d="100"/>
          <a:sy n="70" d="100"/>
        </p:scale>
        <p:origin x="-276"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01-09-2015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4E65B7F6-4624-4491-A667-5B5A77AEE9D8}" type="slidenum">
              <a:rPr lang="en-US"/>
              <a:pPr/>
              <a:t>3</a:t>
            </a:fld>
            <a:endParaRPr lang="en-US"/>
          </a:p>
        </p:txBody>
      </p:sp>
      <p:sp>
        <p:nvSpPr>
          <p:cNvPr id="5" name="Rectangle 9"/>
          <p:cNvSpPr>
            <a:spLocks noGrp="1" noChangeArrowheads="1"/>
          </p:cNvSpPr>
          <p:nvPr>
            <p:ph type="hdr"/>
          </p:nvPr>
        </p:nvSpPr>
        <p:spPr>
          <a:ln/>
        </p:spPr>
        <p:txBody>
          <a:bodyPr/>
          <a:lstStyle/>
          <a:p>
            <a:r>
              <a:rPr lang="en-US"/>
              <a:t>XYZ</a:t>
            </a:r>
          </a:p>
        </p:txBody>
      </p:sp>
      <p:sp>
        <p:nvSpPr>
          <p:cNvPr id="368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E8F1856-F277-4B63-A647-3B9D7AD7F4A1}" type="slidenum">
              <a:rPr lang="en-US"/>
              <a:pPr/>
              <a:t>12</a:t>
            </a:fld>
            <a:endParaRPr lang="en-US"/>
          </a:p>
        </p:txBody>
      </p:sp>
      <p:sp>
        <p:nvSpPr>
          <p:cNvPr id="5" name="Rectangle 9"/>
          <p:cNvSpPr>
            <a:spLocks noGrp="1" noChangeArrowheads="1"/>
          </p:cNvSpPr>
          <p:nvPr>
            <p:ph type="hdr"/>
          </p:nvPr>
        </p:nvSpPr>
        <p:spPr>
          <a:ln/>
        </p:spPr>
        <p:txBody>
          <a:bodyPr/>
          <a:lstStyle/>
          <a:p>
            <a:r>
              <a:rPr lang="en-US"/>
              <a:t>XYZ</a:t>
            </a:r>
          </a:p>
        </p:txBody>
      </p:sp>
      <p:sp>
        <p:nvSpPr>
          <p:cNvPr id="460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5CAD01E9-DD89-4D52-84F4-6E1F3696081E}" type="slidenum">
              <a:rPr lang="en-US"/>
              <a:pPr/>
              <a:t>13</a:t>
            </a:fld>
            <a:endParaRPr lang="en-US"/>
          </a:p>
        </p:txBody>
      </p:sp>
      <p:sp>
        <p:nvSpPr>
          <p:cNvPr id="5" name="Rectangle 9"/>
          <p:cNvSpPr>
            <a:spLocks noGrp="1" noChangeArrowheads="1"/>
          </p:cNvSpPr>
          <p:nvPr>
            <p:ph type="hdr"/>
          </p:nvPr>
        </p:nvSpPr>
        <p:spPr>
          <a:ln/>
        </p:spPr>
        <p:txBody>
          <a:bodyPr/>
          <a:lstStyle/>
          <a:p>
            <a:r>
              <a:rPr lang="en-US"/>
              <a:t>XYZ</a:t>
            </a:r>
          </a:p>
        </p:txBody>
      </p:sp>
      <p:sp>
        <p:nvSpPr>
          <p:cNvPr id="4710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044CE34-5214-44C9-B2F3-640F4EECAFAA}" type="slidenum">
              <a:rPr lang="en-US"/>
              <a:pPr/>
              <a:t>14</a:t>
            </a:fld>
            <a:endParaRPr lang="en-US"/>
          </a:p>
        </p:txBody>
      </p:sp>
      <p:sp>
        <p:nvSpPr>
          <p:cNvPr id="5" name="Rectangle 9"/>
          <p:cNvSpPr>
            <a:spLocks noGrp="1" noChangeArrowheads="1"/>
          </p:cNvSpPr>
          <p:nvPr>
            <p:ph type="hdr"/>
          </p:nvPr>
        </p:nvSpPr>
        <p:spPr>
          <a:ln/>
        </p:spPr>
        <p:txBody>
          <a:bodyPr/>
          <a:lstStyle/>
          <a:p>
            <a:r>
              <a:rPr lang="en-US"/>
              <a:t>XYZ</a:t>
            </a:r>
          </a:p>
        </p:txBody>
      </p:sp>
      <p:sp>
        <p:nvSpPr>
          <p:cNvPr id="4812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480D38C6-FA74-4470-BD0B-F26C935A14FD}" type="slidenum">
              <a:rPr lang="en-US"/>
              <a:pPr/>
              <a:t>15</a:t>
            </a:fld>
            <a:endParaRPr lang="en-US"/>
          </a:p>
        </p:txBody>
      </p:sp>
      <p:sp>
        <p:nvSpPr>
          <p:cNvPr id="5" name="Rectangle 9"/>
          <p:cNvSpPr>
            <a:spLocks noGrp="1" noChangeArrowheads="1"/>
          </p:cNvSpPr>
          <p:nvPr>
            <p:ph type="hdr"/>
          </p:nvPr>
        </p:nvSpPr>
        <p:spPr>
          <a:ln/>
        </p:spPr>
        <p:txBody>
          <a:bodyPr/>
          <a:lstStyle/>
          <a:p>
            <a:r>
              <a:rPr lang="en-US"/>
              <a:t>XYZ</a:t>
            </a:r>
          </a:p>
        </p:txBody>
      </p:sp>
      <p:sp>
        <p:nvSpPr>
          <p:cNvPr id="4915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2FEB196-3058-4C02-B429-AA007BAECDB3}" type="slidenum">
              <a:rPr lang="en-US"/>
              <a:pPr/>
              <a:t>16</a:t>
            </a:fld>
            <a:endParaRPr lang="en-US"/>
          </a:p>
        </p:txBody>
      </p:sp>
      <p:sp>
        <p:nvSpPr>
          <p:cNvPr id="5" name="Rectangle 9"/>
          <p:cNvSpPr>
            <a:spLocks noGrp="1" noChangeArrowheads="1"/>
          </p:cNvSpPr>
          <p:nvPr>
            <p:ph type="hdr"/>
          </p:nvPr>
        </p:nvSpPr>
        <p:spPr>
          <a:ln/>
        </p:spPr>
        <p:txBody>
          <a:bodyPr/>
          <a:lstStyle/>
          <a:p>
            <a:r>
              <a:rPr lang="en-US"/>
              <a:t>XYZ</a:t>
            </a:r>
          </a:p>
        </p:txBody>
      </p:sp>
      <p:sp>
        <p:nvSpPr>
          <p:cNvPr id="5017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2F3FF87-AA50-41CB-AA19-52D92670C224}" type="slidenum">
              <a:rPr lang="en-US"/>
              <a:pPr/>
              <a:t>17</a:t>
            </a:fld>
            <a:endParaRPr lang="en-US"/>
          </a:p>
        </p:txBody>
      </p:sp>
      <p:sp>
        <p:nvSpPr>
          <p:cNvPr id="5" name="Rectangle 9"/>
          <p:cNvSpPr>
            <a:spLocks noGrp="1" noChangeArrowheads="1"/>
          </p:cNvSpPr>
          <p:nvPr>
            <p:ph type="hdr"/>
          </p:nvPr>
        </p:nvSpPr>
        <p:spPr>
          <a:ln/>
        </p:spPr>
        <p:txBody>
          <a:bodyPr/>
          <a:lstStyle/>
          <a:p>
            <a:r>
              <a:rPr lang="en-US"/>
              <a:t>XYZ</a:t>
            </a:r>
          </a:p>
        </p:txBody>
      </p:sp>
      <p:sp>
        <p:nvSpPr>
          <p:cNvPr id="5120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7F0DC9D-C0E1-4160-BFA8-C9EB8A6F2CF1}" type="slidenum">
              <a:rPr lang="en-US"/>
              <a:pPr/>
              <a:t>18</a:t>
            </a:fld>
            <a:endParaRPr lang="en-US"/>
          </a:p>
        </p:txBody>
      </p:sp>
      <p:sp>
        <p:nvSpPr>
          <p:cNvPr id="5" name="Rectangle 9"/>
          <p:cNvSpPr>
            <a:spLocks noGrp="1" noChangeArrowheads="1"/>
          </p:cNvSpPr>
          <p:nvPr>
            <p:ph type="hdr"/>
          </p:nvPr>
        </p:nvSpPr>
        <p:spPr>
          <a:ln/>
        </p:spPr>
        <p:txBody>
          <a:bodyPr/>
          <a:lstStyle/>
          <a:p>
            <a:r>
              <a:rPr lang="en-US"/>
              <a:t>XYZ</a:t>
            </a:r>
          </a:p>
        </p:txBody>
      </p:sp>
      <p:sp>
        <p:nvSpPr>
          <p:cNvPr id="5222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6B9E2B2F-62B8-4767-8CD8-A584DDA296C8}" type="slidenum">
              <a:rPr lang="en-US"/>
              <a:pPr/>
              <a:t>19</a:t>
            </a:fld>
            <a:endParaRPr lang="en-US"/>
          </a:p>
        </p:txBody>
      </p:sp>
      <p:sp>
        <p:nvSpPr>
          <p:cNvPr id="5" name="Rectangle 9"/>
          <p:cNvSpPr>
            <a:spLocks noGrp="1" noChangeArrowheads="1"/>
          </p:cNvSpPr>
          <p:nvPr>
            <p:ph type="hdr"/>
          </p:nvPr>
        </p:nvSpPr>
        <p:spPr>
          <a:ln/>
        </p:spPr>
        <p:txBody>
          <a:bodyPr/>
          <a:lstStyle/>
          <a:p>
            <a:r>
              <a:rPr lang="en-US"/>
              <a:t>XYZ</a:t>
            </a:r>
          </a:p>
        </p:txBody>
      </p:sp>
      <p:sp>
        <p:nvSpPr>
          <p:cNvPr id="5324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DD33446-B0AC-41C8-BA01-D24A7D3DBC19}" type="slidenum">
              <a:rPr lang="en-US"/>
              <a:pPr/>
              <a:t>20</a:t>
            </a:fld>
            <a:endParaRPr lang="en-US"/>
          </a:p>
        </p:txBody>
      </p:sp>
      <p:sp>
        <p:nvSpPr>
          <p:cNvPr id="5" name="Rectangle 9"/>
          <p:cNvSpPr>
            <a:spLocks noGrp="1" noChangeArrowheads="1"/>
          </p:cNvSpPr>
          <p:nvPr>
            <p:ph type="hdr"/>
          </p:nvPr>
        </p:nvSpPr>
        <p:spPr>
          <a:ln/>
        </p:spPr>
        <p:txBody>
          <a:bodyPr/>
          <a:lstStyle/>
          <a:p>
            <a:r>
              <a:rPr lang="en-US"/>
              <a:t>XYZ</a:t>
            </a:r>
          </a:p>
        </p:txBody>
      </p:sp>
      <p:sp>
        <p:nvSpPr>
          <p:cNvPr id="5427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47B9547C-50C6-433A-B317-C5C72809021D}" type="slidenum">
              <a:rPr lang="en-US"/>
              <a:pPr/>
              <a:t>21</a:t>
            </a:fld>
            <a:endParaRPr lang="en-US"/>
          </a:p>
        </p:txBody>
      </p:sp>
      <p:sp>
        <p:nvSpPr>
          <p:cNvPr id="5" name="Rectangle 9"/>
          <p:cNvSpPr>
            <a:spLocks noGrp="1" noChangeArrowheads="1"/>
          </p:cNvSpPr>
          <p:nvPr>
            <p:ph type="hdr"/>
          </p:nvPr>
        </p:nvSpPr>
        <p:spPr>
          <a:ln/>
        </p:spPr>
        <p:txBody>
          <a:bodyPr/>
          <a:lstStyle/>
          <a:p>
            <a:r>
              <a:rPr lang="en-US"/>
              <a:t>XYZ</a:t>
            </a:r>
          </a:p>
        </p:txBody>
      </p:sp>
      <p:sp>
        <p:nvSpPr>
          <p:cNvPr id="552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B01F7EA-3D57-46D1-9AC5-C58B20CFD49B}" type="slidenum">
              <a:rPr lang="en-US"/>
              <a:pPr/>
              <a:t>4</a:t>
            </a:fld>
            <a:endParaRPr lang="en-US"/>
          </a:p>
        </p:txBody>
      </p:sp>
      <p:sp>
        <p:nvSpPr>
          <p:cNvPr id="5" name="Rectangle 9"/>
          <p:cNvSpPr>
            <a:spLocks noGrp="1" noChangeArrowheads="1"/>
          </p:cNvSpPr>
          <p:nvPr>
            <p:ph type="hdr"/>
          </p:nvPr>
        </p:nvSpPr>
        <p:spPr>
          <a:ln/>
        </p:spPr>
        <p:txBody>
          <a:bodyPr/>
          <a:lstStyle/>
          <a:p>
            <a:r>
              <a:rPr lang="en-US"/>
              <a:t>XYZ</a:t>
            </a:r>
          </a:p>
        </p:txBody>
      </p:sp>
      <p:sp>
        <p:nvSpPr>
          <p:cNvPr id="378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A3E5CC62-169F-4FC2-AC26-C5CEB242D522}" type="slidenum">
              <a:rPr lang="en-US"/>
              <a:pPr/>
              <a:t>22</a:t>
            </a:fld>
            <a:endParaRPr lang="en-US"/>
          </a:p>
        </p:txBody>
      </p:sp>
      <p:sp>
        <p:nvSpPr>
          <p:cNvPr id="5" name="Rectangle 9"/>
          <p:cNvSpPr>
            <a:spLocks noGrp="1" noChangeArrowheads="1"/>
          </p:cNvSpPr>
          <p:nvPr>
            <p:ph type="hdr"/>
          </p:nvPr>
        </p:nvSpPr>
        <p:spPr>
          <a:ln/>
        </p:spPr>
        <p:txBody>
          <a:bodyPr/>
          <a:lstStyle/>
          <a:p>
            <a:r>
              <a:rPr lang="en-US"/>
              <a:t>XYZ</a:t>
            </a:r>
          </a:p>
        </p:txBody>
      </p:sp>
      <p:sp>
        <p:nvSpPr>
          <p:cNvPr id="563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227E191-264A-482C-8040-01C71B36975B}" type="slidenum">
              <a:rPr lang="en-US"/>
              <a:pPr/>
              <a:t>23</a:t>
            </a:fld>
            <a:endParaRPr lang="en-US"/>
          </a:p>
        </p:txBody>
      </p:sp>
      <p:sp>
        <p:nvSpPr>
          <p:cNvPr id="5" name="Rectangle 9"/>
          <p:cNvSpPr>
            <a:spLocks noGrp="1" noChangeArrowheads="1"/>
          </p:cNvSpPr>
          <p:nvPr>
            <p:ph type="hdr"/>
          </p:nvPr>
        </p:nvSpPr>
        <p:spPr>
          <a:ln/>
        </p:spPr>
        <p:txBody>
          <a:bodyPr/>
          <a:lstStyle/>
          <a:p>
            <a:r>
              <a:rPr lang="en-US"/>
              <a:t>XYZ</a:t>
            </a:r>
          </a:p>
        </p:txBody>
      </p:sp>
      <p:sp>
        <p:nvSpPr>
          <p:cNvPr id="5734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BBF59300-2EE0-46FB-8DD8-06B408063AD5}" type="slidenum">
              <a:rPr lang="en-US"/>
              <a:pPr/>
              <a:t>24</a:t>
            </a:fld>
            <a:endParaRPr lang="en-US"/>
          </a:p>
        </p:txBody>
      </p:sp>
      <p:sp>
        <p:nvSpPr>
          <p:cNvPr id="5" name="Rectangle 9"/>
          <p:cNvSpPr>
            <a:spLocks noGrp="1" noChangeArrowheads="1"/>
          </p:cNvSpPr>
          <p:nvPr>
            <p:ph type="hdr"/>
          </p:nvPr>
        </p:nvSpPr>
        <p:spPr>
          <a:ln/>
        </p:spPr>
        <p:txBody>
          <a:bodyPr/>
          <a:lstStyle/>
          <a:p>
            <a:r>
              <a:rPr lang="en-US"/>
              <a:t>XYZ</a:t>
            </a:r>
          </a:p>
        </p:txBody>
      </p:sp>
      <p:sp>
        <p:nvSpPr>
          <p:cNvPr id="583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FF4DBA3-042F-4B73-966F-A730F67E4A15}" type="slidenum">
              <a:rPr lang="en-US"/>
              <a:pPr/>
              <a:t>25</a:t>
            </a:fld>
            <a:endParaRPr lang="en-US"/>
          </a:p>
        </p:txBody>
      </p:sp>
      <p:sp>
        <p:nvSpPr>
          <p:cNvPr id="5" name="Rectangle 9"/>
          <p:cNvSpPr>
            <a:spLocks noGrp="1" noChangeArrowheads="1"/>
          </p:cNvSpPr>
          <p:nvPr>
            <p:ph type="hdr"/>
          </p:nvPr>
        </p:nvSpPr>
        <p:spPr>
          <a:ln/>
        </p:spPr>
        <p:txBody>
          <a:bodyPr/>
          <a:lstStyle/>
          <a:p>
            <a:r>
              <a:rPr lang="en-US"/>
              <a:t>XYZ</a:t>
            </a:r>
          </a:p>
        </p:txBody>
      </p:sp>
      <p:sp>
        <p:nvSpPr>
          <p:cNvPr id="593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B38349DB-B8FA-4619-A1BF-A5DFDA893BB6}" type="slidenum">
              <a:rPr lang="en-US"/>
              <a:pPr/>
              <a:t>26</a:t>
            </a:fld>
            <a:endParaRPr lang="en-US"/>
          </a:p>
        </p:txBody>
      </p:sp>
      <p:sp>
        <p:nvSpPr>
          <p:cNvPr id="5" name="Rectangle 9"/>
          <p:cNvSpPr>
            <a:spLocks noGrp="1" noChangeArrowheads="1"/>
          </p:cNvSpPr>
          <p:nvPr>
            <p:ph type="hdr"/>
          </p:nvPr>
        </p:nvSpPr>
        <p:spPr>
          <a:ln/>
        </p:spPr>
        <p:txBody>
          <a:bodyPr/>
          <a:lstStyle/>
          <a:p>
            <a:r>
              <a:rPr lang="en-US"/>
              <a:t>XYZ</a:t>
            </a:r>
          </a:p>
        </p:txBody>
      </p:sp>
      <p:sp>
        <p:nvSpPr>
          <p:cNvPr id="6041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2A357D37-4CDF-4435-BD85-F14C30395A81}" type="slidenum">
              <a:rPr lang="en-US"/>
              <a:pPr/>
              <a:t>27</a:t>
            </a:fld>
            <a:endParaRPr lang="en-US"/>
          </a:p>
        </p:txBody>
      </p:sp>
      <p:sp>
        <p:nvSpPr>
          <p:cNvPr id="5" name="Rectangle 9"/>
          <p:cNvSpPr>
            <a:spLocks noGrp="1" noChangeArrowheads="1"/>
          </p:cNvSpPr>
          <p:nvPr>
            <p:ph type="hdr"/>
          </p:nvPr>
        </p:nvSpPr>
        <p:spPr>
          <a:ln/>
        </p:spPr>
        <p:txBody>
          <a:bodyPr/>
          <a:lstStyle/>
          <a:p>
            <a:r>
              <a:rPr lang="en-US"/>
              <a:t>XYZ</a:t>
            </a:r>
          </a:p>
        </p:txBody>
      </p:sp>
      <p:sp>
        <p:nvSpPr>
          <p:cNvPr id="614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B7E6748-1F33-4CB2-BDD0-1D72E64CFE57}" type="slidenum">
              <a:rPr lang="en-US"/>
              <a:pPr/>
              <a:t>28</a:t>
            </a:fld>
            <a:endParaRPr lang="en-US"/>
          </a:p>
        </p:txBody>
      </p:sp>
      <p:sp>
        <p:nvSpPr>
          <p:cNvPr id="5" name="Rectangle 9"/>
          <p:cNvSpPr>
            <a:spLocks noGrp="1" noChangeArrowheads="1"/>
          </p:cNvSpPr>
          <p:nvPr>
            <p:ph type="hdr"/>
          </p:nvPr>
        </p:nvSpPr>
        <p:spPr>
          <a:ln/>
        </p:spPr>
        <p:txBody>
          <a:bodyPr/>
          <a:lstStyle/>
          <a:p>
            <a:r>
              <a:rPr lang="en-US"/>
              <a:t>XYZ</a:t>
            </a:r>
          </a:p>
        </p:txBody>
      </p:sp>
      <p:sp>
        <p:nvSpPr>
          <p:cNvPr id="624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DC0C5B5-E825-477B-9CF7-8CA81E6E1CF4}" type="slidenum">
              <a:rPr lang="en-US"/>
              <a:pPr/>
              <a:t>29</a:t>
            </a:fld>
            <a:endParaRPr lang="en-US"/>
          </a:p>
        </p:txBody>
      </p:sp>
      <p:sp>
        <p:nvSpPr>
          <p:cNvPr id="5" name="Rectangle 9"/>
          <p:cNvSpPr>
            <a:spLocks noGrp="1" noChangeArrowheads="1"/>
          </p:cNvSpPr>
          <p:nvPr>
            <p:ph type="hdr"/>
          </p:nvPr>
        </p:nvSpPr>
        <p:spPr>
          <a:ln/>
        </p:spPr>
        <p:txBody>
          <a:bodyPr/>
          <a:lstStyle/>
          <a:p>
            <a:r>
              <a:rPr lang="en-US"/>
              <a:t>XYZ</a:t>
            </a:r>
          </a:p>
        </p:txBody>
      </p:sp>
      <p:sp>
        <p:nvSpPr>
          <p:cNvPr id="634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A66F74A5-60E1-477C-9FBC-C0A05A95741D}" type="slidenum">
              <a:rPr lang="en-US"/>
              <a:pPr/>
              <a:t>30</a:t>
            </a:fld>
            <a:endParaRPr lang="en-US"/>
          </a:p>
        </p:txBody>
      </p:sp>
      <p:sp>
        <p:nvSpPr>
          <p:cNvPr id="5" name="Rectangle 9"/>
          <p:cNvSpPr>
            <a:spLocks noGrp="1" noChangeArrowheads="1"/>
          </p:cNvSpPr>
          <p:nvPr>
            <p:ph type="hdr"/>
          </p:nvPr>
        </p:nvSpPr>
        <p:spPr>
          <a:ln/>
        </p:spPr>
        <p:txBody>
          <a:bodyPr/>
          <a:lstStyle/>
          <a:p>
            <a:r>
              <a:rPr lang="en-US"/>
              <a:t>XYZ</a:t>
            </a:r>
          </a:p>
        </p:txBody>
      </p:sp>
      <p:sp>
        <p:nvSpPr>
          <p:cNvPr id="645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F2B3D657-78C3-4737-BA9E-A797A1DD70C5}" type="slidenum">
              <a:rPr lang="en-US"/>
              <a:pPr/>
              <a:t>5</a:t>
            </a:fld>
            <a:endParaRPr lang="en-US"/>
          </a:p>
        </p:txBody>
      </p:sp>
      <p:sp>
        <p:nvSpPr>
          <p:cNvPr id="5" name="Rectangle 9"/>
          <p:cNvSpPr>
            <a:spLocks noGrp="1" noChangeArrowheads="1"/>
          </p:cNvSpPr>
          <p:nvPr>
            <p:ph type="hdr"/>
          </p:nvPr>
        </p:nvSpPr>
        <p:spPr>
          <a:ln/>
        </p:spPr>
        <p:txBody>
          <a:bodyPr/>
          <a:lstStyle/>
          <a:p>
            <a:r>
              <a:rPr lang="en-US"/>
              <a:t>XYZ</a:t>
            </a:r>
          </a:p>
        </p:txBody>
      </p:sp>
      <p:sp>
        <p:nvSpPr>
          <p:cNvPr id="389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F03F6B08-F847-4762-91CD-5AE0E3011F19}" type="slidenum">
              <a:rPr lang="en-US"/>
              <a:pPr/>
              <a:t>6</a:t>
            </a:fld>
            <a:endParaRPr lang="en-US"/>
          </a:p>
        </p:txBody>
      </p:sp>
      <p:sp>
        <p:nvSpPr>
          <p:cNvPr id="5" name="Rectangle 9"/>
          <p:cNvSpPr>
            <a:spLocks noGrp="1" noChangeArrowheads="1"/>
          </p:cNvSpPr>
          <p:nvPr>
            <p:ph type="hdr"/>
          </p:nvPr>
        </p:nvSpPr>
        <p:spPr>
          <a:ln/>
        </p:spPr>
        <p:txBody>
          <a:bodyPr/>
          <a:lstStyle/>
          <a:p>
            <a:r>
              <a:rPr lang="en-US"/>
              <a:t>XYZ</a:t>
            </a:r>
          </a:p>
        </p:txBody>
      </p:sp>
      <p:sp>
        <p:nvSpPr>
          <p:cNvPr id="399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E8338DEB-E591-4FB4-993E-760C6F2F78D6}" type="slidenum">
              <a:rPr lang="en-US"/>
              <a:pPr/>
              <a:t>7</a:t>
            </a:fld>
            <a:endParaRPr lang="en-US"/>
          </a:p>
        </p:txBody>
      </p:sp>
      <p:sp>
        <p:nvSpPr>
          <p:cNvPr id="5" name="Rectangle 9"/>
          <p:cNvSpPr>
            <a:spLocks noGrp="1" noChangeArrowheads="1"/>
          </p:cNvSpPr>
          <p:nvPr>
            <p:ph type="hdr"/>
          </p:nvPr>
        </p:nvSpPr>
        <p:spPr>
          <a:ln/>
        </p:spPr>
        <p:txBody>
          <a:bodyPr/>
          <a:lstStyle/>
          <a:p>
            <a:r>
              <a:rPr lang="en-US"/>
              <a:t>XYZ</a:t>
            </a:r>
          </a:p>
        </p:txBody>
      </p:sp>
      <p:sp>
        <p:nvSpPr>
          <p:cNvPr id="4096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1FDE5378-3093-49B2-ADA5-A230FC10C744}" type="slidenum">
              <a:rPr lang="en-US"/>
              <a:pPr/>
              <a:t>8</a:t>
            </a:fld>
            <a:endParaRPr lang="en-US"/>
          </a:p>
        </p:txBody>
      </p:sp>
      <p:sp>
        <p:nvSpPr>
          <p:cNvPr id="5" name="Rectangle 9"/>
          <p:cNvSpPr>
            <a:spLocks noGrp="1" noChangeArrowheads="1"/>
          </p:cNvSpPr>
          <p:nvPr>
            <p:ph type="hdr"/>
          </p:nvPr>
        </p:nvSpPr>
        <p:spPr>
          <a:ln/>
        </p:spPr>
        <p:txBody>
          <a:bodyPr/>
          <a:lstStyle/>
          <a:p>
            <a:r>
              <a:rPr lang="en-US"/>
              <a:t>XYZ</a:t>
            </a:r>
          </a:p>
        </p:txBody>
      </p:sp>
      <p:sp>
        <p:nvSpPr>
          <p:cNvPr id="4198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AD238481-4573-4B77-AF04-9E5E9535EB49}" type="slidenum">
              <a:rPr lang="en-US"/>
              <a:pPr/>
              <a:t>9</a:t>
            </a:fld>
            <a:endParaRPr lang="en-US"/>
          </a:p>
        </p:txBody>
      </p:sp>
      <p:sp>
        <p:nvSpPr>
          <p:cNvPr id="5" name="Rectangle 9"/>
          <p:cNvSpPr>
            <a:spLocks noGrp="1" noChangeArrowheads="1"/>
          </p:cNvSpPr>
          <p:nvPr>
            <p:ph type="hdr"/>
          </p:nvPr>
        </p:nvSpPr>
        <p:spPr>
          <a:ln/>
        </p:spPr>
        <p:txBody>
          <a:bodyPr/>
          <a:lstStyle/>
          <a:p>
            <a:r>
              <a:rPr lang="en-US"/>
              <a:t>XYZ</a:t>
            </a:r>
          </a:p>
        </p:txBody>
      </p:sp>
      <p:sp>
        <p:nvSpPr>
          <p:cNvPr id="4300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6DDC8666-9C55-458C-8B9A-B3B55A0AA2EA}" type="slidenum">
              <a:rPr lang="en-US"/>
              <a:pPr/>
              <a:t>10</a:t>
            </a:fld>
            <a:endParaRPr lang="en-US"/>
          </a:p>
        </p:txBody>
      </p:sp>
      <p:sp>
        <p:nvSpPr>
          <p:cNvPr id="5" name="Rectangle 9"/>
          <p:cNvSpPr>
            <a:spLocks noGrp="1" noChangeArrowheads="1"/>
          </p:cNvSpPr>
          <p:nvPr>
            <p:ph type="hdr"/>
          </p:nvPr>
        </p:nvSpPr>
        <p:spPr>
          <a:ln/>
        </p:spPr>
        <p:txBody>
          <a:bodyPr/>
          <a:lstStyle/>
          <a:p>
            <a:r>
              <a:rPr lang="en-US"/>
              <a:t>XYZ</a:t>
            </a:r>
          </a:p>
        </p:txBody>
      </p:sp>
      <p:sp>
        <p:nvSpPr>
          <p:cNvPr id="440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8A4BFA2-0E75-4340-93F7-FA4E1F122FBD}" type="slidenum">
              <a:rPr lang="en-US"/>
              <a:pPr/>
              <a:t>11</a:t>
            </a:fld>
            <a:endParaRPr lang="en-US"/>
          </a:p>
        </p:txBody>
      </p:sp>
      <p:sp>
        <p:nvSpPr>
          <p:cNvPr id="5" name="Rectangle 9"/>
          <p:cNvSpPr>
            <a:spLocks noGrp="1" noChangeArrowheads="1"/>
          </p:cNvSpPr>
          <p:nvPr>
            <p:ph type="hdr"/>
          </p:nvPr>
        </p:nvSpPr>
        <p:spPr>
          <a:ln/>
        </p:spPr>
        <p:txBody>
          <a:bodyPr/>
          <a:lstStyle/>
          <a:p>
            <a:r>
              <a:rPr lang="en-US"/>
              <a:t>XYZ</a:t>
            </a:r>
          </a:p>
        </p:txBody>
      </p:sp>
      <p:sp>
        <p:nvSpPr>
          <p:cNvPr id="450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30"/>
          </a:xfrm>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01-09-2015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01-09-2015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01-09-2015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01-09-2015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9"/>
            <a:ext cx="10126638" cy="1460310"/>
          </a:xfrm>
          <a:solidFill>
            <a:srgbClr val="3388A9"/>
          </a:solidFill>
        </p:spPr>
        <p:txBody>
          <a:bodyPr>
            <a:noAutofit/>
          </a:bodyPr>
          <a:lstStyle/>
          <a:p>
            <a:r>
              <a:rPr lang="en-IN" sz="4400" dirty="0" smtClean="0">
                <a:latin typeface="+mn-lt"/>
              </a:rPr>
              <a:t>Session 26 : </a:t>
            </a:r>
            <a:r>
              <a:rPr lang="en-US" sz="4400" smtClean="0"/>
              <a:t>Introduction to Hibernate</a:t>
            </a:r>
            <a:r>
              <a:rPr lang="en-IN" sz="4400" smtClean="0">
                <a:latin typeface="+mn-lt"/>
              </a:rPr>
              <a:t> </a:t>
            </a:r>
            <a:r>
              <a:rPr lang="en-IN" sz="4400" dirty="0" smtClean="0">
                <a:latin typeface="+mn-lt"/>
              </a:rPr>
              <a:t/>
            </a:r>
            <a:br>
              <a:rPr lang="en-IN" sz="4400" dirty="0" smtClean="0">
                <a:latin typeface="+mn-lt"/>
              </a:rPr>
            </a:br>
            <a:r>
              <a:rPr lang="en-IN" sz="4400" dirty="0" smtClean="0"/>
              <a:t> Module 3.3 : Advanced Java</a:t>
            </a:r>
            <a:endParaRPr lang="en-IN" sz="4400"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0" y="257176"/>
            <a:ext cx="10972800" cy="428625"/>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Hibernate API</a:t>
            </a:r>
          </a:p>
        </p:txBody>
      </p:sp>
      <p:sp>
        <p:nvSpPr>
          <p:cNvPr id="13314" name="Rectangle 2"/>
          <p:cNvSpPr>
            <a:spLocks noGrp="1" noChangeArrowheads="1"/>
          </p:cNvSpPr>
          <p:nvPr>
            <p:ph type="body" idx="4294967295"/>
          </p:nvPr>
        </p:nvSpPr>
        <p:spPr>
          <a:xfrm>
            <a:off x="609600" y="1219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is built on top of many Java APIs and other Java open source frameworks/APIs.</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architecture is layered so you do not have  to know the underlying APIs.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You are required to know fewer than a dozen Hibernate classes to use Hibernate.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0" y="457201"/>
            <a:ext cx="10972800" cy="428625"/>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Hibernate API</a:t>
            </a:r>
          </a:p>
        </p:txBody>
      </p:sp>
      <p:sp>
        <p:nvSpPr>
          <p:cNvPr id="14338" name="Rectangle 2"/>
          <p:cNvSpPr>
            <a:spLocks noGrp="1" noChangeArrowheads="1"/>
          </p:cNvSpPr>
          <p:nvPr>
            <p:ph type="body" idx="4294967295"/>
          </p:nvPr>
        </p:nvSpPr>
        <p:spPr>
          <a:xfrm>
            <a:off x="609600" y="1219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main interfaces and classes of the Hibernate API are given below: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org.hibernate.Hibernate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org.hibernate.Session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org.hibernate.SessionFactory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org.hibernate.Transaction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org.hibernate.Query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org.hibernate.Criteria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org.hibernate.ScrollableResults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org.hibernate.cfg.Configuration </a:t>
            </a:r>
          </a:p>
          <a:p>
            <a:pPr marL="739775" lvl="1" indent="-282575">
              <a:lnSpc>
                <a:spcPct val="95000"/>
              </a:lnSpc>
              <a:spcBef>
                <a:spcPct val="0"/>
              </a:spcBef>
              <a:spcAft>
                <a:spcPts val="563"/>
              </a:spcAft>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org.hibernate.expression.Expression </a:t>
            </a:r>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org.hibernate.expression.Order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0" y="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Main classes and interfaces of Hibernate API</a:t>
            </a:r>
          </a:p>
        </p:txBody>
      </p:sp>
      <p:pic>
        <p:nvPicPr>
          <p:cNvPr id="15362" name="Picture 2"/>
          <p:cNvPicPr>
            <a:picLocks noChangeAspect="1" noChangeArrowheads="1"/>
          </p:cNvPicPr>
          <p:nvPr/>
        </p:nvPicPr>
        <p:blipFill>
          <a:blip r:embed="rId3"/>
          <a:srcRect/>
          <a:stretch>
            <a:fillRect/>
          </a:stretch>
        </p:blipFill>
        <p:spPr bwMode="auto">
          <a:xfrm>
            <a:off x="1422400" y="2209800"/>
            <a:ext cx="8940800" cy="28384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026584" y="4724400"/>
            <a:ext cx="9946216"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6386" name="Rectangle 2"/>
          <p:cNvSpPr>
            <a:spLocks noGrp="1" noChangeArrowheads="1"/>
          </p:cNvSpPr>
          <p:nvPr>
            <p:ph type="title" idx="4294967295"/>
          </p:nvPr>
        </p:nvSpPr>
        <p:spPr>
          <a:xfrm>
            <a:off x="0" y="3810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org.hibernate.cfg.Configuration</a:t>
            </a:r>
          </a:p>
        </p:txBody>
      </p:sp>
      <p:sp>
        <p:nvSpPr>
          <p:cNvPr id="16387"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Configuration object is the Hibernate object that you have to create first in your Hibernate applications.</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 </a:t>
            </a:r>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It represents a configuration or properties file for Hibernate.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Configuration object reads and establishes the properties Hibernate uses to connect to a database and configure itself for work.</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 Configuration object is used to create a SessionFactory and then is typically discarded.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b="1"/>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t>		</a:t>
            </a:r>
            <a:r>
              <a:rPr lang="en-US" sz="1800">
                <a:latin typeface="Courier New" pitchFamily="49" charset="0"/>
              </a:rPr>
              <a:t>/* Load the hibernate configuration file */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Configuration cfg = new Configuration();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cfg.configure(CONFIG_FILE_LOCATION);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016001" y="3962400"/>
            <a:ext cx="99462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7410"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org.hibernate.SessionFactory</a:t>
            </a:r>
          </a:p>
        </p:txBody>
      </p:sp>
      <p:sp>
        <p:nvSpPr>
          <p:cNvPr id="17411"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SessionFactory object, as its name implies is a factory for Session objects and is an expensive object to create.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It is usually created during application start up like the Configuration object. However, unlike the Configuration object, it should be created once and retained for later use.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It is a thread safe object.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b="1"/>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t>		</a:t>
            </a:r>
            <a:r>
              <a:rPr lang="en-US" sz="1800">
                <a:latin typeface="Courier New" pitchFamily="49" charset="0"/>
              </a:rPr>
              <a:t>/* Create the session factory */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SessionFactory sessionFactory = 		cfg.buildSessionFactory();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914401" y="4876800"/>
            <a:ext cx="99462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18434" name="Rectangle 2"/>
          <p:cNvSpPr>
            <a:spLocks noGrp="1" noChangeArrowheads="1"/>
          </p:cNvSpPr>
          <p:nvPr>
            <p:ph type="title" idx="4294967295"/>
          </p:nvPr>
        </p:nvSpPr>
        <p:spPr>
          <a:xfrm>
            <a:off x="0" y="46038"/>
            <a:ext cx="10972800" cy="1096962"/>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
            </a:r>
            <a:br>
              <a:rPr lang="en-US" sz="2200" b="1"/>
            </a:br>
            <a:r>
              <a:rPr lang="en-US" sz="2200" b="1"/>
              <a:t>org.hibernate.Session </a:t>
            </a:r>
            <a:br>
              <a:rPr lang="en-US" sz="2200" b="1"/>
            </a:br>
            <a:endParaRPr lang="en-US" sz="2200" b="1"/>
          </a:p>
        </p:txBody>
      </p:sp>
      <p:sp>
        <p:nvSpPr>
          <p:cNvPr id="18435" name="Rectangle 3"/>
          <p:cNvSpPr>
            <a:spLocks noGrp="1" noChangeArrowheads="1"/>
          </p:cNvSpPr>
          <p:nvPr>
            <p:ph type="body" idx="4294967295"/>
          </p:nvPr>
        </p:nvSpPr>
        <p:spPr>
          <a:xfrm>
            <a:off x="609600" y="1600201"/>
            <a:ext cx="10972800" cy="4525963"/>
          </a:xfrm>
          <a:ln/>
        </p:spPr>
        <p:txBody>
          <a:bodyPr/>
          <a:lstStyle/>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Session object provides the main interface to accomplish work with the database.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Persistent objects are saved and retrieved through a Session object.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 Session object is lightweight and inexpensive to create.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 Session object establishes a physical connection to the database.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Session objects are not thread safe.</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t>		</a:t>
            </a:r>
            <a:r>
              <a:rPr lang="en-US" sz="1800">
                <a:latin typeface="Courier New" pitchFamily="49" charset="0"/>
              </a:rPr>
              <a:t>/* Retrieve the session */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Session session = sessionFactory.openSession();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0" y="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org.hibernate.Transaction</a:t>
            </a:r>
          </a:p>
        </p:txBody>
      </p:sp>
      <p:sp>
        <p:nvSpPr>
          <p:cNvPr id="19458" name="Rectangle 2"/>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 Transaction represents a unit of work with the database.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Transactions in Hibernate are handled by an underlying transaction manager and transaction from JDBC, JTA or CORBA.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Hibernate Transaction object absolves  the developer from having to deal with the underlying transaction manager/transaction.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This allows developers to use a Transaction Manager of their choice without having to code to a specific Transaction Manager.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09600" y="1600200"/>
            <a:ext cx="10566400" cy="3200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0482"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A typical transaction code</a:t>
            </a:r>
          </a:p>
        </p:txBody>
      </p:sp>
      <p:sp>
        <p:nvSpPr>
          <p:cNvPr id="20483" name="Rectangle 3"/>
          <p:cNvSpPr>
            <a:spLocks noGrp="1" noChangeArrowheads="1"/>
          </p:cNvSpPr>
          <p:nvPr>
            <p:ph type="body" idx="4294967295"/>
          </p:nvPr>
        </p:nvSpPr>
        <p:spPr>
          <a:xfrm>
            <a:off x="609600" y="1600201"/>
            <a:ext cx="10972800" cy="4525963"/>
          </a:xfrm>
          <a:ln/>
        </p:spPr>
        <p:txBody>
          <a:bodyPr/>
          <a:lstStyle/>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Transaction tx;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try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tx = sess.beginTransaction();     //do some work     ...     tx.commit();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 catch (Exception e)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 if (tx!=null) </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tx.rollback();</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     throw e;</a:t>
            </a:r>
          </a:p>
          <a:p>
            <a:pPr indent="-339725">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latin typeface="Courier New" pitchFamily="49" charset="0"/>
              </a:rPr>
              <a:t> }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219201" y="3810000"/>
            <a:ext cx="9946217" cy="914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1506" name="Rectangle 2"/>
          <p:cNvSpPr>
            <a:spLocks noGrp="1" noChangeArrowheads="1"/>
          </p:cNvSpPr>
          <p:nvPr>
            <p:ph type="title" idx="4294967295"/>
          </p:nvPr>
        </p:nvSpPr>
        <p:spPr>
          <a:xfrm>
            <a:off x="0" y="3810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Query and Criteria </a:t>
            </a:r>
          </a:p>
        </p:txBody>
      </p:sp>
      <p:sp>
        <p:nvSpPr>
          <p:cNvPr id="21507" name="Rectangle 3"/>
          <p:cNvSpPr>
            <a:spLocks noGrp="1" noChangeArrowheads="1"/>
          </p:cNvSpPr>
          <p:nvPr>
            <p:ph type="body" idx="4294967295"/>
          </p:nvPr>
        </p:nvSpPr>
        <p:spPr>
          <a:xfrm>
            <a:off x="609600" y="1600201"/>
            <a:ext cx="10972800" cy="4525963"/>
          </a:xfrm>
          <a:ln/>
        </p:spPr>
        <p:txBody>
          <a:bodyPr/>
          <a:lstStyle/>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Query and Criteria objects are used to retrieve (and recreate) persistent objects.</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Query objects use SQL or Hibernate Query Language (HQL) string to retrieve data from the database and create objects.</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80000"/>
              </a:lnSpc>
              <a:spcBef>
                <a:spcPts val="45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Criteria uses an object/method based means of constructing and executing a request to retrieve objects.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b="1"/>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t>		</a:t>
            </a:r>
            <a:r>
              <a:rPr lang="en-US" sz="1800">
                <a:latin typeface="Courier New" pitchFamily="49" charset="0"/>
              </a:rPr>
              <a:t>/* create query */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Query query = </a:t>
            </a:r>
          </a:p>
          <a:p>
            <a:pPr marL="339725" indent="-339725">
              <a:lnSpc>
                <a:spcPct val="80000"/>
              </a:lnSpc>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latin typeface="Courier New" pitchFamily="49" charset="0"/>
              </a:rPr>
              <a:t>          session.createQuery("QUERY HERE”);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Installing and Configuring Hibernate</a:t>
            </a:r>
            <a:br>
              <a:rPr lang="en-US" sz="2200" b="1"/>
            </a:br>
            <a:endParaRPr lang="en-US" sz="2200" b="1"/>
          </a:p>
        </p:txBody>
      </p:sp>
      <p:sp>
        <p:nvSpPr>
          <p:cNvPr id="22530" name="Rectangle 2"/>
          <p:cNvSpPr>
            <a:spLocks noGrp="1" noChangeArrowheads="1"/>
          </p:cNvSpPr>
          <p:nvPr>
            <p:ph type="body" idx="4294967295"/>
          </p:nvPr>
        </p:nvSpPr>
        <p:spPr>
          <a:xfrm>
            <a:off x="609600" y="914401"/>
            <a:ext cx="10972800" cy="5338763"/>
          </a:xfrm>
          <a:ln/>
        </p:spPr>
        <p:txBody>
          <a:bodyPr/>
          <a:lstStyle/>
          <a:p>
            <a:pPr marL="530225" indent="-530225">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Hibernate can be downloaded in a single all-inclusive distribution file from www.hibernate.org (Download version 3.3.1). </a:t>
            </a:r>
          </a:p>
          <a:p>
            <a:pPr marL="530225" indent="-530225">
              <a:lnSpc>
                <a:spcPct val="80000"/>
              </a:lnSpc>
              <a:spcBef>
                <a:spcPts val="45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endParaRPr lang="en-US" sz="1800"/>
          </a:p>
          <a:p>
            <a:pPr marL="530225" indent="-530225">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Unzip this distribution in C: drive of your system. (You can unzip it in any drive)</a:t>
            </a:r>
          </a:p>
          <a:p>
            <a:pPr marL="530225" indent="-530225">
              <a:lnSpc>
                <a:spcPct val="80000"/>
              </a:lnSpc>
              <a:spcBef>
                <a:spcPts val="45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endParaRPr lang="en-US" sz="1800"/>
          </a:p>
          <a:p>
            <a:pPr marL="530225" indent="-530225">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Set classpath for the hibernate3.jar.</a:t>
            </a:r>
          </a:p>
          <a:p>
            <a:pPr marL="530225" indent="-530225">
              <a:lnSpc>
                <a:spcPct val="80000"/>
              </a:lnSpc>
              <a:spcBef>
                <a:spcPts val="45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endParaRPr lang="en-US" sz="1800"/>
          </a:p>
          <a:p>
            <a:pPr marL="530225" indent="-530225">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Make sure that following jar files must be present in and available in classpath.</a:t>
            </a:r>
          </a:p>
          <a:p>
            <a:pPr marL="530225" indent="-530225">
              <a:lnSpc>
                <a:spcPct val="80000"/>
              </a:lnSpc>
              <a:spcBef>
                <a:spcPts val="450"/>
              </a:spcBef>
              <a:buClrTx/>
              <a:buFontTx/>
              <a:buNone/>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endParaRPr lang="en-US" sz="1800"/>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antlr-2.7.6.jar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commons-collections-3.1.jar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dom4j-1.6.1.jar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javassist-3.4.GA.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jta-1.1.jar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ojdbc14.jar(or classes12.jar)-JDBC Driver jar file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slf4j-api-1.5.2.jar </a:t>
            </a:r>
          </a:p>
          <a:p>
            <a:pPr marL="914400" lvl="1" indent="-457200">
              <a:lnSpc>
                <a:spcPct val="80000"/>
              </a:lnSpc>
              <a:spcBef>
                <a:spcPts val="450"/>
              </a:spcBef>
              <a:buFont typeface="Verdana" pitchFamily="32" charset="0"/>
              <a:buChar char="–"/>
              <a:tabLst>
                <a:tab pos="530225" algn="l"/>
                <a:tab pos="642938" algn="l"/>
                <a:tab pos="1100138" algn="l"/>
                <a:tab pos="1557338" algn="l"/>
                <a:tab pos="2014538" algn="l"/>
                <a:tab pos="2471738" algn="l"/>
                <a:tab pos="2928938" algn="l"/>
                <a:tab pos="3386138" algn="l"/>
                <a:tab pos="3843338" algn="l"/>
                <a:tab pos="4300538" algn="l"/>
                <a:tab pos="4757738" algn="l"/>
                <a:tab pos="5214938" algn="l"/>
                <a:tab pos="5672138" algn="l"/>
                <a:tab pos="6129338" algn="l"/>
                <a:tab pos="6586538" algn="l"/>
                <a:tab pos="7043738" algn="l"/>
                <a:tab pos="7500938" algn="l"/>
                <a:tab pos="7958138" algn="l"/>
                <a:tab pos="8415338" algn="l"/>
                <a:tab pos="8872538" algn="l"/>
                <a:tab pos="9329738" algn="l"/>
              </a:tabLst>
            </a:pPr>
            <a:r>
              <a:rPr lang="en-US" sz="1800"/>
              <a:t>slf4j-simple-1.5.2.jar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Describe </a:t>
            </a:r>
            <a:r>
              <a:rPr lang="en-US" sz="1800" dirty="0" smtClean="0"/>
              <a:t>OR Mapping tools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Identify different ORM tools available in the market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Describe Hibernate as the best OR mapping tool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Understand the architecture of Hibernate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Use main classes and interfaces of </a:t>
            </a:r>
            <a:r>
              <a:rPr lang="en-US" sz="1800" dirty="0" err="1" smtClean="0"/>
              <a:t>org.hibernate</a:t>
            </a:r>
            <a:r>
              <a:rPr lang="en-US" sz="1800" dirty="0" smtClean="0"/>
              <a:t> package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Install and configure Hibernate in your system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739775" lvl="1" indent="-282575">
              <a:lnSpc>
                <a:spcPct val="80000"/>
              </a:lnSpc>
              <a:spcBef>
                <a:spcPts val="45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smtClean="0"/>
              <a:t>Create </a:t>
            </a:r>
            <a:r>
              <a:rPr lang="en-US" sz="1800" dirty="0" smtClean="0"/>
              <a:t>first </a:t>
            </a:r>
            <a:r>
              <a:rPr lang="en-US" sz="1800" dirty="0" smtClean="0"/>
              <a:t>Hibernate application </a:t>
            </a:r>
          </a:p>
          <a:p>
            <a:pPr marL="739775" lvl="1" indent="-282575">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smtClean="0"/>
          </a:p>
          <a:p>
            <a:pPr marL="231775" indent="-231775">
              <a:spcBef>
                <a:spcPts val="1800"/>
              </a:spcBef>
              <a:defRPr/>
            </a:pPr>
            <a:endParaRPr lang="en-US" sz="2400" dirty="0" smtClean="0">
              <a:cs typeface="Arial" pitchFamily="34" charset="0"/>
            </a:endParaRPr>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016001" y="3886200"/>
            <a:ext cx="9946217" cy="20574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3554" name="Rectangle 2"/>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Configuring Hibernate </a:t>
            </a:r>
          </a:p>
        </p:txBody>
      </p:sp>
      <p:sp>
        <p:nvSpPr>
          <p:cNvPr id="23555" name="Rectangle 3"/>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Hibernate configuration file holds various properties for databases in a standalone situation.</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following are examples of some of the properties and property values found in the file (Here we are using Oracle as database, so following properties contain value to interact with Oracle Database where service ID is 'orcl', user name is 'user' and password is 'pwd').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t>	</a:t>
            </a:r>
            <a:r>
              <a:rPr lang="en-US" sz="1800" b="1">
                <a:latin typeface="Courier New" pitchFamily="49" charset="0"/>
              </a:rPr>
              <a:t>hibernate.dialect </a:t>
            </a:r>
            <a:r>
              <a:rPr lang="en-US" sz="1800">
                <a:latin typeface="Courier New" pitchFamily="49" charset="0"/>
              </a:rPr>
              <a:t>org.hibernate.dialect.OracleDialect   </a:t>
            </a:r>
            <a:r>
              <a:rPr lang="en-US" sz="1800" b="1">
                <a:latin typeface="Courier New" pitchFamily="49" charset="0"/>
              </a:rPr>
              <a:t>hibernate.connection.driver_class</a:t>
            </a:r>
            <a:r>
              <a:rPr lang="en-US" sz="1800">
                <a:latin typeface="Courier New" pitchFamily="49" charset="0"/>
              </a:rPr>
              <a:t> oracle.jdbc.driver.OracleDriver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b="1">
                <a:latin typeface="Courier New" pitchFamily="49" charset="0"/>
              </a:rPr>
              <a:t>	hibernate.connection.url</a:t>
            </a:r>
            <a:r>
              <a:rPr lang="en-US" sz="1800">
                <a:latin typeface="Courier New" pitchFamily="49" charset="0"/>
              </a:rPr>
              <a:t> jdbc:oracle:thin:@localhost:1521:orcl   </a:t>
            </a:r>
            <a:r>
              <a:rPr lang="en-US" sz="1800" b="1">
                <a:latin typeface="Courier New" pitchFamily="49" charset="0"/>
              </a:rPr>
              <a:t>hibernate.connection.username</a:t>
            </a:r>
            <a:r>
              <a:rPr lang="en-US" sz="1800">
                <a:latin typeface="Courier New" pitchFamily="49" charset="0"/>
              </a:rPr>
              <a:t> user   </a:t>
            </a:r>
            <a:r>
              <a:rPr lang="en-US" sz="1800" b="1">
                <a:latin typeface="Courier New" pitchFamily="49" charset="0"/>
              </a:rPr>
              <a:t>hibernate.connection.password</a:t>
            </a:r>
            <a:r>
              <a:rPr lang="en-US" sz="1800">
                <a:latin typeface="Courier New" pitchFamily="49" charset="0"/>
              </a:rPr>
              <a:t> pwd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Creating first </a:t>
            </a:r>
            <a:br>
              <a:rPr lang="en-US" sz="2200" b="1"/>
            </a:br>
            <a:r>
              <a:rPr lang="en-US" sz="2200" b="1"/>
              <a:t>Hibernate application</a:t>
            </a:r>
          </a:p>
        </p:txBody>
      </p:sp>
      <p:sp>
        <p:nvSpPr>
          <p:cNvPr id="24578" name="Rectangle 2"/>
          <p:cNvSpPr>
            <a:spLocks noGrp="1" noChangeArrowheads="1"/>
          </p:cNvSpPr>
          <p:nvPr>
            <p:ph type="body" idx="4294967295"/>
          </p:nvPr>
        </p:nvSpPr>
        <p:spPr>
          <a:xfrm>
            <a:off x="508000" y="1981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Step 1: Create a POJO with the name Product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Step 2: Create a table in Oracle database with the name PRODUCT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Step 3: Mapping the Product Object to the Database PRODUCT table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Step 4: Configuring Hibernate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Step 5: Developing Code to Test Hibernate example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828800" y="1524000"/>
            <a:ext cx="7112000" cy="48006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5602" name="Rectangle 2"/>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Step 1</a:t>
            </a:r>
            <a:br>
              <a:rPr lang="en-US" sz="2200" b="1"/>
            </a:br>
            <a:r>
              <a:rPr lang="en-US" sz="2200" b="1"/>
              <a:t>Create a POJO with the name Product</a:t>
            </a:r>
          </a:p>
        </p:txBody>
      </p:sp>
      <p:pic>
        <p:nvPicPr>
          <p:cNvPr id="25603" name="Picture 3"/>
          <p:cNvPicPr>
            <a:picLocks noChangeAspect="1" noChangeArrowheads="1"/>
          </p:cNvPicPr>
          <p:nvPr/>
        </p:nvPicPr>
        <p:blipFill>
          <a:blip r:embed="rId3"/>
          <a:srcRect/>
          <a:stretch>
            <a:fillRect/>
          </a:stretch>
        </p:blipFill>
        <p:spPr bwMode="auto">
          <a:xfrm>
            <a:off x="1828800" y="1524001"/>
            <a:ext cx="7112000" cy="48545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625600" y="1828800"/>
            <a:ext cx="8839200" cy="22860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pic>
        <p:nvPicPr>
          <p:cNvPr id="26626" name="Picture 2"/>
          <p:cNvPicPr>
            <a:picLocks noChangeAspect="1" noChangeArrowheads="1"/>
          </p:cNvPicPr>
          <p:nvPr/>
        </p:nvPicPr>
        <p:blipFill>
          <a:blip r:embed="rId3"/>
          <a:srcRect/>
          <a:stretch>
            <a:fillRect/>
          </a:stretch>
        </p:blipFill>
        <p:spPr bwMode="auto">
          <a:xfrm>
            <a:off x="1727200" y="1828800"/>
            <a:ext cx="8737600" cy="2286000"/>
          </a:xfrm>
          <a:prstGeom prst="rect">
            <a:avLst/>
          </a:prstGeom>
          <a:noFill/>
          <a:ln w="9525">
            <a:noFill/>
            <a:round/>
            <a:headEnd/>
            <a:tailEnd/>
          </a:ln>
          <a:effectLst/>
        </p:spPr>
      </p:pic>
      <p:sp>
        <p:nvSpPr>
          <p:cNvPr id="26627" name="Rectangle 3"/>
          <p:cNvSpPr>
            <a:spLocks noGrp="1" noChangeArrowheads="1"/>
          </p:cNvSpPr>
          <p:nvPr>
            <p:ph type="title" idx="4294967295"/>
          </p:nvPr>
        </p:nvSpPr>
        <p:spPr>
          <a:xfrm>
            <a:off x="0" y="61913"/>
            <a:ext cx="10972800" cy="1096962"/>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Step 2</a:t>
            </a:r>
            <a:br>
              <a:rPr lang="en-US" sz="2200" b="1"/>
            </a:br>
            <a:r>
              <a:rPr lang="en-US" sz="2200" b="1"/>
              <a:t>Create a table in Oracle database with the name PRODUCT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930400" y="1676400"/>
            <a:ext cx="7315200" cy="37338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7650" name="Rectangle 2"/>
          <p:cNvSpPr>
            <a:spLocks noGrp="1" noChangeArrowheads="1"/>
          </p:cNvSpPr>
          <p:nvPr>
            <p:ph type="title" idx="4294967295"/>
          </p:nvPr>
        </p:nvSpPr>
        <p:spPr>
          <a:xfrm>
            <a:off x="0" y="0"/>
            <a:ext cx="10972800" cy="12192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Step 3</a:t>
            </a:r>
            <a:br>
              <a:rPr lang="en-US" sz="2200" b="1"/>
            </a:br>
            <a:r>
              <a:rPr lang="en-US" sz="2200" b="1"/>
              <a:t>Mapping the Product Object to the Database PRODUCT table</a:t>
            </a:r>
          </a:p>
        </p:txBody>
      </p:sp>
      <p:pic>
        <p:nvPicPr>
          <p:cNvPr id="27651" name="Picture 3"/>
          <p:cNvPicPr>
            <a:picLocks noChangeAspect="1" noChangeArrowheads="1"/>
          </p:cNvPicPr>
          <p:nvPr/>
        </p:nvPicPr>
        <p:blipFill>
          <a:blip r:embed="rId3"/>
          <a:srcRect/>
          <a:stretch>
            <a:fillRect/>
          </a:stretch>
        </p:blipFill>
        <p:spPr bwMode="auto">
          <a:xfrm>
            <a:off x="2032000" y="1752601"/>
            <a:ext cx="7213600" cy="36877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245784" y="2133600"/>
            <a:ext cx="6999816" cy="3429000"/>
          </a:xfrm>
          <a:prstGeom prst="rect">
            <a:avLst/>
          </a:prstGeom>
          <a:solidFill>
            <a:srgbClr val="EAEAEA"/>
          </a:solidFill>
          <a:ln w="9360">
            <a:solidFill>
              <a:srgbClr val="000000"/>
            </a:solidFill>
            <a:miter lim="800000"/>
            <a:headEnd/>
            <a:tailEnd/>
          </a:ln>
          <a:effectLst>
            <a:outerShdw dist="107933" dir="2700000" algn="ctr" rotWithShape="0">
              <a:srgbClr val="808080"/>
            </a:outerShdw>
          </a:effectLst>
        </p:spPr>
        <p:txBody>
          <a:bodyPr wrap="none" anchor="ctr"/>
          <a:lstStyle/>
          <a:p>
            <a:endParaRPr lang="en-US"/>
          </a:p>
        </p:txBody>
      </p:sp>
      <p:sp>
        <p:nvSpPr>
          <p:cNvPr id="28674" name="Rectangle 2"/>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Step 4</a:t>
            </a:r>
            <a:br>
              <a:rPr lang="en-US" sz="2200" b="1"/>
            </a:br>
            <a:r>
              <a:rPr lang="en-US" sz="2200" b="1"/>
              <a:t>Configuring Hibernate</a:t>
            </a:r>
          </a:p>
        </p:txBody>
      </p:sp>
      <p:pic>
        <p:nvPicPr>
          <p:cNvPr id="28675" name="Picture 3"/>
          <p:cNvPicPr>
            <a:picLocks noChangeAspect="1" noChangeArrowheads="1"/>
          </p:cNvPicPr>
          <p:nvPr/>
        </p:nvPicPr>
        <p:blipFill>
          <a:blip r:embed="rId3"/>
          <a:srcRect/>
          <a:stretch>
            <a:fillRect/>
          </a:stretch>
        </p:blipFill>
        <p:spPr bwMode="auto">
          <a:xfrm>
            <a:off x="2336800" y="2209800"/>
            <a:ext cx="6908800" cy="3352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Step 5</a:t>
            </a:r>
            <a:br>
              <a:rPr lang="en-US" sz="2200" b="1"/>
            </a:br>
            <a:r>
              <a:rPr lang="en-US" sz="2200" b="1"/>
              <a:t>Developing Code to Test Hibernate example</a:t>
            </a:r>
          </a:p>
        </p:txBody>
      </p:sp>
      <p:pic>
        <p:nvPicPr>
          <p:cNvPr id="29698" name="Picture 2"/>
          <p:cNvPicPr>
            <a:picLocks noChangeAspect="1" noChangeArrowheads="1"/>
          </p:cNvPicPr>
          <p:nvPr/>
        </p:nvPicPr>
        <p:blipFill>
          <a:blip r:embed="rId3"/>
          <a:srcRect/>
          <a:stretch>
            <a:fillRect/>
          </a:stretch>
        </p:blipFill>
        <p:spPr bwMode="auto">
          <a:xfrm>
            <a:off x="508000" y="1143000"/>
            <a:ext cx="8940800" cy="5029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Flow of Hibernate application </a:t>
            </a:r>
          </a:p>
        </p:txBody>
      </p:sp>
      <p:pic>
        <p:nvPicPr>
          <p:cNvPr id="30722" name="Picture 2"/>
          <p:cNvPicPr>
            <a:picLocks noChangeAspect="1" noChangeArrowheads="1"/>
          </p:cNvPicPr>
          <p:nvPr/>
        </p:nvPicPr>
        <p:blipFill>
          <a:blip r:embed="rId3"/>
          <a:srcRect/>
          <a:stretch>
            <a:fillRect/>
          </a:stretch>
        </p:blipFill>
        <p:spPr bwMode="auto">
          <a:xfrm>
            <a:off x="1727200" y="2667000"/>
            <a:ext cx="8432800" cy="28194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0" y="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Why is Hibernate better than JDBC? </a:t>
            </a:r>
          </a:p>
        </p:txBody>
      </p:sp>
      <p:sp>
        <p:nvSpPr>
          <p:cNvPr id="31746" name="Rectangle 2"/>
          <p:cNvSpPr>
            <a:spLocks noGrp="1" noChangeArrowheads="1"/>
          </p:cNvSpPr>
          <p:nvPr>
            <p:ph type="body" idx="4294967295"/>
          </p:nvPr>
        </p:nvSpPr>
        <p:spPr>
          <a:xfrm>
            <a:off x="1016000" y="1524000"/>
            <a:ext cx="10972800" cy="4525963"/>
          </a:xfrm>
          <a:ln/>
        </p:spPr>
        <p:txBody>
          <a:bodyPr/>
          <a:lstStyle/>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Relational Persistence for JAVA </a:t>
            </a:r>
          </a:p>
          <a:p>
            <a:pPr marL="339725" indent="-339725">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Transparent Persistence</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Support for Query Language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Database Dependent Code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Maintenance Cost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Optimize Performance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Automatic Versioning and Time Stamping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Open-Source, Zero-Cost Product License </a:t>
            </a:r>
          </a:p>
          <a:p>
            <a:pPr marL="339725" indent="-339725" algn="just">
              <a:spcBef>
                <a:spcPts val="45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Enterprise-Class Reliability and Scalability </a:t>
            </a:r>
          </a:p>
          <a:p>
            <a:pPr marL="339725" indent="-339725">
              <a:spcBef>
                <a:spcPts val="45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Summary</a:t>
            </a:r>
            <a:br>
              <a:rPr lang="en-US" sz="2200" b="1"/>
            </a:br>
            <a:endParaRPr lang="en-US" sz="2200" b="1"/>
          </a:p>
        </p:txBody>
      </p:sp>
      <p:sp>
        <p:nvSpPr>
          <p:cNvPr id="32770" name="Rectangle 2"/>
          <p:cNvSpPr>
            <a:spLocks noGrp="1" noChangeArrowheads="1"/>
          </p:cNvSpPr>
          <p:nvPr>
            <p:ph type="body" idx="4294967295"/>
          </p:nvPr>
        </p:nvSpPr>
        <p:spPr>
          <a:xfrm>
            <a:off x="609600" y="1371601"/>
            <a:ext cx="10972800" cy="4525963"/>
          </a:xfrm>
          <a:ln/>
        </p:spPr>
        <p:txBody>
          <a:bodyPr/>
          <a:lstStyle/>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In this chapter, we have learned the following: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ORM framework improves the performance of DAO layer by providing caching, query optimization.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Hibernate is an open source OR tool for Java which relieves the developer from 95 percent of common data persistence related programming tasks. </a:t>
            </a:r>
          </a:p>
          <a:p>
            <a:pPr indent="-33972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Entity Beans, JDO, Castor, TopLink, Spring DAO are alternatives of Hibernate.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739775" lvl="1" indent="-282575">
              <a:lnSpc>
                <a:spcPct val="95000"/>
              </a:lnSpc>
              <a:spcBef>
                <a:spcPct val="0"/>
              </a:spcBef>
              <a:buFont typeface="Verdana" pitchFamily="32"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Hibernate is built on top of many Java APIs and other Java open source frameworks/APIs. The architecture is layered so you do not have to know the underlying APIs. </a:t>
            </a:r>
          </a:p>
          <a:p>
            <a:pPr marL="739775" lvl="1" indent="-282575">
              <a:lnSpc>
                <a:spcPct val="95000"/>
              </a:lnSpc>
              <a:spcBef>
                <a:spcPct val="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0" y="0"/>
            <a:ext cx="10972800" cy="9906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Introduction to OR Mapping tool </a:t>
            </a:r>
          </a:p>
        </p:txBody>
      </p:sp>
      <p:sp>
        <p:nvSpPr>
          <p:cNvPr id="6146" name="Rectangle 2"/>
          <p:cNvSpPr>
            <a:spLocks noGrp="1" noChangeArrowheads="1"/>
          </p:cNvSpPr>
          <p:nvPr>
            <p:ph type="body" idx="4294967295"/>
          </p:nvPr>
        </p:nvSpPr>
        <p:spPr>
          <a:xfrm>
            <a:off x="609600" y="1600201"/>
            <a:ext cx="111760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To deal with data is critical part of the application</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To solve these problems, multiple solutions exist. Their goal is to simplify the creation of data access layers, automate data access, or generate data access code.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principle of object-relational mapping is to delegate to tools, the management of persistence, and work at code-level with objects representing a domain model, and not with data structures in the same format as the relational database.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0" y="228600"/>
            <a:ext cx="10972800" cy="1143000"/>
          </a:xfrm>
          <a:ln/>
        </p:spPr>
        <p:txBody>
          <a:bodyPr lIns="91440" tIns="45720" rIns="91440" bIns="4572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Summary</a:t>
            </a:r>
            <a:br>
              <a:rPr lang="en-US" sz="2200" b="1"/>
            </a:br>
            <a:endParaRPr lang="en-US" sz="2200" b="1"/>
          </a:p>
        </p:txBody>
      </p:sp>
      <p:sp>
        <p:nvSpPr>
          <p:cNvPr id="33794" name="Rectangle 2"/>
          <p:cNvSpPr>
            <a:spLocks noGrp="1" noChangeArrowheads="1"/>
          </p:cNvSpPr>
          <p:nvPr>
            <p:ph type="body" idx="4294967295"/>
          </p:nvPr>
        </p:nvSpPr>
        <p:spPr>
          <a:xfrm>
            <a:off x="609600" y="1371600"/>
            <a:ext cx="10972800" cy="4840288"/>
          </a:xfrm>
          <a:ln/>
        </p:spPr>
        <p:txBody>
          <a:bodyPr/>
          <a:lstStyle/>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Configuration, SessionFactory, Session, Transaction, Query and Criteria are the main objects of Hibernate applications.</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Hibernate maps Java object to the database table. The following files play an important role: </a:t>
            </a:r>
          </a:p>
          <a:p>
            <a:pPr marL="739775" lvl="1" indent="-28257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lvl="2">
              <a:lnSpc>
                <a:spcPct val="95000"/>
              </a:lnSpc>
              <a:spcBef>
                <a:spcPct val="0"/>
              </a:spcBef>
              <a:buFont typeface="Wingdings"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hibernate.cfg.xml - This file contains all database related information such as database type, driver info, user-password details, Dialect etc. </a:t>
            </a:r>
          </a:p>
          <a:p>
            <a:pPr lvl="2">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lvl="2">
              <a:lnSpc>
                <a:spcPct val="95000"/>
              </a:lnSpc>
              <a:spcBef>
                <a:spcPct val="0"/>
              </a:spcBef>
              <a:buFont typeface="Wingdings" charset="2"/>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XXX.hbm.xml - This is the mapping file which contains code for mapping a Java class to the database table. </a:t>
            </a:r>
          </a:p>
          <a:p>
            <a:pPr lvl="2">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a:p>
            <a:pPr marL="739775" lvl="1" indent="-282575">
              <a:lnSpc>
                <a:spcPct val="95000"/>
              </a:lnSpc>
              <a:spcBef>
                <a:spcPct val="0"/>
              </a:spcBef>
              <a:buFont typeface="Verdana" pitchFamily="32" charset="0"/>
              <a:buChar char="•"/>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r>
              <a:rPr lang="en-US" sz="1800"/>
              <a:t>Relational Persistence for JAVA, Transparent Persistence, Support for Query Language, Open-Source, Zero-Cost Product License, Enterprise-Class Reliability and Scalability make Hibernate much better then JDBC. </a:t>
            </a:r>
          </a:p>
          <a:p>
            <a:pPr marL="341313" indent="-339725">
              <a:lnSpc>
                <a:spcPct val="95000"/>
              </a:lnSpc>
              <a:spcBef>
                <a:spcPct val="0"/>
              </a:spcBef>
              <a:buClrTx/>
              <a:buFontTx/>
              <a:buNone/>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0" y="381000"/>
            <a:ext cx="10972800" cy="533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DAO and ORM</a:t>
            </a:r>
            <a:r>
              <a:rPr lang="en-US" sz="2200"/>
              <a:t> </a:t>
            </a:r>
          </a:p>
        </p:txBody>
      </p:sp>
      <p:sp>
        <p:nvSpPr>
          <p:cNvPr id="7170" name="Rectangle 2"/>
          <p:cNvSpPr>
            <a:spLocks noGrp="1" noChangeArrowheads="1"/>
          </p:cNvSpPr>
          <p:nvPr>
            <p:ph type="body" idx="4294967295"/>
          </p:nvPr>
        </p:nvSpPr>
        <p:spPr>
          <a:xfrm>
            <a:off x="609600" y="1524000"/>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 DAO can use an ORM framework for persistence tasks.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ORM framework is written to reduce the efforts done by DAO classes, such as database connectivity, constructing sql queries etc.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ORM also improves the performance of DAO layer by providing caching, query optimization etc.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Even ORM takes care of database independency which does not require the use of factory method and abstract factory pattern at DAO layer for achieving the same.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DAO was a second approach, ORM will be introduced as the third approach.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0" y="152400"/>
            <a:ext cx="10972800" cy="9906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ORM Framework</a:t>
            </a:r>
            <a:r>
              <a:rPr lang="en-US" sz="2200"/>
              <a:t> </a:t>
            </a:r>
          </a:p>
        </p:txBody>
      </p:sp>
      <p:pic>
        <p:nvPicPr>
          <p:cNvPr id="8194" name="Picture 2"/>
          <p:cNvPicPr>
            <a:picLocks noChangeAspect="1" noChangeArrowheads="1"/>
          </p:cNvPicPr>
          <p:nvPr/>
        </p:nvPicPr>
        <p:blipFill>
          <a:blip r:embed="rId3"/>
          <a:srcRect/>
          <a:stretch>
            <a:fillRect/>
          </a:stretch>
        </p:blipFill>
        <p:spPr bwMode="auto">
          <a:xfrm>
            <a:off x="1219200" y="2514600"/>
            <a:ext cx="9956800" cy="2743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0" y="228600"/>
            <a:ext cx="10972800" cy="533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HIBERNATE - Introduction</a:t>
            </a:r>
            <a:r>
              <a:rPr lang="en-US" sz="2200"/>
              <a:t> </a:t>
            </a:r>
          </a:p>
        </p:txBody>
      </p:sp>
      <p:sp>
        <p:nvSpPr>
          <p:cNvPr id="9218" name="Rectangle 2"/>
          <p:cNvSpPr>
            <a:spLocks noGrp="1" noChangeArrowheads="1"/>
          </p:cNvSpPr>
          <p:nvPr>
            <p:ph type="body" idx="4294967295"/>
          </p:nvPr>
        </p:nvSpPr>
        <p:spPr>
          <a:xfrm>
            <a:off x="609600" y="1600201"/>
            <a:ext cx="10972800" cy="4525963"/>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Powerful and high-performance object-relational mapping</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Standards-driven, open source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Transparent Persistence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Flexible Object Relational Mapping</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Native SQL or Object Oriented Query Language (HQL)</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Ultra-high performance</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Hibernate’s goal is to relieve the developer from 95 percent of common data persistence related programming tasks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is a Free Software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0" y="152400"/>
            <a:ext cx="10972800" cy="9906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HIBERNATE - Alternative</a:t>
            </a:r>
            <a:r>
              <a:rPr lang="en-US" sz="2200"/>
              <a:t> </a:t>
            </a:r>
          </a:p>
        </p:txBody>
      </p:sp>
      <p:sp>
        <p:nvSpPr>
          <p:cNvPr id="10242" name="Rectangle 2"/>
          <p:cNvSpPr>
            <a:spLocks noGrp="1" noChangeArrowheads="1"/>
          </p:cNvSpPr>
          <p:nvPr>
            <p:ph type="body" idx="4294967295"/>
          </p:nvPr>
        </p:nvSpPr>
        <p:spPr>
          <a:xfrm>
            <a:off x="609600" y="1447800"/>
            <a:ext cx="10972800" cy="5360988"/>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There are several persistent frameworks and ORM options in Java. Some of them are listed below:</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Enterprise JavaBeans Entity Beans </a:t>
            </a:r>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Java Data Objects </a:t>
            </a:r>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Castor </a:t>
            </a:r>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TopLink </a:t>
            </a:r>
          </a:p>
          <a:p>
            <a:pPr marL="739775" lvl="1" indent="-28257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Spring DAO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Some alternatives are open source products while some are commercial</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These alternatives are based on JDBC and SQL and typically use the Data Access Object design pattern.</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Among all these alternative, Hibernate is considered highly portable, provides good mapping flexibility, and good performance. </a:t>
            </a:r>
          </a:p>
          <a:p>
            <a:pPr marL="739775" lvl="1" indent="-28257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0" y="2286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t> </a:t>
            </a:r>
            <a:r>
              <a:rPr lang="en-US" sz="2200" b="1"/>
              <a:t>Hibernate Architecture and API</a:t>
            </a:r>
            <a:br>
              <a:rPr lang="en-US" sz="2200" b="1"/>
            </a:br>
            <a:endParaRPr lang="en-US" sz="2200" b="1"/>
          </a:p>
        </p:txBody>
      </p:sp>
      <p:sp>
        <p:nvSpPr>
          <p:cNvPr id="11266" name="Rectangle 2"/>
          <p:cNvSpPr>
            <a:spLocks noGrp="1" noChangeArrowheads="1"/>
          </p:cNvSpPr>
          <p:nvPr>
            <p:ph type="body" idx="4294967295"/>
          </p:nvPr>
        </p:nvSpPr>
        <p:spPr>
          <a:xfrm>
            <a:off x="609600" y="1600200"/>
            <a:ext cx="10972800" cy="4579938"/>
          </a:xfrm>
          <a:ln/>
        </p:spPr>
        <p:txBody>
          <a:bodyPr/>
          <a:lstStyle/>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is built on top of many Java APIs and other Java open source frameworks/APIs.</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The Hibernate architecture is layered so you do not have to know the underlying APIs.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Hibernate architecture has three main components </a:t>
            </a:r>
          </a:p>
          <a:p>
            <a:pPr marL="739775" lvl="1" indent="-282575" algn="just">
              <a:lnSpc>
                <a:spcPct val="95000"/>
              </a:lnSpc>
              <a:spcBef>
                <a:spcPct val="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Connection Management </a:t>
            </a:r>
          </a:p>
          <a:p>
            <a:pPr marL="739775" lvl="1" indent="-282575" algn="just">
              <a:lnSpc>
                <a:spcPct val="95000"/>
              </a:lnSpc>
              <a:spcBef>
                <a:spcPct val="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Transaction management </a:t>
            </a:r>
          </a:p>
          <a:p>
            <a:pPr marL="739775" lvl="1" indent="-282575">
              <a:lnSpc>
                <a:spcPct val="95000"/>
              </a:lnSpc>
              <a:spcBef>
                <a:spcPct val="0"/>
              </a:spcBef>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Object relational mapping </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It is called "Lite" architecture when you use the Object relational mapping component only in Hibernate application.</a:t>
            </a:r>
          </a:p>
          <a:p>
            <a:pPr marL="339725" indent="-339725">
              <a:lnSpc>
                <a:spcPct val="95000"/>
              </a:lnSpc>
              <a:spcBef>
                <a:spcPct val="0"/>
              </a:spcBef>
              <a:buClrTx/>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1800"/>
          </a:p>
          <a:p>
            <a:pPr marL="339725" indent="-339725">
              <a:lnSpc>
                <a:spcPct val="95000"/>
              </a:lnSpc>
              <a:spcBef>
                <a:spcPct val="0"/>
              </a:spcBef>
              <a:buFont typeface="Verdana" pitchFamily="32"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1800"/>
              <a:t>It is called "Full Cream" architecture all the three components Object Relational mapping, Connection Management and Transaction Management are used in Hibernate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0" y="381000"/>
            <a:ext cx="10972800" cy="533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t>Architecture of Hibernate</a:t>
            </a:r>
            <a:r>
              <a:rPr lang="en-US" sz="2200"/>
              <a:t> </a:t>
            </a:r>
          </a:p>
        </p:txBody>
      </p:sp>
      <p:pic>
        <p:nvPicPr>
          <p:cNvPr id="12290" name="Picture 2"/>
          <p:cNvPicPr>
            <a:picLocks noChangeAspect="1" noChangeArrowheads="1"/>
          </p:cNvPicPr>
          <p:nvPr/>
        </p:nvPicPr>
        <p:blipFill>
          <a:blip r:embed="rId3"/>
          <a:srcRect/>
          <a:stretch>
            <a:fillRect/>
          </a:stretch>
        </p:blipFill>
        <p:spPr bwMode="auto">
          <a:xfrm>
            <a:off x="2336800" y="1828800"/>
            <a:ext cx="7315200" cy="4038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493</TotalTime>
  <Words>1421</Words>
  <Application>Microsoft Office PowerPoint</Application>
  <PresentationFormat>Custom</PresentationFormat>
  <Paragraphs>287</Paragraphs>
  <Slides>30</Slides>
  <Notes>28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Session_Tempalate</vt:lpstr>
      <vt:lpstr>Session 26 : Introduction to Hibernate   Module 3.3 : Advanced Java</vt:lpstr>
      <vt:lpstr>Learning Objectives</vt:lpstr>
      <vt:lpstr>Introduction to OR Mapping tool </vt:lpstr>
      <vt:lpstr>DAO and ORM </vt:lpstr>
      <vt:lpstr>ORM Framework </vt:lpstr>
      <vt:lpstr>HIBERNATE - Introduction </vt:lpstr>
      <vt:lpstr>HIBERNATE - Alternative </vt:lpstr>
      <vt:lpstr> Hibernate Architecture and API </vt:lpstr>
      <vt:lpstr>Architecture of Hibernate </vt:lpstr>
      <vt:lpstr>Hibernate API</vt:lpstr>
      <vt:lpstr>Hibernate API</vt:lpstr>
      <vt:lpstr>Main classes and interfaces of Hibernate API</vt:lpstr>
      <vt:lpstr>org.hibernate.cfg.Configuration</vt:lpstr>
      <vt:lpstr>org.hibernate.SessionFactory</vt:lpstr>
      <vt:lpstr> org.hibernate.Session  </vt:lpstr>
      <vt:lpstr>org.hibernate.Transaction</vt:lpstr>
      <vt:lpstr>A typical transaction code</vt:lpstr>
      <vt:lpstr>Query and Criteria </vt:lpstr>
      <vt:lpstr>Installing and Configuring Hibernate </vt:lpstr>
      <vt:lpstr>Configuring Hibernate </vt:lpstr>
      <vt:lpstr>Creating first  Hibernate application</vt:lpstr>
      <vt:lpstr>Step 1 Create a POJO with the name Product</vt:lpstr>
      <vt:lpstr>Step 2 Create a table in Oracle database with the name PRODUCT</vt:lpstr>
      <vt:lpstr>Step 3 Mapping the Product Object to the Database PRODUCT table</vt:lpstr>
      <vt:lpstr>Step 4 Configuring Hibernate</vt:lpstr>
      <vt:lpstr>Step 5 Developing Code to Test Hibernate example</vt:lpstr>
      <vt:lpstr>Flow of Hibernate application </vt:lpstr>
      <vt:lpstr>Why is Hibernate better than JDBC? </vt:lpstr>
      <vt:lpstr>Summary </vt:lpstr>
      <vt:lpstr>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IT Admin</cp:lastModifiedBy>
  <cp:revision>80</cp:revision>
  <dcterms:created xsi:type="dcterms:W3CDTF">2015-08-03T16:07:15Z</dcterms:created>
  <dcterms:modified xsi:type="dcterms:W3CDTF">2015-09-01T08:14:36Z</dcterms:modified>
</cp:coreProperties>
</file>