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223" autoAdjust="0"/>
    <p:restoredTop sz="99831" autoAdjust="0"/>
  </p:normalViewPr>
  <p:slideViewPr>
    <p:cSldViewPr snapToGrid="0">
      <p:cViewPr>
        <p:scale>
          <a:sx n="70" d="100"/>
          <a:sy n="70" d="100"/>
        </p:scale>
        <p:origin x="-276"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01-09-2015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xmlns=""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9FF1C79-C029-4DF1-991F-CAD89811CC23}" type="slidenum">
              <a:rPr lang="en-US"/>
              <a:pPr/>
              <a:t>3</a:t>
            </a:fld>
            <a:endParaRPr lang="en-US"/>
          </a:p>
        </p:txBody>
      </p:sp>
      <p:sp>
        <p:nvSpPr>
          <p:cNvPr id="1945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DCEBDE-5BEC-439A-BE5A-12407659A350}" type="slidenum">
              <a:rPr lang="en-US"/>
              <a:pPr/>
              <a:t>12</a:t>
            </a:fld>
            <a:endParaRPr lang="en-US"/>
          </a:p>
        </p:txBody>
      </p:sp>
      <p:sp>
        <p:nvSpPr>
          <p:cNvPr id="2867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787BEBF-52CE-4457-A34F-5010FBA1F735}" type="slidenum">
              <a:rPr lang="en-US"/>
              <a:pPr/>
              <a:t>13</a:t>
            </a:fld>
            <a:endParaRPr lang="en-US"/>
          </a:p>
        </p:txBody>
      </p:sp>
      <p:sp>
        <p:nvSpPr>
          <p:cNvPr id="2969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41FCDB2-F2ED-4BFD-AE43-C3B536DAF20D}" type="slidenum">
              <a:rPr lang="en-US"/>
              <a:pPr/>
              <a:t>14</a:t>
            </a:fld>
            <a:endParaRPr lang="en-US"/>
          </a:p>
        </p:txBody>
      </p:sp>
      <p:sp>
        <p:nvSpPr>
          <p:cNvPr id="30721" name="Rectangle 1"/>
          <p:cNvSpPr txBox="1">
            <a:spLocks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0722"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0E33278-29AA-42B9-BEBF-8FAB5EF8EB74}" type="slidenum">
              <a:rPr lang="en-US"/>
              <a:pPr/>
              <a:t>4</a:t>
            </a:fld>
            <a:endParaRPr lang="en-US"/>
          </a:p>
        </p:txBody>
      </p:sp>
      <p:sp>
        <p:nvSpPr>
          <p:cNvPr id="2048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802A1A5-F85A-45DA-9BC0-23DACD0DA40E}" type="slidenum">
              <a:rPr lang="en-US"/>
              <a:pPr/>
              <a:t>5</a:t>
            </a:fld>
            <a:endParaRPr lang="en-US"/>
          </a:p>
        </p:txBody>
      </p:sp>
      <p:sp>
        <p:nvSpPr>
          <p:cNvPr id="2150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14545A0-E7AC-433D-A397-A6C0D35BA688}" type="slidenum">
              <a:rPr lang="en-US"/>
              <a:pPr/>
              <a:t>6</a:t>
            </a:fld>
            <a:endParaRPr lang="en-US"/>
          </a:p>
        </p:txBody>
      </p:sp>
      <p:sp>
        <p:nvSpPr>
          <p:cNvPr id="2252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9640050-5DAA-4A26-9E01-62A32F555047}" type="slidenum">
              <a:rPr lang="en-US"/>
              <a:pPr/>
              <a:t>7</a:t>
            </a:fld>
            <a:endParaRPr lang="en-US"/>
          </a:p>
        </p:txBody>
      </p:sp>
      <p:sp>
        <p:nvSpPr>
          <p:cNvPr id="2355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982DC43-1EE6-494B-A81E-58F2DEFE5679}" type="slidenum">
              <a:rPr lang="en-US"/>
              <a:pPr/>
              <a:t>8</a:t>
            </a:fld>
            <a:endParaRPr lang="en-US"/>
          </a:p>
        </p:txBody>
      </p:sp>
      <p:sp>
        <p:nvSpPr>
          <p:cNvPr id="2457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8"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8329EFF-E0DF-46C2-8C44-0624B3977D0F}" type="slidenum">
              <a:rPr lang="en-US"/>
              <a:pPr/>
              <a:t>9</a:t>
            </a:fld>
            <a:endParaRPr lang="en-US"/>
          </a:p>
        </p:txBody>
      </p:sp>
      <p:sp>
        <p:nvSpPr>
          <p:cNvPr id="2560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AAE2815-09AD-4CCE-AC74-A974773C0EE9}" type="slidenum">
              <a:rPr lang="en-US"/>
              <a:pPr/>
              <a:t>10</a:t>
            </a:fld>
            <a:endParaRPr lang="en-US"/>
          </a:p>
        </p:txBody>
      </p:sp>
      <p:sp>
        <p:nvSpPr>
          <p:cNvPr id="2662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401D0F7-4035-4D2C-A6E9-609E9A894F50}" type="slidenum">
              <a:rPr lang="en-US"/>
              <a:pPr/>
              <a:t>11</a:t>
            </a:fld>
            <a:endParaRPr lang="en-US"/>
          </a:p>
        </p:txBody>
      </p:sp>
      <p:sp>
        <p:nvSpPr>
          <p:cNvPr id="2764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txBox="1">
            <a:spLocks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37230"/>
          </a:xfrm>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01-09-2015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01-09-2015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01-09-2015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01-09-2015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2074459"/>
            <a:ext cx="10126638" cy="1460310"/>
          </a:xfrm>
          <a:solidFill>
            <a:srgbClr val="3388A9"/>
          </a:solidFill>
        </p:spPr>
        <p:txBody>
          <a:bodyPr>
            <a:noAutofit/>
          </a:bodyPr>
          <a:lstStyle/>
          <a:p>
            <a:r>
              <a:rPr lang="en-IN" sz="4400" dirty="0" smtClean="0">
                <a:latin typeface="+mn-lt"/>
              </a:rPr>
              <a:t>Session 27 : </a:t>
            </a:r>
            <a:r>
              <a:rPr lang="en-US" sz="4400" smtClean="0"/>
              <a:t>Configuring Hibernate</a:t>
            </a:r>
            <a:r>
              <a:rPr lang="en-IN" sz="4400" smtClean="0">
                <a:latin typeface="+mn-lt"/>
              </a:rPr>
              <a:t> </a:t>
            </a:r>
            <a:r>
              <a:rPr lang="en-IN" sz="4400" dirty="0" smtClean="0">
                <a:latin typeface="+mn-lt"/>
              </a:rPr>
              <a:t/>
            </a:r>
            <a:br>
              <a:rPr lang="en-IN" sz="4400" dirty="0" smtClean="0">
                <a:latin typeface="+mn-lt"/>
              </a:rPr>
            </a:br>
            <a:r>
              <a:rPr lang="en-IN" sz="4400" dirty="0" smtClean="0"/>
              <a:t> Module 3.3 : Advanced Java</a:t>
            </a:r>
            <a:endParaRPr lang="en-IN" sz="4400"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xmlns=""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0" y="2286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Create an application to update data </a:t>
            </a:r>
            <a:br>
              <a:rPr lang="en-US" sz="2200" b="1"/>
            </a:br>
            <a:r>
              <a:rPr lang="en-US" sz="2200" b="1"/>
              <a:t>from the database</a:t>
            </a:r>
          </a:p>
        </p:txBody>
      </p:sp>
      <p:sp>
        <p:nvSpPr>
          <p:cNvPr id="12290" name="Rectangle 2"/>
          <p:cNvSpPr>
            <a:spLocks noGrp="1" noChangeArrowheads="1"/>
          </p:cNvSpPr>
          <p:nvPr>
            <p:ph type="body" idx="1"/>
          </p:nvPr>
        </p:nvSpPr>
        <p:spPr>
          <a:xfrm>
            <a:off x="508000" y="1524000"/>
            <a:ext cx="10972800" cy="4525963"/>
          </a:xfrm>
          <a:ln/>
        </p:spPr>
        <p:txBody>
          <a:bodyPr/>
          <a:lstStyle/>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Following program update a record in the product table.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Make sure that following files are available in the current directory where this UpdateDemo.class file is available.</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741363" lvl="1" indent="-284163">
              <a:lnSpc>
                <a:spcPct val="95000"/>
              </a:lnSpc>
              <a:spcBef>
                <a:spcPct val="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Product.class</a:t>
            </a:r>
          </a:p>
          <a:p>
            <a:pPr marL="741363" lvl="1" indent="-284163">
              <a:lnSpc>
                <a:spcPct val="95000"/>
              </a:lnSpc>
              <a:spcBef>
                <a:spcPct val="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741363" lvl="1" indent="-284163">
              <a:lnSpc>
                <a:spcPct val="95000"/>
              </a:lnSpc>
              <a:spcBef>
                <a:spcPct val="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product.hbm.xml</a:t>
            </a:r>
          </a:p>
          <a:p>
            <a:pPr marL="741363" lvl="1" indent="-284163">
              <a:lnSpc>
                <a:spcPct val="95000"/>
              </a:lnSpc>
              <a:spcBef>
                <a:spcPct val="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741363" lvl="1" indent="-284163">
              <a:lnSpc>
                <a:spcPct val="95000"/>
              </a:lnSpc>
              <a:spcBef>
                <a:spcPct val="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hibernate.cfg.xml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508000" y="1524000"/>
            <a:ext cx="10464800" cy="38100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3314" name="Rectangle 2"/>
          <p:cNvSpPr>
            <a:spLocks noGrp="1" noChangeArrowheads="1"/>
          </p:cNvSpPr>
          <p:nvPr>
            <p:ph type="body"/>
          </p:nvPr>
        </p:nvSpPr>
        <p:spPr>
          <a:xfrm>
            <a:off x="508000" y="1524000"/>
            <a:ext cx="10972800" cy="4525963"/>
          </a:xfrm>
          <a:ln/>
        </p:spPr>
        <p:txBody>
          <a:bodyPr anchor="t"/>
          <a:lstStyle/>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//Create new instance of Product and set values using setter methods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 productOBJ = new Product();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productOBJ.setId(426);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productOBJ.setName("RAM");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productOBJ.setPrice(1800);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update the state of the object in database you have 3 possible options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session.merge(productOBJ);// update will work or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//session.update(productOBJ);// update will also work or </a:t>
            </a:r>
          </a:p>
          <a:p>
            <a:pPr marL="342900"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//session.saveOrUpdate(productOBJ);//update or insert(if not there in database) </a:t>
            </a:r>
          </a:p>
          <a:p>
            <a:pPr marL="342900" indent="-341313">
              <a:spcBef>
                <a:spcPts val="450"/>
              </a:spcBef>
              <a:buFont typeface="Courier New" pitchFamily="49"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latin typeface="Courier New" pitchFamily="49" charset="0"/>
            </a:endParaRPr>
          </a:p>
        </p:txBody>
      </p:sp>
      <p:sp>
        <p:nvSpPr>
          <p:cNvPr id="13315" name="Rectangle 3"/>
          <p:cNvSpPr>
            <a:spLocks noGrp="1" noChangeArrowheads="1"/>
          </p:cNvSpPr>
          <p:nvPr>
            <p:ph type="title" idx="1"/>
          </p:nvPr>
        </p:nvSpPr>
        <p:spPr>
          <a:xfrm>
            <a:off x="0" y="228600"/>
            <a:ext cx="10972800" cy="1143000"/>
          </a:xfrm>
          <a:ln/>
        </p:spPr>
        <p:txBody>
          <a:bodyPr lIns="91440" tIns="45720" rIns="91440" bIns="45720" anchor="ctr"/>
          <a:lstStyle/>
          <a:p>
            <a:pPr marL="0" indent="0">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Create an application to update data </a:t>
            </a:r>
            <a:br>
              <a:rPr lang="en-US" sz="2200" b="1"/>
            </a:br>
            <a:r>
              <a:rPr lang="en-US" sz="2200" b="1"/>
              <a:t>from the database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0" y="2286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Create an application to delete data </a:t>
            </a:r>
            <a:br>
              <a:rPr lang="en-US" sz="2200" b="1"/>
            </a:br>
            <a:r>
              <a:rPr lang="en-US" sz="2200" b="1"/>
              <a:t>from the database</a:t>
            </a:r>
          </a:p>
        </p:txBody>
      </p:sp>
      <p:sp>
        <p:nvSpPr>
          <p:cNvPr id="14338" name="Rectangle 2"/>
          <p:cNvSpPr>
            <a:spLocks noGrp="1" noChangeArrowheads="1"/>
          </p:cNvSpPr>
          <p:nvPr>
            <p:ph type="body" idx="1"/>
          </p:nvPr>
        </p:nvSpPr>
        <p:spPr>
          <a:xfrm>
            <a:off x="508000" y="1524000"/>
            <a:ext cx="10972800" cy="4525963"/>
          </a:xfrm>
          <a:ln/>
        </p:spPr>
        <p:txBody>
          <a:bodyPr/>
          <a:lstStyle/>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Following program deletes a record from the product table which product id is 427.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Make sure that following files are available in the current directory where this DeleteDemo.class file is available.</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741363" lvl="1" indent="-284163">
              <a:lnSpc>
                <a:spcPct val="95000"/>
              </a:lnSpc>
              <a:spcBef>
                <a:spcPct val="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Product.class</a:t>
            </a:r>
          </a:p>
          <a:p>
            <a:pPr marL="741363" lvl="1" indent="-284163">
              <a:lnSpc>
                <a:spcPct val="95000"/>
              </a:lnSpc>
              <a:spcBef>
                <a:spcPct val="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741363" lvl="1" indent="-284163">
              <a:lnSpc>
                <a:spcPct val="95000"/>
              </a:lnSpc>
              <a:spcBef>
                <a:spcPct val="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product.hbm.xml</a:t>
            </a:r>
          </a:p>
          <a:p>
            <a:pPr marL="741363" lvl="1" indent="-284163">
              <a:lnSpc>
                <a:spcPct val="95000"/>
              </a:lnSpc>
              <a:spcBef>
                <a:spcPct val="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741363" lvl="1" indent="-284163">
              <a:lnSpc>
                <a:spcPct val="95000"/>
              </a:lnSpc>
              <a:spcBef>
                <a:spcPct val="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hibernate.cfg.xml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508001" y="1524000"/>
            <a:ext cx="9946217" cy="31242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5362" name="Rectangle 2"/>
          <p:cNvSpPr>
            <a:spLocks noGrp="1" noChangeArrowheads="1"/>
          </p:cNvSpPr>
          <p:nvPr>
            <p:ph type="title"/>
          </p:nvPr>
        </p:nvSpPr>
        <p:spPr>
          <a:xfrm>
            <a:off x="0" y="2286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Create an application to delete data </a:t>
            </a:r>
            <a:br>
              <a:rPr lang="en-US" sz="2200" b="1"/>
            </a:br>
            <a:r>
              <a:rPr lang="en-US" sz="2200" b="1"/>
              <a:t>from the database</a:t>
            </a:r>
          </a:p>
        </p:txBody>
      </p:sp>
      <p:sp>
        <p:nvSpPr>
          <p:cNvPr id="15363" name="Rectangle 3"/>
          <p:cNvSpPr>
            <a:spLocks noGrp="1" noChangeArrowheads="1"/>
          </p:cNvSpPr>
          <p:nvPr>
            <p:ph type="body" idx="1"/>
          </p:nvPr>
        </p:nvSpPr>
        <p:spPr>
          <a:xfrm>
            <a:off x="508000" y="1524000"/>
            <a:ext cx="10972800" cy="4525963"/>
          </a:xfrm>
          <a:ln/>
        </p:spPr>
        <p:txBody>
          <a:bodyPr/>
          <a:lstStyle/>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//Create new instance of Product and set value for PK using setter method </a:t>
            </a:r>
          </a:p>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 productOBJ = new Product(); </a:t>
            </a:r>
          </a:p>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productOBJ.setId(427);//Only PK is required for delete </a:t>
            </a:r>
          </a:p>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//productOBJ.setName("RAM"); </a:t>
            </a:r>
          </a:p>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//productOBJ.setPrice(1800); </a:t>
            </a:r>
          </a:p>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latin typeface="Courier New" pitchFamily="49" charset="0"/>
            </a:endParaRPr>
          </a:p>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delete the object from database </a:t>
            </a:r>
          </a:p>
          <a:p>
            <a:pPr indent="-341313">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session.delete(productOBJ);// delete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0" y="5334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Summary</a:t>
            </a:r>
            <a:br>
              <a:rPr lang="en-US" sz="2200" b="1"/>
            </a:br>
            <a:endParaRPr lang="en-US" sz="2200" b="1"/>
          </a:p>
        </p:txBody>
      </p:sp>
      <p:sp>
        <p:nvSpPr>
          <p:cNvPr id="16386" name="Rectangle 2"/>
          <p:cNvSpPr>
            <a:spLocks noGrp="1" noChangeArrowheads="1"/>
          </p:cNvSpPr>
          <p:nvPr>
            <p:ph type="body" idx="1"/>
          </p:nvPr>
        </p:nvSpPr>
        <p:spPr>
          <a:xfrm>
            <a:off x="609600" y="1600201"/>
            <a:ext cx="10972800" cy="4525963"/>
          </a:xfrm>
          <a:ln/>
        </p:spPr>
        <p:txBody>
          <a:bodyPr/>
          <a:lstStyle/>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a:t>In this </a:t>
            </a:r>
            <a:r>
              <a:rPr lang="en-US" sz="1800" dirty="0" smtClean="0"/>
              <a:t>session, you </a:t>
            </a:r>
            <a:r>
              <a:rPr lang="en-US" sz="1800" dirty="0"/>
              <a:t>have learned the following: </a:t>
            </a:r>
          </a:p>
          <a:p>
            <a:pPr indent="-34131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a:t>Session interface is the main interface in Hibernate programming. This interface contains methods to interact with database as well as for the transaction management.</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err="1"/>
              <a:t>createQuery</a:t>
            </a:r>
            <a:r>
              <a:rPr lang="en-US" sz="1800" dirty="0"/>
              <a:t>() method of Session interface is used to built HQL queries.</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a:t>Delete() method of Session interface is used to delete records from the database.</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a:t>Marge(), update(), </a:t>
            </a:r>
            <a:r>
              <a:rPr lang="en-US" sz="1800" dirty="0" err="1"/>
              <a:t>saveOrUpdate</a:t>
            </a:r>
            <a:r>
              <a:rPr lang="en-US" sz="1800" dirty="0"/>
              <a:t>() methods are used to update records in the database.</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a:p>
          <a:p>
            <a:pPr indent="-34131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a:t>
            </a:r>
            <a:r>
              <a:rPr lang="en-US" sz="3200" dirty="0" smtClean="0"/>
              <a:t>to</a:t>
            </a:r>
          </a:p>
          <a:p>
            <a:pPr>
              <a:buNone/>
            </a:pPr>
            <a:endParaRPr lang="en-US" sz="3200" dirty="0" smtClean="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smtClean="0"/>
              <a:t>Work </a:t>
            </a:r>
            <a:r>
              <a:rPr lang="en-US" sz="1800" dirty="0" smtClean="0"/>
              <a:t>with Session interface</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smtClean="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smtClean="0"/>
              <a:t>Create an application to retrieve data from the database</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smtClean="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smtClean="0"/>
              <a:t>Create an application to Update data from the database</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dirty="0" smtClean="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smtClean="0"/>
              <a:t>Create an application to Delete data from the database</a:t>
            </a:r>
            <a:endParaRPr lang="en-US" sz="2400" dirty="0" smtClean="0">
              <a:cs typeface="Arial" pitchFamily="34" charset="0"/>
            </a:endParaRPr>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0" y="3810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Working with Session Interface</a:t>
            </a:r>
          </a:p>
        </p:txBody>
      </p:sp>
      <p:sp>
        <p:nvSpPr>
          <p:cNvPr id="5122" name="Rectangle 2"/>
          <p:cNvSpPr>
            <a:spLocks noGrp="1" noChangeArrowheads="1"/>
          </p:cNvSpPr>
          <p:nvPr>
            <p:ph type="body" idx="1"/>
          </p:nvPr>
        </p:nvSpPr>
        <p:spPr>
          <a:xfrm>
            <a:off x="609600" y="1600200"/>
            <a:ext cx="10972800" cy="4579938"/>
          </a:xfrm>
          <a:ln/>
        </p:spPr>
        <p:txBody>
          <a:bodyPr/>
          <a:lstStyle/>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Session interface is the main runtime interface between a Java application and Hibernate.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This is the central API class abstracting the notion of a persistence service.</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The main function of the Session is to offer create, read, and delete operations for instances of mapped entity classes.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Transient instances may be made persistent by calling save(), persist() or saveOrUpdate().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Instances may exist in one of three states:</a:t>
            </a:r>
            <a:br>
              <a:rPr lang="en-US" sz="1800"/>
            </a:br>
            <a:r>
              <a:rPr lang="en-US" sz="1800"/>
              <a:t/>
            </a:r>
            <a:br>
              <a:rPr lang="en-US" sz="1800"/>
            </a:br>
            <a:r>
              <a:rPr lang="en-US" sz="1800" i="1"/>
              <a:t>transient:</a:t>
            </a:r>
            <a:r>
              <a:rPr lang="en-US" sz="1800"/>
              <a:t> never persistent, not associated with any Session</a:t>
            </a:r>
            <a:br>
              <a:rPr lang="en-US" sz="1800"/>
            </a:br>
            <a:r>
              <a:rPr lang="en-US" sz="1800" i="1"/>
              <a:t>persistent:</a:t>
            </a:r>
            <a:r>
              <a:rPr lang="en-US" sz="1800"/>
              <a:t> associated with a unique Session</a:t>
            </a:r>
            <a:br>
              <a:rPr lang="en-US" sz="1800"/>
            </a:br>
            <a:r>
              <a:rPr lang="en-US" sz="1800" i="1"/>
              <a:t>detached:</a:t>
            </a:r>
            <a:r>
              <a:rPr lang="en-US" sz="1800"/>
              <a:t> previously persistent, not associated with any Session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0" y="3810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Working with Session Interface</a:t>
            </a:r>
          </a:p>
        </p:txBody>
      </p:sp>
      <p:sp>
        <p:nvSpPr>
          <p:cNvPr id="6146" name="Rectangle 2"/>
          <p:cNvSpPr>
            <a:spLocks noGrp="1" noChangeArrowheads="1"/>
          </p:cNvSpPr>
          <p:nvPr>
            <p:ph type="body" idx="1"/>
          </p:nvPr>
        </p:nvSpPr>
        <p:spPr>
          <a:xfrm>
            <a:off x="609600" y="1600201"/>
            <a:ext cx="10972800" cy="4525963"/>
          </a:xfrm>
          <a:ln/>
        </p:spPr>
        <p:txBody>
          <a:bodyPr/>
          <a:lstStyle/>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save() and persist() result in an SQL INSERT, delete() in an SQL DELETE and update() or merge() in an SQL UPDATE.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Changes to </a:t>
            </a:r>
            <a:r>
              <a:rPr lang="en-US" sz="1800" i="1"/>
              <a:t>persistent</a:t>
            </a:r>
            <a:r>
              <a:rPr lang="en-US" sz="1800"/>
              <a:t> instances are detected at flush time and also result in an SQL UPDATE.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saveOrUpdate() and replicate() result in either an INSERT or an UPDATE.</a:t>
            </a:r>
            <a:br>
              <a:rPr lang="en-US" sz="1800"/>
            </a:br>
            <a:endParaRPr lang="en-US" sz="1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0" y="3810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Working with Session Interface</a:t>
            </a:r>
          </a:p>
        </p:txBody>
      </p:sp>
      <p:sp>
        <p:nvSpPr>
          <p:cNvPr id="7170" name="Rectangle 2"/>
          <p:cNvSpPr>
            <a:spLocks noGrp="1" noChangeArrowheads="1"/>
          </p:cNvSpPr>
          <p:nvPr>
            <p:ph type="body" idx="1"/>
          </p:nvPr>
        </p:nvSpPr>
        <p:spPr>
          <a:xfrm>
            <a:off x="609600" y="1600201"/>
            <a:ext cx="10972800" cy="4525963"/>
          </a:xfrm>
          <a:ln/>
        </p:spPr>
        <p:txBody>
          <a:bodyPr/>
          <a:lstStyle/>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Any instance returned by a get() or load() method is persistent.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Detached instances may be made persistent by calling update(), saveOrUpdate(), lock() or replicate(). </a:t>
            </a:r>
          </a:p>
          <a:p>
            <a:pPr marL="341313" indent="-341313">
              <a:lnSpc>
                <a:spcPct val="95000"/>
              </a:lnSpc>
              <a:spcBef>
                <a:spcPct val="0"/>
              </a:spcBef>
              <a:buFont typeface="Verdana" pitchFamily="32"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The state of a transient or detached instance may also be made persistent as a new persistent instance by calling merge().</a:t>
            </a:r>
            <a:br>
              <a:rPr lang="en-US" sz="1800"/>
            </a:br>
            <a:endParaRPr lang="en-US" sz="1800"/>
          </a:p>
          <a:p>
            <a:pPr marL="341313" indent="-341313">
              <a:lnSpc>
                <a:spcPct val="95000"/>
              </a:lnSpc>
              <a:spcBef>
                <a:spcPct val="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A Session instance is serializable if its persistent classes are serializable.</a:t>
            </a:r>
            <a:br>
              <a:rPr lang="en-US" sz="1800"/>
            </a:br>
            <a:r>
              <a:rPr lang="en-US" sz="1800"/>
              <a:t/>
            </a:r>
            <a:br>
              <a:rPr lang="en-US" sz="1800"/>
            </a:br>
            <a:endParaRPr lang="en-US" sz="1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914401" y="1905000"/>
            <a:ext cx="9946217" cy="34290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8194" name="Rectangle 2"/>
          <p:cNvSpPr>
            <a:spLocks noGrp="1" noChangeArrowheads="1"/>
          </p:cNvSpPr>
          <p:nvPr>
            <p:ph type="title"/>
          </p:nvPr>
        </p:nvSpPr>
        <p:spPr>
          <a:xfrm>
            <a:off x="0" y="3810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Working with Session Interface</a:t>
            </a:r>
          </a:p>
        </p:txBody>
      </p:sp>
      <p:sp>
        <p:nvSpPr>
          <p:cNvPr id="8195" name="Rectangle 3"/>
          <p:cNvSpPr>
            <a:spLocks noGrp="1" noChangeArrowheads="1"/>
          </p:cNvSpPr>
          <p:nvPr>
            <p:ph type="body" idx="1"/>
          </p:nvPr>
        </p:nvSpPr>
        <p:spPr>
          <a:xfrm>
            <a:off x="508000" y="1371600"/>
            <a:ext cx="11176000" cy="4233863"/>
          </a:xfrm>
          <a:ln/>
        </p:spPr>
        <p:txBody>
          <a:bodyPr/>
          <a:lstStyle/>
          <a:p>
            <a:pPr indent="-341313">
              <a:lnSpc>
                <a:spcPct val="80000"/>
              </a:lnSpc>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A typical transaction should use the following idiom: </a:t>
            </a:r>
          </a:p>
          <a:p>
            <a:pPr indent="-341313">
              <a:lnSpc>
                <a:spcPct val="80000"/>
              </a:lnSpc>
              <a:spcBef>
                <a:spcPts val="45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	</a:t>
            </a:r>
            <a:r>
              <a:rPr lang="en-US" sz="1800">
                <a:latin typeface="Courier New" pitchFamily="49" charset="0"/>
              </a:rPr>
              <a:t>Session sess = factory.openSession();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Transaction tx;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try {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tx = sess.beginTransaction();//do some work...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tx.commit();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 catch (Exception e)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if (tx!=null) tx.rollback();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throw e;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 finally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sess.close();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 </a:t>
            </a:r>
          </a:p>
        </p:txBody>
      </p:sp>
      <p:sp>
        <p:nvSpPr>
          <p:cNvPr id="8196" name="Rectangle 4"/>
          <p:cNvSpPr>
            <a:spLocks noChangeArrowheads="1"/>
          </p:cNvSpPr>
          <p:nvPr/>
        </p:nvSpPr>
        <p:spPr bwMode="auto">
          <a:xfrm>
            <a:off x="812800" y="5410201"/>
            <a:ext cx="10892367" cy="917575"/>
          </a:xfrm>
          <a:prstGeom prst="rect">
            <a:avLst/>
          </a:prstGeom>
          <a:solidFill>
            <a:srgbClr val="FFFFFF"/>
          </a:solidFill>
          <a:ln w="9525">
            <a:noFill/>
            <a:round/>
            <a:headEnd/>
            <a:tailEnd/>
          </a:ln>
          <a:effectLst/>
        </p:spPr>
        <p:txBody>
          <a:bodyPr lIns="0" tIns="46800" rIns="0" bIns="4680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Verdana" pitchFamily="32" charset="0"/>
              </a:rPr>
              <a:t>If the Session throws an exception, the transaction must be rolled back and the session discarded. The internal state of the Session might not be consistent with the database after the exception occurs.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0" y="2286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Some important methods of the </a:t>
            </a:r>
            <a:br>
              <a:rPr lang="en-US" sz="2200" b="1"/>
            </a:br>
            <a:r>
              <a:rPr lang="en-US" sz="2200" b="1"/>
              <a:t>Session interface </a:t>
            </a:r>
          </a:p>
        </p:txBody>
      </p:sp>
      <p:pic>
        <p:nvPicPr>
          <p:cNvPr id="9218" name="Picture 2"/>
          <p:cNvPicPr>
            <a:picLocks noChangeAspect="1" noChangeArrowheads="1"/>
          </p:cNvPicPr>
          <p:nvPr/>
        </p:nvPicPr>
        <p:blipFill>
          <a:blip r:embed="rId3"/>
          <a:srcRect/>
          <a:stretch>
            <a:fillRect/>
          </a:stretch>
        </p:blipFill>
        <p:spPr bwMode="auto">
          <a:xfrm>
            <a:off x="2235201" y="1981200"/>
            <a:ext cx="7708900" cy="3733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0" y="2286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Create an application to retrieve data </a:t>
            </a:r>
            <a:br>
              <a:rPr lang="en-US" sz="2200" b="1"/>
            </a:br>
            <a:r>
              <a:rPr lang="en-US" sz="2200" b="1"/>
              <a:t>from the database</a:t>
            </a:r>
          </a:p>
        </p:txBody>
      </p:sp>
      <p:sp>
        <p:nvSpPr>
          <p:cNvPr id="10242" name="Rectangle 2"/>
          <p:cNvSpPr>
            <a:spLocks noGrp="1" noChangeArrowheads="1"/>
          </p:cNvSpPr>
          <p:nvPr>
            <p:ph type="body" idx="1"/>
          </p:nvPr>
        </p:nvSpPr>
        <p:spPr>
          <a:xfrm>
            <a:off x="508000" y="1524000"/>
            <a:ext cx="10972800" cy="4525963"/>
          </a:xfrm>
          <a:ln/>
        </p:spPr>
        <p:txBody>
          <a:bodyPr/>
          <a:lstStyle/>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SelectDemo.java retrieves records from the product table.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Make sure that following files are available in the current directory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where this SelectDemo.class file is available.</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Product.class</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product.hbm.xml</a:t>
            </a:r>
          </a:p>
          <a:p>
            <a:pPr marL="741363" lvl="1" indent="-28416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p>
          <a:p>
            <a:pPr marL="741363" lvl="1" indent="-284163">
              <a:lnSpc>
                <a:spcPct val="95000"/>
              </a:lnSpc>
              <a:spcBef>
                <a:spcPct val="0"/>
              </a:spcBef>
              <a:buFont typeface="Verdana" pitchFamily="32"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hibernate.cfg.xml</a:t>
            </a:r>
          </a:p>
          <a:p>
            <a:pPr indent="-341313">
              <a:lnSpc>
                <a:spcPct val="95000"/>
              </a:lnSpc>
              <a:spcBef>
                <a:spcPct val="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508000" y="1447800"/>
            <a:ext cx="9550400" cy="18288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1266" name="Rectangle 2"/>
          <p:cNvSpPr>
            <a:spLocks noGrp="1" noChangeArrowheads="1"/>
          </p:cNvSpPr>
          <p:nvPr>
            <p:ph type="title"/>
          </p:nvPr>
        </p:nvSpPr>
        <p:spPr>
          <a:xfrm>
            <a:off x="0" y="228600"/>
            <a:ext cx="10972800" cy="1143000"/>
          </a:xfrm>
          <a:ln/>
        </p:spPr>
        <p:txBody>
          <a:bodyPr lIns="91440" tIns="45720" rIns="91440" bIns="4572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a:t>Create an application to retrieve data </a:t>
            </a:r>
            <a:br>
              <a:rPr lang="en-US" sz="2200" b="1"/>
            </a:br>
            <a:r>
              <a:rPr lang="en-US" sz="2200" b="1"/>
              <a:t>from the database</a:t>
            </a:r>
          </a:p>
        </p:txBody>
      </p:sp>
      <p:sp>
        <p:nvSpPr>
          <p:cNvPr id="11267" name="Rectangle 3"/>
          <p:cNvSpPr>
            <a:spLocks noGrp="1" noChangeArrowheads="1"/>
          </p:cNvSpPr>
          <p:nvPr>
            <p:ph type="body" idx="1"/>
          </p:nvPr>
        </p:nvSpPr>
        <p:spPr>
          <a:xfrm>
            <a:off x="508000" y="1524000"/>
            <a:ext cx="10972800" cy="4525963"/>
          </a:xfrm>
          <a:ln/>
        </p:spPr>
        <p:txBody>
          <a:bodyPr/>
          <a:lstStyle/>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//Create new instance of Query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Query query = session.createQuery("from Product");   query.setFirstResult(20);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query.setMaxResults(10);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List products = query.list(); 	</a:t>
            </a:r>
          </a:p>
          <a:p>
            <a:pPr indent="-341313">
              <a:lnSpc>
                <a:spcPct val="95000"/>
              </a:lnSpc>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latin typeface="Courier New" pitchFamily="49" charset="0"/>
              </a:rPr>
              <a:t>	System.out.println(products);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495</TotalTime>
  <Words>635</Words>
  <Application>Microsoft Office PowerPoint</Application>
  <PresentationFormat>Custom</PresentationFormat>
  <Paragraphs>132</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Session_Tempalate</vt:lpstr>
      <vt:lpstr>Session 27 : Configuring Hibernate   Module 3.3 : Advanced Java</vt:lpstr>
      <vt:lpstr>Learning Objectives</vt:lpstr>
      <vt:lpstr>Working with Session Interface</vt:lpstr>
      <vt:lpstr>Working with Session Interface</vt:lpstr>
      <vt:lpstr>Working with Session Interface</vt:lpstr>
      <vt:lpstr>Working with Session Interface</vt:lpstr>
      <vt:lpstr>Some important methods of the  Session interface </vt:lpstr>
      <vt:lpstr>Create an application to retrieve data  from the database</vt:lpstr>
      <vt:lpstr>Create an application to retrieve data  from the database</vt:lpstr>
      <vt:lpstr>Create an application to update data  from the database</vt:lpstr>
      <vt:lpstr>Create an application to update data  from the database</vt:lpstr>
      <vt:lpstr>Create an application to delete data  from the database</vt:lpstr>
      <vt:lpstr>Create an application to delete data  from the database</vt:lpstr>
      <vt:lpstr>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IT Admin</cp:lastModifiedBy>
  <cp:revision>81</cp:revision>
  <dcterms:created xsi:type="dcterms:W3CDTF">2015-08-03T16:07:15Z</dcterms:created>
  <dcterms:modified xsi:type="dcterms:W3CDTF">2015-09-01T08:16:05Z</dcterms:modified>
</cp:coreProperties>
</file>