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223" autoAdjust="0"/>
    <p:restoredTop sz="99831" autoAdjust="0"/>
  </p:normalViewPr>
  <p:slideViewPr>
    <p:cSldViewPr snapToGrid="0">
      <p:cViewPr>
        <p:scale>
          <a:sx n="70" d="100"/>
          <a:sy n="70" d="100"/>
        </p:scale>
        <p:origin x="-276"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01-09-2015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553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656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758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861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963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065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168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270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373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475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577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680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782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885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9154"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41313"/>
            <a:ext cx="8629651" cy="10652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1" y="1981200"/>
            <a:ext cx="5075767" cy="4110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981200"/>
            <a:ext cx="5077884" cy="4110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a:xfrm>
            <a:off x="8534401" y="6400800"/>
            <a:ext cx="3655484" cy="439738"/>
          </a:xfrm>
        </p:spPr>
        <p:txBody>
          <a:bodyPr/>
          <a:lstStyle>
            <a:lvl1pPr>
              <a:defRPr/>
            </a:lvl1pPr>
          </a:lstStyle>
          <a:p>
            <a:fld id="{08B0EF0C-57EC-4996-A598-6F69EB492E7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30"/>
          </a:xfrm>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01-09-2015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01-09-2015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01-09-2015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01-09-2015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1501254"/>
            <a:ext cx="10126638" cy="2033515"/>
          </a:xfrm>
          <a:solidFill>
            <a:srgbClr val="3388A9"/>
          </a:solidFill>
        </p:spPr>
        <p:txBody>
          <a:bodyPr>
            <a:noAutofit/>
          </a:bodyPr>
          <a:lstStyle/>
          <a:p>
            <a:r>
              <a:rPr lang="en-IN" sz="4400" dirty="0" smtClean="0">
                <a:latin typeface="+mn-lt"/>
              </a:rPr>
              <a:t>Session 30 : </a:t>
            </a:r>
            <a:r>
              <a:rPr lang="en-US" sz="4400" dirty="0" smtClean="0"/>
              <a:t>Fundamentals of Object</a:t>
            </a:r>
            <a:br>
              <a:rPr lang="en-US" sz="4400" dirty="0" smtClean="0"/>
            </a:br>
            <a:r>
              <a:rPr lang="en-US" sz="4400" dirty="0" smtClean="0"/>
              <a:t>Relational Mapping</a:t>
            </a:r>
            <a:r>
              <a:rPr lang="en-IN" sz="4400" dirty="0" smtClean="0">
                <a:latin typeface="+mn-lt"/>
              </a:rPr>
              <a:t> </a:t>
            </a:r>
            <a:br>
              <a:rPr lang="en-IN" sz="4400" dirty="0" smtClean="0">
                <a:latin typeface="+mn-lt"/>
              </a:rPr>
            </a:br>
            <a:r>
              <a:rPr lang="en-IN" sz="4400" dirty="0" smtClean="0"/>
              <a:t> Module 3.3 : Advanced Java</a:t>
            </a:r>
            <a:endParaRPr lang="en-IN" sz="4400"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B8E83AA2-0D47-4F4F-B35A-47B572CB897D}" type="slidenum">
              <a:rPr lang="en-US"/>
              <a:pPr/>
              <a:t>10</a:t>
            </a:fld>
            <a:endParaRPr lang="en-US"/>
          </a:p>
        </p:txBody>
      </p:sp>
      <p:sp>
        <p:nvSpPr>
          <p:cNvPr id="13313"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3314" name="Rectangle 2"/>
          <p:cNvSpPr>
            <a:spLocks noGrp="1" noChangeArrowheads="1"/>
          </p:cNvSpPr>
          <p:nvPr>
            <p:ph type="body" idx="4294967295"/>
          </p:nvPr>
        </p:nvSpPr>
        <p:spPr>
          <a:xfrm>
            <a:off x="1219200" y="1447801"/>
            <a:ext cx="9855200" cy="4113213"/>
          </a:xfrm>
          <a:ln/>
        </p:spPr>
        <p:txBody>
          <a:bodyPr/>
          <a:lstStyle/>
          <a:p>
            <a:pPr marL="339725" indent="-339725">
              <a:lnSpc>
                <a:spcPct val="10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A one-to-one association between classes can be represented in a variety of ways. </a:t>
            </a:r>
          </a:p>
          <a:p>
            <a:pPr marL="339725" indent="-339725">
              <a:lnSpc>
                <a:spcPct val="10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At its simplest, the properties of both classes are maintained in the same table. </a:t>
            </a:r>
          </a:p>
          <a:p>
            <a:pPr marL="339725" indent="-339725">
              <a:lnSpc>
                <a:spcPct val="10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For example, a one-to-one association between a User and an Email class might be represented as a single table, as shown here:</a:t>
            </a:r>
          </a:p>
          <a:p>
            <a:pPr marL="339725" indent="-339725">
              <a:lnSpc>
                <a:spcPct val="10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400"/>
          </a:p>
        </p:txBody>
      </p:sp>
      <p:graphicFrame>
        <p:nvGraphicFramePr>
          <p:cNvPr id="13315" name="Object 3"/>
          <p:cNvGraphicFramePr>
            <a:graphicFrameLocks noChangeAspect="1"/>
          </p:cNvGraphicFramePr>
          <p:nvPr/>
        </p:nvGraphicFramePr>
        <p:xfrm>
          <a:off x="3149600" y="4572000"/>
          <a:ext cx="5486400" cy="1524000"/>
        </p:xfrm>
        <a:graphic>
          <a:graphicData uri="http://schemas.openxmlformats.org/presentationml/2006/ole">
            <p:oleObj spid="_x0000_s2050" r:id="rId4" imgW="4742857" imgH="866896"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FF9E4FF3-B0DD-4AA3-B772-52E557A2002E}" type="slidenum">
              <a:rPr lang="en-US"/>
              <a:pPr/>
              <a:t>11</a:t>
            </a:fld>
            <a:endParaRPr lang="en-US"/>
          </a:p>
        </p:txBody>
      </p:sp>
      <p:sp>
        <p:nvSpPr>
          <p:cNvPr id="14337"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4338" name="Rectangle 2"/>
          <p:cNvSpPr>
            <a:spLocks noGrp="1" noChangeArrowheads="1"/>
          </p:cNvSpPr>
          <p:nvPr>
            <p:ph type="body" idx="4294967295"/>
          </p:nvPr>
        </p:nvSpPr>
        <p:spPr>
          <a:xfrm>
            <a:off x="914401" y="1981201"/>
            <a:ext cx="5077884" cy="4113213"/>
          </a:xfrm>
          <a:ln/>
        </p:spPr>
        <p:txBody>
          <a:bodyPr/>
          <a:lstStyle/>
          <a:p>
            <a:pPr marL="339725" indent="-339725">
              <a:lnSpc>
                <a:spcPct val="100000"/>
              </a:lnSpc>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t>The single database entity representing this combination of a User and an Email class is shown in figure here:</a:t>
            </a:r>
          </a:p>
        </p:txBody>
      </p:sp>
      <p:pic>
        <p:nvPicPr>
          <p:cNvPr id="14339" name="Picture 3"/>
          <p:cNvPicPr>
            <a:picLocks noChangeAspect="1" noChangeArrowheads="1"/>
          </p:cNvPicPr>
          <p:nvPr/>
        </p:nvPicPr>
        <p:blipFill>
          <a:blip r:embed="rId3"/>
          <a:srcRect/>
          <a:stretch>
            <a:fillRect/>
          </a:stretch>
        </p:blipFill>
        <p:spPr bwMode="auto">
          <a:xfrm>
            <a:off x="7325784" y="3041651"/>
            <a:ext cx="2819400" cy="1990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idx="10"/>
          </p:nvPr>
        </p:nvSpPr>
        <p:spPr/>
        <p:txBody>
          <a:bodyPr/>
          <a:lstStyle/>
          <a:p>
            <a:fld id="{8C8ED559-7C5F-49E9-8B06-AC49E3F16AA7}" type="slidenum">
              <a:rPr lang="en-US"/>
              <a:pPr/>
              <a:t>12</a:t>
            </a:fld>
            <a:endParaRPr lang="en-US"/>
          </a:p>
        </p:txBody>
      </p:sp>
      <p:sp>
        <p:nvSpPr>
          <p:cNvPr id="15361" name="Rectangle 1"/>
          <p:cNvSpPr>
            <a:spLocks noGrp="1" noChangeArrowheads="1"/>
          </p:cNvSpPr>
          <p:nvPr>
            <p:ph type="title" idx="4294967295"/>
          </p:nvPr>
        </p:nvSpPr>
        <p:spPr>
          <a:xfrm>
            <a:off x="1" y="3413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5362" name="Rectangle 2"/>
          <p:cNvSpPr>
            <a:spLocks noGrp="1" noChangeArrowheads="1"/>
          </p:cNvSpPr>
          <p:nvPr>
            <p:ph type="body" idx="4294967295"/>
          </p:nvPr>
        </p:nvSpPr>
        <p:spPr>
          <a:xfrm>
            <a:off x="914401" y="1981201"/>
            <a:ext cx="5077884" cy="4113213"/>
          </a:xfrm>
          <a:ln/>
        </p:spPr>
        <p:txBody>
          <a:bodyPr/>
          <a:lstStyle/>
          <a:p>
            <a:pPr marL="339725" indent="-339725">
              <a:lnSpc>
                <a:spcPct val="100000"/>
              </a:lnSpc>
              <a:spcBef>
                <a:spcPts val="7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Alternatively, the entities can be maintained in distinct tables with identical primary keys, or with a key maintained from one of the entities into the other, as in Tables here. </a:t>
            </a:r>
          </a:p>
        </p:txBody>
      </p:sp>
      <p:sp>
        <p:nvSpPr>
          <p:cNvPr id="15363" name="Rectangle 3"/>
          <p:cNvSpPr>
            <a:spLocks noGrp="1" noChangeArrowheads="1"/>
          </p:cNvSpPr>
          <p:nvPr>
            <p:ph type="body" idx="4294967295"/>
          </p:nvPr>
        </p:nvSpPr>
        <p:spPr>
          <a:xfrm>
            <a:off x="6195484" y="1981201"/>
            <a:ext cx="5080000" cy="4113213"/>
          </a:xfrm>
          <a:ln/>
        </p:spPr>
        <p:txBody>
          <a:bodyPr/>
          <a:lstStyle/>
          <a:p>
            <a:pPr marL="341313" indent="-339725">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a:p>
          <a:p>
            <a:pPr marL="341313" indent="-339725">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a:p>
          <a:p>
            <a:pPr lvl="1" indent="-282575" algn="ctr">
              <a:spcBef>
                <a:spcPts val="4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a:p>
          <a:p>
            <a:pPr lvl="1" indent="-282575" algn="ctr">
              <a:spcBef>
                <a:spcPts val="4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User Table</a:t>
            </a:r>
          </a:p>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marL="341313" indent="-339725">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a:p>
          <a:p>
            <a:pPr marL="341313" indent="-339725">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a:p>
          <a:p>
            <a:pPr marL="341313" indent="-339725" algn="ctr">
              <a:spcBef>
                <a:spcPts val="4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b="1"/>
              <a:t>        Email Table</a:t>
            </a:r>
          </a:p>
        </p:txBody>
      </p:sp>
      <p:grpSp>
        <p:nvGrpSpPr>
          <p:cNvPr id="2" name="Group 4"/>
          <p:cNvGrpSpPr>
            <a:grpSpLocks/>
          </p:cNvGrpSpPr>
          <p:nvPr/>
        </p:nvGrpSpPr>
        <p:grpSpPr bwMode="auto">
          <a:xfrm>
            <a:off x="7315201" y="2133601"/>
            <a:ext cx="3350684" cy="1141413"/>
            <a:chOff x="3456" y="1344"/>
            <a:chExt cx="1583" cy="719"/>
          </a:xfrm>
        </p:grpSpPr>
        <p:graphicFrame>
          <p:nvGraphicFramePr>
            <p:cNvPr id="15365" name="Object 5"/>
            <p:cNvGraphicFramePr>
              <a:graphicFrameLocks noChangeAspect="1"/>
            </p:cNvGraphicFramePr>
            <p:nvPr/>
          </p:nvGraphicFramePr>
          <p:xfrm>
            <a:off x="3456" y="1344"/>
            <a:ext cx="1584" cy="720"/>
          </p:xfrm>
          <a:graphic>
            <a:graphicData uri="http://schemas.openxmlformats.org/presentationml/2006/ole">
              <p:oleObj spid="_x0000_s3075" r:id="rId4" imgW="2133898" imgH="771429" progId="">
                <p:embed/>
              </p:oleObj>
            </a:graphicData>
          </a:graphic>
        </p:graphicFrame>
        <p:sp>
          <p:nvSpPr>
            <p:cNvPr id="15366" name="Text Box 6"/>
            <p:cNvSpPr txBox="1">
              <a:spLocks noChangeArrowheads="1"/>
            </p:cNvSpPr>
            <p:nvPr/>
          </p:nvSpPr>
          <p:spPr bwMode="auto">
            <a:xfrm>
              <a:off x="3456" y="1344"/>
              <a:ext cx="1584" cy="720"/>
            </a:xfrm>
            <a:prstGeom prst="rect">
              <a:avLst/>
            </a:prstGeom>
            <a:noFill/>
            <a:ln w="9525">
              <a:noFill/>
              <a:round/>
              <a:headEnd/>
              <a:tailEnd/>
            </a:ln>
            <a:effectLst/>
          </p:spPr>
          <p:txBody>
            <a:bodyPr wrap="none" anchor="ctr"/>
            <a:lstStyle/>
            <a:p>
              <a:endParaRPr lang="en-US"/>
            </a:p>
          </p:txBody>
        </p:sp>
      </p:grpSp>
      <p:grpSp>
        <p:nvGrpSpPr>
          <p:cNvPr id="3" name="Group 7"/>
          <p:cNvGrpSpPr>
            <a:grpSpLocks/>
          </p:cNvGrpSpPr>
          <p:nvPr/>
        </p:nvGrpSpPr>
        <p:grpSpPr bwMode="auto">
          <a:xfrm>
            <a:off x="7315201" y="3962401"/>
            <a:ext cx="3350684" cy="1217613"/>
            <a:chOff x="3456" y="2496"/>
            <a:chExt cx="1583" cy="767"/>
          </a:xfrm>
        </p:grpSpPr>
        <p:graphicFrame>
          <p:nvGraphicFramePr>
            <p:cNvPr id="15368" name="Object 8"/>
            <p:cNvGraphicFramePr>
              <a:graphicFrameLocks noChangeAspect="1"/>
            </p:cNvGraphicFramePr>
            <p:nvPr/>
          </p:nvGraphicFramePr>
          <p:xfrm>
            <a:off x="3456" y="2496"/>
            <a:ext cx="1584" cy="768"/>
          </p:xfrm>
          <a:graphic>
            <a:graphicData uri="http://schemas.openxmlformats.org/presentationml/2006/ole">
              <p:oleObj spid="_x0000_s3074" r:id="rId5" imgW="2343477" imgH="771429" progId="">
                <p:embed/>
              </p:oleObj>
            </a:graphicData>
          </a:graphic>
        </p:graphicFrame>
        <p:sp>
          <p:nvSpPr>
            <p:cNvPr id="15369" name="Text Box 9"/>
            <p:cNvSpPr txBox="1">
              <a:spLocks noChangeArrowheads="1"/>
            </p:cNvSpPr>
            <p:nvPr/>
          </p:nvSpPr>
          <p:spPr bwMode="auto">
            <a:xfrm>
              <a:off x="3456" y="2496"/>
              <a:ext cx="1584" cy="768"/>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idx="10"/>
          </p:nvPr>
        </p:nvSpPr>
        <p:spPr/>
        <p:txBody>
          <a:bodyPr/>
          <a:lstStyle/>
          <a:p>
            <a:fld id="{309A3C20-C441-452B-9AB5-246F5F6DCB13}" type="slidenum">
              <a:rPr lang="en-US"/>
              <a:pPr/>
              <a:t>13</a:t>
            </a:fld>
            <a:endParaRPr lang="en-US"/>
          </a:p>
        </p:txBody>
      </p:sp>
      <p:sp>
        <p:nvSpPr>
          <p:cNvPr id="16385"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6386" name="Rectangle 2"/>
          <p:cNvSpPr>
            <a:spLocks noGrp="1" noChangeArrowheads="1"/>
          </p:cNvSpPr>
          <p:nvPr>
            <p:ph type="body" idx="4294967295"/>
          </p:nvPr>
        </p:nvSpPr>
        <p:spPr>
          <a:xfrm>
            <a:off x="914401" y="1981201"/>
            <a:ext cx="5077884" cy="4113213"/>
          </a:xfrm>
          <a:ln/>
        </p:spPr>
        <p:txBody>
          <a:bodyPr/>
          <a:lstStyle/>
          <a:p>
            <a:pPr marL="339725" indent="-339725">
              <a:lnSpc>
                <a:spcPct val="8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It is possible to create a mandatory foreign key relationship from one of the entities to the other, but this should not be applied in both directions because a circular dependency would be created. </a:t>
            </a:r>
          </a:p>
          <a:p>
            <a:pPr marL="339725" indent="-339725">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a:p>
          <a:p>
            <a:pPr marL="339725" indent="-339725">
              <a:lnSpc>
                <a:spcPct val="8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It is also possible to omit the foreign key relationships entirely and rely upon Hibernate to manage the key selection and assignment.</a:t>
            </a:r>
          </a:p>
        </p:txBody>
      </p:sp>
      <p:sp>
        <p:nvSpPr>
          <p:cNvPr id="16387" name="Rectangle 3"/>
          <p:cNvSpPr>
            <a:spLocks noGrp="1" noChangeArrowheads="1"/>
          </p:cNvSpPr>
          <p:nvPr>
            <p:ph type="body" idx="4294967295"/>
          </p:nvPr>
        </p:nvSpPr>
        <p:spPr>
          <a:xfrm>
            <a:off x="6195484" y="1981201"/>
            <a:ext cx="5080000" cy="4113213"/>
          </a:xfrm>
          <a:ln/>
        </p:spPr>
        <p:txBody>
          <a:bodyPr/>
          <a:lstStyle/>
          <a:p>
            <a:pPr marL="341313" indent="-339725">
              <a:lnSpc>
                <a:spcPct val="80000"/>
              </a:lnSpc>
              <a:spcBef>
                <a:spcPts val="5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000"/>
          </a:p>
          <a:p>
            <a:pPr marL="341313" indent="-339725">
              <a:lnSpc>
                <a:spcPct val="80000"/>
              </a:lnSpc>
              <a:spcBef>
                <a:spcPts val="5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000"/>
          </a:p>
        </p:txBody>
      </p:sp>
      <p:sp>
        <p:nvSpPr>
          <p:cNvPr id="16388" name="Rectangle 4"/>
          <p:cNvSpPr>
            <a:spLocks noChangeArrowheads="1"/>
          </p:cNvSpPr>
          <p:nvPr/>
        </p:nvSpPr>
        <p:spPr bwMode="auto">
          <a:xfrm>
            <a:off x="0" y="2795589"/>
            <a:ext cx="12192000" cy="1587"/>
          </a:xfrm>
          <a:prstGeom prst="rect">
            <a:avLst/>
          </a:prstGeom>
          <a:noFill/>
          <a:ln w="9525">
            <a:noFill/>
            <a:round/>
            <a:headEnd/>
            <a:tailEnd/>
          </a:ln>
          <a:effectLst/>
        </p:spPr>
        <p:txBody>
          <a:bodyPr wrap="none" anchor="ctr"/>
          <a:lstStyle/>
          <a:p>
            <a:endParaRPr lang="en-US"/>
          </a:p>
        </p:txBody>
      </p:sp>
      <p:graphicFrame>
        <p:nvGraphicFramePr>
          <p:cNvPr id="16389" name="Object 5"/>
          <p:cNvGraphicFramePr>
            <a:graphicFrameLocks noChangeAspect="1"/>
          </p:cNvGraphicFramePr>
          <p:nvPr/>
        </p:nvGraphicFramePr>
        <p:xfrm>
          <a:off x="6908800" y="1981200"/>
          <a:ext cx="3530600" cy="1828800"/>
        </p:xfrm>
        <a:graphic>
          <a:graphicData uri="http://schemas.openxmlformats.org/presentationml/2006/ole">
            <p:oleObj spid="_x0000_s4098" r:id="rId4" imgW="3561905" imgH="1704762" progId="">
              <p:embed/>
            </p:oleObj>
          </a:graphicData>
        </a:graphic>
      </p:graphicFrame>
      <p:sp>
        <p:nvSpPr>
          <p:cNvPr id="16390" name="Rectangle 6"/>
          <p:cNvSpPr>
            <a:spLocks noChangeArrowheads="1"/>
          </p:cNvSpPr>
          <p:nvPr/>
        </p:nvSpPr>
        <p:spPr bwMode="auto">
          <a:xfrm>
            <a:off x="6599767" y="3962401"/>
            <a:ext cx="3239839" cy="371513"/>
          </a:xfrm>
          <a:prstGeom prst="rect">
            <a:avLst/>
          </a:prstGeom>
          <a:noFill/>
          <a:ln w="9525">
            <a:noFill/>
            <a:round/>
            <a:headEnd/>
            <a:tailEnd/>
          </a:ln>
          <a:effectLst/>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ea typeface="Lucida Sans Unicode" pitchFamily="32" charset="0"/>
                <a:cs typeface="Lucida Sans Unicode" pitchFamily="32" charset="0"/>
              </a:rPr>
              <a:t>Entities related by primary keys</a:t>
            </a:r>
            <a:r>
              <a:rPr lang="en-GB">
                <a:solidFill>
                  <a:srgbClr val="000000"/>
                </a:solidFill>
                <a:ea typeface="Lucida Sans Unicode" pitchFamily="32" charset="0"/>
                <a:cs typeface="Lucida Sans Unicode" pitchFamily="32"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idx="10"/>
          </p:nvPr>
        </p:nvSpPr>
        <p:spPr/>
        <p:txBody>
          <a:bodyPr/>
          <a:lstStyle/>
          <a:p>
            <a:fld id="{222B7375-79AA-4D20-9E9E-22D96B4F260B}" type="slidenum">
              <a:rPr lang="en-US"/>
              <a:pPr/>
              <a:t>14</a:t>
            </a:fld>
            <a:endParaRPr lang="en-US"/>
          </a:p>
        </p:txBody>
      </p:sp>
      <p:sp>
        <p:nvSpPr>
          <p:cNvPr id="17409"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7410" name="Rectangle 2"/>
          <p:cNvSpPr>
            <a:spLocks noGrp="1" noChangeArrowheads="1"/>
          </p:cNvSpPr>
          <p:nvPr>
            <p:ph type="body" idx="4294967295"/>
          </p:nvPr>
        </p:nvSpPr>
        <p:spPr>
          <a:xfrm>
            <a:off x="1117600" y="1752601"/>
            <a:ext cx="10566400" cy="4113213"/>
          </a:xfrm>
          <a:ln/>
        </p:spPr>
        <p:txBody>
          <a:bodyPr/>
          <a:lstStyle/>
          <a:p>
            <a:pPr marL="339725" indent="-339725">
              <a:lnSpc>
                <a:spcPct val="10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If it is not appropriate for the tables to share primary keys, then a foreign key relationship between the two tables can be maintained, with a “unique” constraint applied to the foreign key column. </a:t>
            </a:r>
          </a:p>
        </p:txBody>
      </p:sp>
      <p:sp>
        <p:nvSpPr>
          <p:cNvPr id="17411" name="Rectangle 3"/>
          <p:cNvSpPr>
            <a:spLocks noGrp="1" noChangeArrowheads="1"/>
          </p:cNvSpPr>
          <p:nvPr>
            <p:ph type="body" idx="4294967295"/>
          </p:nvPr>
        </p:nvSpPr>
        <p:spPr>
          <a:xfrm>
            <a:off x="6195484" y="1981201"/>
            <a:ext cx="5080000" cy="4113213"/>
          </a:xfrm>
          <a:ln/>
        </p:spPr>
        <p:txBody>
          <a:bodyPr/>
          <a:lstStyle/>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p:txBody>
      </p:sp>
      <p:sp>
        <p:nvSpPr>
          <p:cNvPr id="17412" name="Rectangle 4"/>
          <p:cNvSpPr>
            <a:spLocks noChangeArrowheads="1"/>
          </p:cNvSpPr>
          <p:nvPr/>
        </p:nvSpPr>
        <p:spPr bwMode="auto">
          <a:xfrm>
            <a:off x="0" y="2795589"/>
            <a:ext cx="12192000" cy="1587"/>
          </a:xfrm>
          <a:prstGeom prst="rect">
            <a:avLst/>
          </a:prstGeom>
          <a:noFill/>
          <a:ln w="9525">
            <a:noFill/>
            <a:round/>
            <a:headEnd/>
            <a:tailEnd/>
          </a:ln>
          <a:effectLst/>
        </p:spPr>
        <p:txBody>
          <a:bodyPr wrap="none" anchor="ctr"/>
          <a:lstStyle/>
          <a:p>
            <a:endParaRPr lang="en-US"/>
          </a:p>
        </p:txBody>
      </p:sp>
      <p:graphicFrame>
        <p:nvGraphicFramePr>
          <p:cNvPr id="17413" name="Object 5"/>
          <p:cNvGraphicFramePr>
            <a:graphicFrameLocks noChangeAspect="1"/>
          </p:cNvGraphicFramePr>
          <p:nvPr/>
        </p:nvGraphicFramePr>
        <p:xfrm>
          <a:off x="2235200" y="3810000"/>
          <a:ext cx="8026400" cy="1828800"/>
        </p:xfrm>
        <a:graphic>
          <a:graphicData uri="http://schemas.openxmlformats.org/presentationml/2006/ole">
            <p:oleObj spid="_x0000_s5122" r:id="rId4" imgW="5087060" imgH="1171429"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idx="10"/>
          </p:nvPr>
        </p:nvSpPr>
        <p:spPr/>
        <p:txBody>
          <a:bodyPr/>
          <a:lstStyle/>
          <a:p>
            <a:fld id="{F780FC39-3EF6-4BE7-9D6B-5AC8A861A1E1}" type="slidenum">
              <a:rPr lang="en-US"/>
              <a:pPr/>
              <a:t>15</a:t>
            </a:fld>
            <a:endParaRPr lang="en-US"/>
          </a:p>
        </p:txBody>
      </p:sp>
      <p:sp>
        <p:nvSpPr>
          <p:cNvPr id="18433"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One-to-One Association</a:t>
            </a:r>
            <a:r>
              <a:rPr lang="en-US"/>
              <a:t> </a:t>
            </a:r>
          </a:p>
        </p:txBody>
      </p:sp>
      <p:sp>
        <p:nvSpPr>
          <p:cNvPr id="18434" name="Rectangle 2"/>
          <p:cNvSpPr>
            <a:spLocks noGrp="1" noChangeArrowheads="1"/>
          </p:cNvSpPr>
          <p:nvPr>
            <p:ph type="body" idx="4294967295"/>
          </p:nvPr>
        </p:nvSpPr>
        <p:spPr>
          <a:xfrm>
            <a:off x="1117600" y="1752601"/>
            <a:ext cx="5181600" cy="4113213"/>
          </a:xfrm>
          <a:ln/>
        </p:spPr>
        <p:txBody>
          <a:bodyPr/>
          <a:lstStyle/>
          <a:p>
            <a:pPr marL="339725" indent="-339725">
              <a:lnSpc>
                <a:spcPct val="100000"/>
              </a:lnSpc>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This has the advantage that the association can easily be changed from one-to-one to many-to-one by removing the unique constraint.</a:t>
            </a:r>
            <a:r>
              <a:rPr lang="en-US"/>
              <a:t> </a:t>
            </a:r>
          </a:p>
        </p:txBody>
      </p:sp>
      <p:sp>
        <p:nvSpPr>
          <p:cNvPr id="18435" name="Rectangle 3"/>
          <p:cNvSpPr>
            <a:spLocks noGrp="1" noChangeArrowheads="1"/>
          </p:cNvSpPr>
          <p:nvPr>
            <p:ph type="body" idx="4294967295"/>
          </p:nvPr>
        </p:nvSpPr>
        <p:spPr>
          <a:xfrm>
            <a:off x="6195484" y="1981201"/>
            <a:ext cx="5080000" cy="4113213"/>
          </a:xfrm>
          <a:ln/>
        </p:spPr>
        <p:txBody>
          <a:bodyPr/>
          <a:lstStyle/>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p:txBody>
      </p:sp>
      <p:sp>
        <p:nvSpPr>
          <p:cNvPr id="18436" name="Rectangle 4"/>
          <p:cNvSpPr>
            <a:spLocks noChangeArrowheads="1"/>
          </p:cNvSpPr>
          <p:nvPr/>
        </p:nvSpPr>
        <p:spPr bwMode="auto">
          <a:xfrm>
            <a:off x="0" y="2795589"/>
            <a:ext cx="12192000" cy="1587"/>
          </a:xfrm>
          <a:prstGeom prst="rect">
            <a:avLst/>
          </a:prstGeom>
          <a:noFill/>
          <a:ln w="9525">
            <a:noFill/>
            <a:round/>
            <a:headEnd/>
            <a:tailEnd/>
          </a:ln>
          <a:effectLst/>
        </p:spPr>
        <p:txBody>
          <a:bodyPr wrap="none" anchor="ctr"/>
          <a:lstStyle/>
          <a:p>
            <a:endParaRPr lang="en-US"/>
          </a:p>
        </p:txBody>
      </p:sp>
      <p:pic>
        <p:nvPicPr>
          <p:cNvPr id="18437" name="Picture 5"/>
          <p:cNvPicPr>
            <a:picLocks noChangeAspect="1" noChangeArrowheads="1"/>
          </p:cNvPicPr>
          <p:nvPr/>
        </p:nvPicPr>
        <p:blipFill>
          <a:blip r:embed="rId3"/>
          <a:srcRect/>
          <a:stretch>
            <a:fillRect/>
          </a:stretch>
        </p:blipFill>
        <p:spPr bwMode="auto">
          <a:xfrm>
            <a:off x="6807200" y="1752600"/>
            <a:ext cx="4572000" cy="1981200"/>
          </a:xfrm>
          <a:prstGeom prst="rect">
            <a:avLst/>
          </a:prstGeom>
          <a:noFill/>
          <a:ln w="9525">
            <a:noFill/>
            <a:round/>
            <a:headEnd/>
            <a:tailEnd/>
          </a:ln>
          <a:effectLst/>
        </p:spPr>
      </p:pic>
      <p:sp>
        <p:nvSpPr>
          <p:cNvPr id="18438" name="Rectangle 6"/>
          <p:cNvSpPr>
            <a:spLocks noChangeArrowheads="1"/>
          </p:cNvSpPr>
          <p:nvPr/>
        </p:nvSpPr>
        <p:spPr bwMode="auto">
          <a:xfrm>
            <a:off x="6413500" y="3962401"/>
            <a:ext cx="3971578" cy="371513"/>
          </a:xfrm>
          <a:prstGeom prst="rect">
            <a:avLst/>
          </a:prstGeom>
          <a:noFill/>
          <a:ln w="9525">
            <a:noFill/>
            <a:round/>
            <a:headEnd/>
            <a:tailEnd/>
          </a:ln>
          <a:effectLst/>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000000"/>
                </a:solidFill>
                <a:ea typeface="Lucida Sans Unicode" pitchFamily="32" charset="0"/>
                <a:cs typeface="Lucida Sans Unicode" pitchFamily="32" charset="0"/>
              </a:rPr>
              <a:t>Entities related by a foreign key relationship</a:t>
            </a:r>
            <a:r>
              <a:rPr lang="en-GB">
                <a:solidFill>
                  <a:srgbClr val="000000"/>
                </a:solidFill>
                <a:ea typeface="Lucida Sans Unicode" pitchFamily="32" charset="0"/>
                <a:cs typeface="Lucida Sans Unicode" pitchFamily="32"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57A3676-276F-4378-B65E-E00ADE705551}" type="slidenum">
              <a:rPr lang="en-US"/>
              <a:pPr/>
              <a:t>16</a:t>
            </a:fld>
            <a:endParaRPr lang="en-US"/>
          </a:p>
        </p:txBody>
      </p:sp>
      <p:sp>
        <p:nvSpPr>
          <p:cNvPr id="19457" name="Rectangle 1"/>
          <p:cNvSpPr>
            <a:spLocks noGrp="1" noChangeArrowheads="1"/>
          </p:cNvSpPr>
          <p:nvPr>
            <p:ph type="title" idx="4294967295"/>
          </p:nvPr>
        </p:nvSpPr>
        <p:spPr>
          <a:xfrm>
            <a:off x="1" y="228600"/>
            <a:ext cx="8633884" cy="106838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One-to-Many and Many-to-One Association</a:t>
            </a:r>
          </a:p>
        </p:txBody>
      </p:sp>
      <p:sp>
        <p:nvSpPr>
          <p:cNvPr id="19458" name="Rectangle 2"/>
          <p:cNvSpPr>
            <a:spLocks noGrp="1" noChangeArrowheads="1"/>
          </p:cNvSpPr>
          <p:nvPr>
            <p:ph type="body" idx="4294967295"/>
          </p:nvPr>
        </p:nvSpPr>
        <p:spPr>
          <a:xfrm>
            <a:off x="914401" y="1981201"/>
            <a:ext cx="10361084" cy="4113213"/>
          </a:xfrm>
          <a:ln/>
        </p:spPr>
        <p:txBody>
          <a:bodyPr/>
          <a:lstStyle/>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A one-to-many association (or from the perspective of the other class, a many-to-one association) can most simply be represented by the use of a foreign key, with no additional constraints. </a:t>
            </a:r>
          </a:p>
          <a:p>
            <a:pPr marL="338138" indent="-338138">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a:p>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The relationship can also be maintained by the use of a link table. </a:t>
            </a:r>
          </a:p>
          <a:p>
            <a:pPr marL="338138" indent="-338138">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a:p>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This will maintain a foreign key into each of the associated tables, which will itself form the primary key of the link table.</a:t>
            </a:r>
            <a:r>
              <a:rPr lang="en-US"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BD134C68-08BC-4802-8AD8-7DA9A436A3E6}" type="slidenum">
              <a:rPr lang="en-US"/>
              <a:pPr/>
              <a:t>17</a:t>
            </a:fld>
            <a:endParaRPr lang="en-US"/>
          </a:p>
        </p:txBody>
      </p:sp>
      <p:sp>
        <p:nvSpPr>
          <p:cNvPr id="20481"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One-to-Many and Many-to-One Association</a:t>
            </a:r>
          </a:p>
        </p:txBody>
      </p:sp>
      <p:sp>
        <p:nvSpPr>
          <p:cNvPr id="20482" name="Rectangle 2"/>
          <p:cNvSpPr>
            <a:spLocks noGrp="1" noChangeArrowheads="1"/>
          </p:cNvSpPr>
          <p:nvPr>
            <p:ph type="body" idx="4294967295"/>
          </p:nvPr>
        </p:nvSpPr>
        <p:spPr>
          <a:xfrm>
            <a:off x="914401" y="1981201"/>
            <a:ext cx="5077884" cy="4113213"/>
          </a:xfrm>
          <a:ln/>
        </p:spPr>
        <p:txBody>
          <a:bodyPr/>
          <a:lstStyle/>
          <a:p>
            <a:pPr marL="339725" indent="-339725">
              <a:lnSpc>
                <a:spcPct val="8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Additional columns can be added to the link table to maintain information on the ordering of the entities in the association.</a:t>
            </a:r>
          </a:p>
          <a:p>
            <a:pPr marL="339725" indent="-339725">
              <a:lnSpc>
                <a:spcPct val="80000"/>
              </a:lnSpc>
              <a:spcBef>
                <a:spcPts val="5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a:p>
          <a:p>
            <a:pPr marL="339725" indent="-339725">
              <a:lnSpc>
                <a:spcPct val="8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A unique constraint must be applied to the “one” side of the relationship; otherwise, the link table can represent the set of all possible relationships between User and Email entities—a many-to-many set association. </a:t>
            </a:r>
          </a:p>
        </p:txBody>
      </p:sp>
      <p:graphicFrame>
        <p:nvGraphicFramePr>
          <p:cNvPr id="20483" name="Object 3"/>
          <p:cNvGraphicFramePr>
            <a:graphicFrameLocks noChangeAspect="1"/>
          </p:cNvGraphicFramePr>
          <p:nvPr/>
        </p:nvGraphicFramePr>
        <p:xfrm>
          <a:off x="6807200" y="2362200"/>
          <a:ext cx="4267200" cy="2209800"/>
        </p:xfrm>
        <a:graphic>
          <a:graphicData uri="http://schemas.openxmlformats.org/presentationml/2006/ole">
            <p:oleObj spid="_x0000_s6146" r:id="rId4" imgW="2666667" imgH="1514686"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7687846C-E04E-4F4C-A928-51D85F083E0E}" type="slidenum">
              <a:rPr lang="en-US"/>
              <a:pPr/>
              <a:t>18</a:t>
            </a:fld>
            <a:endParaRPr lang="en-US"/>
          </a:p>
        </p:txBody>
      </p:sp>
      <p:sp>
        <p:nvSpPr>
          <p:cNvPr id="21505" name="Rectangle 1"/>
          <p:cNvSpPr>
            <a:spLocks noGrp="1" noChangeArrowheads="1"/>
          </p:cNvSpPr>
          <p:nvPr>
            <p:ph type="title" idx="4294967295"/>
          </p:nvPr>
        </p:nvSpPr>
        <p:spPr>
          <a:xfrm>
            <a:off x="1" y="609600"/>
            <a:ext cx="8633884" cy="106838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One-to-Many and Many-to-One Association</a:t>
            </a:r>
          </a:p>
        </p:txBody>
      </p:sp>
      <p:sp>
        <p:nvSpPr>
          <p:cNvPr id="21506" name="Rectangle 2"/>
          <p:cNvSpPr>
            <a:spLocks noGrp="1" noChangeArrowheads="1"/>
          </p:cNvSpPr>
          <p:nvPr>
            <p:ph type="body" idx="4294967295"/>
          </p:nvPr>
        </p:nvSpPr>
        <p:spPr>
          <a:xfrm>
            <a:off x="914400" y="1981201"/>
            <a:ext cx="9753600" cy="4113213"/>
          </a:xfrm>
          <a:ln/>
        </p:spPr>
        <p:txBody>
          <a:bodyPr/>
          <a:lstStyle/>
          <a:p>
            <a:pPr marL="341313" indent="-338138">
              <a:lnSpc>
                <a:spcPct val="100000"/>
              </a:lnSpc>
              <a:spcBef>
                <a:spcPts val="5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142413" algn="l"/>
                <a:tab pos="9599613" algn="l"/>
                <a:tab pos="10056813" algn="l"/>
                <a:tab pos="10514013" algn="l"/>
              </a:tabLst>
            </a:pPr>
            <a:r>
              <a:rPr lang="en-US" sz="2000" b="1"/>
              <a:t>	A relationship represented by a link table (duplicates are not permitted because of the use of a compound primary key)</a:t>
            </a:r>
          </a:p>
        </p:txBody>
      </p:sp>
      <p:pic>
        <p:nvPicPr>
          <p:cNvPr id="21507" name="Picture 3"/>
          <p:cNvPicPr>
            <a:picLocks noChangeAspect="1" noChangeArrowheads="1"/>
          </p:cNvPicPr>
          <p:nvPr/>
        </p:nvPicPr>
        <p:blipFill>
          <a:blip r:embed="rId3"/>
          <a:srcRect/>
          <a:stretch>
            <a:fillRect/>
          </a:stretch>
        </p:blipFill>
        <p:spPr bwMode="auto">
          <a:xfrm>
            <a:off x="1930400" y="3124200"/>
            <a:ext cx="8026400" cy="1981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E0DF1A33-16F3-4A11-8DAB-30754A3080C4}" type="slidenum">
              <a:rPr lang="en-US"/>
              <a:pPr/>
              <a:t>19</a:t>
            </a:fld>
            <a:endParaRPr lang="en-US"/>
          </a:p>
        </p:txBody>
      </p:sp>
      <p:sp>
        <p:nvSpPr>
          <p:cNvPr id="22529"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Many-to-Many Association</a:t>
            </a:r>
            <a:r>
              <a:rPr lang="en-US"/>
              <a:t> </a:t>
            </a:r>
          </a:p>
        </p:txBody>
      </p:sp>
      <p:sp>
        <p:nvSpPr>
          <p:cNvPr id="22530"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If a unique constraint is not applied to the “one” end of the relationship when using a link table, it becomes a limited sort of many-to-many relationship. </a:t>
            </a:r>
          </a:p>
          <a:p>
            <a:pPr marL="338138"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All of the possible combinations of User and Email can be represented, but it is not possible for the same User to have the same e-mail address entity associated twice, because that would require the compound primary key to be duplicated.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Arial" pitchFamily="34" charset="0"/>
              </a:rPr>
              <a:t>U</a:t>
            </a:r>
            <a:r>
              <a:rPr lang="en-US" sz="2400" dirty="0" smtClean="0">
                <a:solidFill>
                  <a:srgbClr val="000000"/>
                </a:solidFill>
                <a:ea typeface="Lucida Sans Unicode" pitchFamily="32" charset="0"/>
                <a:cs typeface="Lucida Sans Unicode" pitchFamily="32" charset="0"/>
              </a:rPr>
              <a:t>nderstand </a:t>
            </a:r>
            <a:r>
              <a:rPr lang="en-US" sz="2400" dirty="0" smtClean="0">
                <a:solidFill>
                  <a:srgbClr val="000000"/>
                </a:solidFill>
                <a:ea typeface="Lucida Sans Unicode" pitchFamily="32" charset="0"/>
                <a:cs typeface="Lucida Sans Unicode" pitchFamily="32" charset="0"/>
              </a:rPr>
              <a:t>need of mapping</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Implements one-to-one relationship</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Implements one-to-many relationship</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Implements many-to-many relationship</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Apply mapping to associations</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Develop association mapping in Product-Order Scenario</a:t>
            </a:r>
          </a:p>
          <a:p>
            <a:pPr marL="231775" indent="-231775">
              <a:spcBef>
                <a:spcPts val="1800"/>
              </a:spcBef>
              <a:defRPr/>
            </a:pPr>
            <a:endParaRPr lang="en-US" sz="2400" dirty="0" smtClean="0">
              <a:cs typeface="Arial" pitchFamily="34" charset="0"/>
            </a:endParaRPr>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idx="10"/>
          </p:nvPr>
        </p:nvSpPr>
        <p:spPr/>
        <p:txBody>
          <a:bodyPr/>
          <a:lstStyle/>
          <a:p>
            <a:fld id="{4BC7FDD4-5876-4155-B0B5-8122DB045314}" type="slidenum">
              <a:rPr lang="en-US"/>
              <a:pPr/>
              <a:t>20</a:t>
            </a:fld>
            <a:endParaRPr lang="en-US"/>
          </a:p>
        </p:txBody>
      </p:sp>
      <p:sp>
        <p:nvSpPr>
          <p:cNvPr id="23553" name="Rectangle 1"/>
          <p:cNvSpPr>
            <a:spLocks noGrp="1" noChangeArrowheads="1"/>
          </p:cNvSpPr>
          <p:nvPr>
            <p:ph type="title" idx="4294967295"/>
          </p:nvPr>
        </p:nvSpPr>
        <p:spPr>
          <a:xfrm>
            <a:off x="205317" y="26989"/>
            <a:ext cx="8633883"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Many-to-Many Association</a:t>
            </a:r>
            <a:r>
              <a:rPr lang="en-US"/>
              <a:t> </a:t>
            </a:r>
          </a:p>
        </p:txBody>
      </p:sp>
      <p:sp>
        <p:nvSpPr>
          <p:cNvPr id="23554" name="Rectangle 2"/>
          <p:cNvSpPr>
            <a:spLocks noGrp="1" noChangeArrowheads="1"/>
          </p:cNvSpPr>
          <p:nvPr>
            <p:ph type="body" idx="4294967295"/>
          </p:nvPr>
        </p:nvSpPr>
        <p:spPr>
          <a:xfrm>
            <a:off x="914401" y="1981201"/>
            <a:ext cx="5077884" cy="4113213"/>
          </a:xfrm>
          <a:ln/>
        </p:spPr>
        <p:txBody>
          <a:bodyPr/>
          <a:lstStyle/>
          <a:p>
            <a:pPr marL="339725" indent="-339725">
              <a:lnSpc>
                <a:spcPct val="80000"/>
              </a:lnSpc>
              <a:spcBef>
                <a:spcPts val="45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If instead of using the foreign keys together as a compound primary key, we give the link table its own primary key (usually a surrogate key), the association between the two entities can be transformed into a full many-to-many relationship, as shown in table here.</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When the link table has its own independent primary key, thought should be given to the possibility that a new class should be created to represent the contents of the link table as an entity in its own right.</a:t>
            </a:r>
          </a:p>
        </p:txBody>
      </p:sp>
      <p:sp>
        <p:nvSpPr>
          <p:cNvPr id="23555" name="Rectangle 3"/>
          <p:cNvSpPr>
            <a:spLocks noGrp="1" noChangeArrowheads="1"/>
          </p:cNvSpPr>
          <p:nvPr>
            <p:ph type="body" idx="4294967295"/>
          </p:nvPr>
        </p:nvSpPr>
        <p:spPr>
          <a:xfrm>
            <a:off x="6195484" y="1981201"/>
            <a:ext cx="5080000" cy="4113213"/>
          </a:xfrm>
          <a:ln/>
        </p:spPr>
        <p:txBody>
          <a:bodyPr/>
          <a:lstStyle/>
          <a:p>
            <a:pPr indent="-339725">
              <a:lnSpc>
                <a:spcPct val="80000"/>
              </a:lnSpc>
              <a:spcBef>
                <a:spcPts val="350"/>
              </a:spcBef>
              <a:buClrTx/>
              <a:buFontTx/>
              <a:buNone/>
              <a:tabLst>
                <a:tab pos="3429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142413" algn="l"/>
                <a:tab pos="9599613" algn="l"/>
                <a:tab pos="10056813" algn="l"/>
                <a:tab pos="10514013" algn="l"/>
              </a:tabLst>
            </a:pPr>
            <a:r>
              <a:rPr lang="en-US" sz="1400" b="1"/>
              <a:t>	A Many-to-Many User/Email Link Table</a:t>
            </a:r>
            <a:r>
              <a:rPr lang="en-US" sz="1400"/>
              <a:t> </a:t>
            </a:r>
          </a:p>
        </p:txBody>
      </p:sp>
      <p:grpSp>
        <p:nvGrpSpPr>
          <p:cNvPr id="2" name="Group 4"/>
          <p:cNvGrpSpPr>
            <a:grpSpLocks/>
          </p:cNvGrpSpPr>
          <p:nvPr/>
        </p:nvGrpSpPr>
        <p:grpSpPr bwMode="auto">
          <a:xfrm>
            <a:off x="6908801" y="3124201"/>
            <a:ext cx="3960284" cy="2208213"/>
            <a:chOff x="3264" y="1968"/>
            <a:chExt cx="1871" cy="1391"/>
          </a:xfrm>
        </p:grpSpPr>
        <p:graphicFrame>
          <p:nvGraphicFramePr>
            <p:cNvPr id="23557" name="Object 5"/>
            <p:cNvGraphicFramePr>
              <a:graphicFrameLocks noChangeAspect="1"/>
            </p:cNvGraphicFramePr>
            <p:nvPr/>
          </p:nvGraphicFramePr>
          <p:xfrm>
            <a:off x="3264" y="1968"/>
            <a:ext cx="1872" cy="1392"/>
          </p:xfrm>
          <a:graphic>
            <a:graphicData uri="http://schemas.openxmlformats.org/presentationml/2006/ole">
              <p:oleObj spid="_x0000_s7170" r:id="rId4" imgW="2247619" imgH="1324160" progId="">
                <p:embed/>
              </p:oleObj>
            </a:graphicData>
          </a:graphic>
        </p:graphicFrame>
        <p:sp>
          <p:nvSpPr>
            <p:cNvPr id="23558" name="Text Box 6"/>
            <p:cNvSpPr txBox="1">
              <a:spLocks noChangeArrowheads="1"/>
            </p:cNvSpPr>
            <p:nvPr/>
          </p:nvSpPr>
          <p:spPr bwMode="auto">
            <a:xfrm>
              <a:off x="3264" y="1968"/>
              <a:ext cx="1872" cy="1392"/>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0"/>
          </p:nvPr>
        </p:nvSpPr>
        <p:spPr/>
        <p:txBody>
          <a:bodyPr/>
          <a:lstStyle/>
          <a:p>
            <a:fld id="{D9366BD6-0DE4-4354-B24C-99A74578F971}" type="slidenum">
              <a:rPr lang="en-US"/>
              <a:pPr/>
              <a:t>21</a:t>
            </a:fld>
            <a:endParaRPr lang="en-US"/>
          </a:p>
        </p:txBody>
      </p:sp>
      <p:sp>
        <p:nvSpPr>
          <p:cNvPr id="24577"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Many-to-Many Association</a:t>
            </a:r>
            <a:r>
              <a:rPr lang="en-US"/>
              <a:t> </a:t>
            </a:r>
          </a:p>
        </p:txBody>
      </p:sp>
      <p:sp>
        <p:nvSpPr>
          <p:cNvPr id="24578" name="Rectangle 2"/>
          <p:cNvSpPr>
            <a:spLocks noGrp="1" noChangeArrowheads="1"/>
          </p:cNvSpPr>
          <p:nvPr>
            <p:ph type="body" idx="4294967295"/>
          </p:nvPr>
        </p:nvSpPr>
        <p:spPr>
          <a:xfrm>
            <a:off x="914401" y="1981201"/>
            <a:ext cx="10361084" cy="4113213"/>
          </a:xfrm>
          <a:ln/>
        </p:spPr>
        <p:txBody>
          <a:bodyPr/>
          <a:lstStyle/>
          <a:p>
            <a:pPr marL="341313" indent="-338138">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142413" algn="l"/>
                <a:tab pos="9599613" algn="l"/>
                <a:tab pos="10056813" algn="l"/>
                <a:tab pos="10514013" algn="l"/>
              </a:tabLst>
            </a:pPr>
            <a:r>
              <a:rPr lang="en-US" sz="2000" b="1"/>
              <a:t>	A many-to-many relationship represented by a link table (duplicates are permitted because of the use of a surrogate key)</a:t>
            </a:r>
          </a:p>
        </p:txBody>
      </p:sp>
      <p:grpSp>
        <p:nvGrpSpPr>
          <p:cNvPr id="2" name="Group 3"/>
          <p:cNvGrpSpPr>
            <a:grpSpLocks/>
          </p:cNvGrpSpPr>
          <p:nvPr/>
        </p:nvGrpSpPr>
        <p:grpSpPr bwMode="auto">
          <a:xfrm>
            <a:off x="1117600" y="3352800"/>
            <a:ext cx="10092267" cy="1855788"/>
            <a:chOff x="528" y="2112"/>
            <a:chExt cx="4768" cy="1169"/>
          </a:xfrm>
        </p:grpSpPr>
        <p:pic>
          <p:nvPicPr>
            <p:cNvPr id="24580" name="Picture 4"/>
            <p:cNvPicPr>
              <a:picLocks noChangeAspect="1" noChangeArrowheads="1"/>
            </p:cNvPicPr>
            <p:nvPr/>
          </p:nvPicPr>
          <p:blipFill>
            <a:blip r:embed="rId3"/>
            <a:srcRect/>
            <a:stretch>
              <a:fillRect/>
            </a:stretch>
          </p:blipFill>
          <p:spPr bwMode="auto">
            <a:xfrm>
              <a:off x="528" y="2112"/>
              <a:ext cx="4769" cy="1170"/>
            </a:xfrm>
            <a:prstGeom prst="rect">
              <a:avLst/>
            </a:prstGeom>
            <a:noFill/>
            <a:ln w="9525">
              <a:noFill/>
              <a:round/>
              <a:headEnd/>
              <a:tailEnd/>
            </a:ln>
            <a:effectLst/>
          </p:spPr>
        </p:pic>
        <p:sp>
          <p:nvSpPr>
            <p:cNvPr id="24581" name="Text Box 5"/>
            <p:cNvSpPr txBox="1">
              <a:spLocks noChangeArrowheads="1"/>
            </p:cNvSpPr>
            <p:nvPr/>
          </p:nvSpPr>
          <p:spPr bwMode="auto">
            <a:xfrm>
              <a:off x="528" y="2112"/>
              <a:ext cx="4769" cy="1170"/>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780B6FAD-E8AD-42B4-B95D-30DF7FFB1378}" type="slidenum">
              <a:rPr lang="en-US"/>
              <a:pPr/>
              <a:t>22</a:t>
            </a:fld>
            <a:endParaRPr lang="en-US"/>
          </a:p>
        </p:txBody>
      </p:sp>
      <p:sp>
        <p:nvSpPr>
          <p:cNvPr id="25601" name="Rectangle 1"/>
          <p:cNvSpPr>
            <a:spLocks noGrp="1" noChangeArrowheads="1"/>
          </p:cNvSpPr>
          <p:nvPr>
            <p:ph type="title" idx="4294967295"/>
          </p:nvPr>
        </p:nvSpPr>
        <p:spPr>
          <a:xfrm>
            <a:off x="205317" y="0"/>
            <a:ext cx="8633883" cy="106838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Applying Mappings to Associations</a:t>
            </a:r>
          </a:p>
        </p:txBody>
      </p:sp>
      <p:sp>
        <p:nvSpPr>
          <p:cNvPr id="25602" name="Rectangle 2"/>
          <p:cNvSpPr>
            <a:spLocks noGrp="1" noChangeArrowheads="1"/>
          </p:cNvSpPr>
          <p:nvPr>
            <p:ph type="body" idx="4294967295"/>
          </p:nvPr>
        </p:nvSpPr>
        <p:spPr>
          <a:xfrm>
            <a:off x="914401" y="1600200"/>
            <a:ext cx="10361084" cy="4494213"/>
          </a:xfrm>
          <a:ln/>
        </p:spPr>
        <p:txBody>
          <a:bodyPr/>
          <a:lstStyle/>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The mappings are applied to express the various different ways of forming associations in the underlying tables—there is no automatically correct way to represent them.</a:t>
            </a:r>
          </a:p>
          <a:p>
            <a:pPr marL="338138" indent="-338138">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000"/>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In addition to the basic choice of the approach to take, the mappings are used to specify the minutiae of the tables’ representations. While Hibernate tends to use sensible default values when possible, it is often desirable to override these. </a:t>
            </a:r>
          </a:p>
          <a:p>
            <a:pPr marL="338138" indent="-338138">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000"/>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For example, the foreign key names generated automatically by Hibernate will be effectively random—whereas an informed developer can apply a name (e.g., FK_USER_EMAIL_LINK) to aid in the debugging of constraint violations at run time.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E09DD61C-4742-43C5-A00F-DA4D3C7E300A}" type="slidenum">
              <a:rPr lang="en-US"/>
              <a:pPr/>
              <a:t>23</a:t>
            </a:fld>
            <a:endParaRPr lang="en-US"/>
          </a:p>
        </p:txBody>
      </p:sp>
      <p:sp>
        <p:nvSpPr>
          <p:cNvPr id="26625" name="Rectangle 1"/>
          <p:cNvSpPr>
            <a:spLocks noGrp="1" noChangeArrowheads="1"/>
          </p:cNvSpPr>
          <p:nvPr>
            <p:ph type="title" idx="4294967295"/>
          </p:nvPr>
        </p:nvSpPr>
        <p:spPr>
          <a:xfrm>
            <a:off x="205317" y="74614"/>
            <a:ext cx="8633883"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Types of Mapping</a:t>
            </a:r>
          </a:p>
        </p:txBody>
      </p:sp>
      <p:sp>
        <p:nvSpPr>
          <p:cNvPr id="26626" name="Rectangle 2"/>
          <p:cNvSpPr>
            <a:spLocks noGrp="1" noChangeArrowheads="1"/>
          </p:cNvSpPr>
          <p:nvPr>
            <p:ph type="body" idx="4294967295"/>
          </p:nvPr>
        </p:nvSpPr>
        <p:spPr>
          <a:xfrm>
            <a:off x="914401" y="1981201"/>
            <a:ext cx="10361084" cy="4113213"/>
          </a:xfrm>
          <a:ln/>
        </p:spPr>
        <p:txBody>
          <a:bodyPr/>
          <a:lstStyle/>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At present, Hibernate supports two standard ways to express the mappings.</a:t>
            </a:r>
          </a:p>
          <a:p>
            <a:pPr marL="738188" lvl="1" indent="-28098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The technique that has been available the longest is the use of XML mapping files. As the most mature approach, this is currently the best way to control Hibernate, and gives the most sophisticated control over the Hibernate feature set. </a:t>
            </a:r>
          </a:p>
          <a:p>
            <a:pPr marL="738188" lvl="1" indent="-28098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Hibernate now also supports the Annotations feature introduced in Java 5. This permits the use of a special syntax to include metadata directly in the source code for the application. While this allows the core features of Hibernate to be controlled, many of the additional features cannot be specified in annotations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E3E0FE38-6300-4F66-9B66-AC858A64F70E}" type="slidenum">
              <a:rPr lang="en-US"/>
              <a:pPr/>
              <a:t>24</a:t>
            </a:fld>
            <a:endParaRPr lang="en-US"/>
          </a:p>
        </p:txBody>
      </p:sp>
      <p:sp>
        <p:nvSpPr>
          <p:cNvPr id="27649" name="Rectangle 1"/>
          <p:cNvSpPr>
            <a:spLocks noGrp="1" noChangeArrowheads="1"/>
          </p:cNvSpPr>
          <p:nvPr>
            <p:ph type="title" idx="4294967295"/>
          </p:nvPr>
        </p:nvSpPr>
        <p:spPr>
          <a:xfrm>
            <a:off x="205317" y="74614"/>
            <a:ext cx="8633883"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One-to-Many Association</a:t>
            </a:r>
          </a:p>
        </p:txBody>
      </p:sp>
      <p:sp>
        <p:nvSpPr>
          <p:cNvPr id="27650" name="Rectangle 2"/>
          <p:cNvSpPr>
            <a:spLocks noGrp="1" noChangeArrowheads="1"/>
          </p:cNvSpPr>
          <p:nvPr>
            <p:ph type="body" idx="4294967295"/>
          </p:nvPr>
        </p:nvSpPr>
        <p:spPr>
          <a:xfrm>
            <a:off x="914401" y="1981201"/>
            <a:ext cx="10361084" cy="4113213"/>
          </a:xfrm>
          <a:ln/>
        </p:spPr>
        <p:txBody>
          <a:bodyPr/>
          <a:lstStyle/>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In this kind of association one object of a class is in a relationship with many objects of another class. </a:t>
            </a:r>
          </a:p>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The class that is having the single instance contains a collection of instances of the other class. </a:t>
            </a:r>
          </a:p>
          <a:p>
            <a:pPr marL="338138" indent="-338138">
              <a:lnSpc>
                <a:spcPct val="8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a:t>To specify this association the mapping file would have to be modified. The added code would be:</a:t>
            </a:r>
          </a:p>
          <a:p>
            <a:pPr lvl="2" indent="-225425">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&lt;one-to-many</a:t>
            </a:r>
          </a:p>
          <a:p>
            <a:pPr lvl="2" indent="-225425">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name=”</a:t>
            </a:r>
            <a:r>
              <a:rPr lang="en-US" sz="2000" i="1"/>
              <a:t>nameOfheVariable</a:t>
            </a:r>
          </a:p>
          <a:p>
            <a:pPr lvl="2" indent="-225425">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column="</a:t>
            </a:r>
            <a:r>
              <a:rPr lang="en-US" sz="2000" i="1"/>
              <a:t>NAME_OF_THE_COLUMN</a:t>
            </a:r>
            <a:r>
              <a:rPr lang="en-US" sz="2000"/>
              <a:t>"</a:t>
            </a:r>
          </a:p>
          <a:p>
            <a:pPr lvl="2" indent="-225425">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class="ClassName"</a:t>
            </a:r>
          </a:p>
          <a:p>
            <a:pPr lvl="2" indent="-225425">
              <a:lnSpc>
                <a:spcPct val="8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not-null="true"/&gt;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6A6ACA83-8297-4651-8AA1-214B84AD0ED4}" type="slidenum">
              <a:rPr lang="en-US"/>
              <a:pPr/>
              <a:t>25</a:t>
            </a:fld>
            <a:endParaRPr lang="en-US"/>
          </a:p>
        </p:txBody>
      </p:sp>
      <p:sp>
        <p:nvSpPr>
          <p:cNvPr id="28673" name="Rectangle 1"/>
          <p:cNvSpPr>
            <a:spLocks noGrp="1" noChangeArrowheads="1"/>
          </p:cNvSpPr>
          <p:nvPr>
            <p:ph type="title" idx="4294967295"/>
          </p:nvPr>
        </p:nvSpPr>
        <p:spPr>
          <a:xfrm>
            <a:off x="205317" y="74614"/>
            <a:ext cx="8633883"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One-to-Many Association</a:t>
            </a:r>
          </a:p>
        </p:txBody>
      </p:sp>
      <p:sp>
        <p:nvSpPr>
          <p:cNvPr id="28674"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In the Persistent class the following change would be there:</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class &lt;className&gt;</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      //other variable declarations</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      Set &lt;className&gt; =new HashSet();</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     //constructors and getter/setter code follows</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      :</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297BAF09-C82B-42CB-B92E-CB4371C7B623}" type="slidenum">
              <a:rPr lang="en-US"/>
              <a:pPr/>
              <a:t>26</a:t>
            </a:fld>
            <a:endParaRPr lang="en-US"/>
          </a:p>
        </p:txBody>
      </p:sp>
      <p:sp>
        <p:nvSpPr>
          <p:cNvPr id="29697"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Many-to-One Association</a:t>
            </a:r>
          </a:p>
        </p:txBody>
      </p:sp>
      <p:sp>
        <p:nvSpPr>
          <p:cNvPr id="29698"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This is the opposite of the One-to-Many association.</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In this case, the class that is having a Many-to-One association contains the object of the class.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For example, if class A has a Many-to-One association with class B, then each instance of B would have an instance of A.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E450A0FE-D3B5-4817-9931-D622DCAF20BC}" type="slidenum">
              <a:rPr lang="en-US"/>
              <a:pPr/>
              <a:t>27</a:t>
            </a:fld>
            <a:endParaRPr lang="en-US"/>
          </a:p>
        </p:txBody>
      </p:sp>
      <p:sp>
        <p:nvSpPr>
          <p:cNvPr id="30721"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Many-to-One Association</a:t>
            </a:r>
          </a:p>
        </p:txBody>
      </p:sp>
      <p:sp>
        <p:nvSpPr>
          <p:cNvPr id="30722" name="Rectangle 2"/>
          <p:cNvSpPr>
            <a:spLocks noGrp="1" noChangeArrowheads="1"/>
          </p:cNvSpPr>
          <p:nvPr>
            <p:ph type="body" idx="4294967295"/>
          </p:nvPr>
        </p:nvSpPr>
        <p:spPr>
          <a:xfrm>
            <a:off x="914401" y="1981201"/>
            <a:ext cx="10361084" cy="4113213"/>
          </a:xfrm>
          <a:ln/>
        </p:spPr>
        <p:txBody>
          <a:bodyPr/>
          <a:lstStyle/>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The change in the mapping would be:</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&lt;many-to-one</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name=”</a:t>
            </a:r>
            <a:r>
              <a:rPr lang="en-US" sz="1600" i="1"/>
              <a:t>nameOfheVariable</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column="</a:t>
            </a:r>
            <a:r>
              <a:rPr lang="en-US" sz="1600" i="1"/>
              <a:t>NAME_OF_THE_COLUMN</a:t>
            </a:r>
            <a:r>
              <a:rPr lang="en-US" sz="1600"/>
              <a: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class="ClassName"</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not-null="true"/&gt;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1600"/>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a:t>The attributes are the same as the case of One-to-Many. In the case of code it would be</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class &lt;className&gt;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  &lt;classNameofAssociatedClass&gt; o=new &lt;classNameofAssociatedClass&gt;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//construtors and getter/setter code follows</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a:t>
            </a:r>
          </a:p>
          <a:p>
            <a:pPr lvl="2" indent="-225425">
              <a:lnSpc>
                <a:spcPct val="75000"/>
              </a:lnSpc>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6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D8FD3192-F18B-4FD4-823F-8F55314EA9F0}" type="slidenum">
              <a:rPr lang="en-US"/>
              <a:pPr/>
              <a:t>28</a:t>
            </a:fld>
            <a:endParaRPr lang="en-US"/>
          </a:p>
        </p:txBody>
      </p:sp>
      <p:sp>
        <p:nvSpPr>
          <p:cNvPr id="31745"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1746"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Till now we have used User and Email table to explain relationship.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Now we will make things more interesting by using real time concepts like Product and Order scenario.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Each Order can have more than one Product.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Hence the relationship between Order and Product is One-to-Many.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10BE7D34-0B44-423A-9E92-E9480D616FD9}" type="slidenum">
              <a:rPr lang="en-US"/>
              <a:pPr/>
              <a:t>29</a:t>
            </a:fld>
            <a:endParaRPr lang="en-US"/>
          </a:p>
        </p:txBody>
      </p:sp>
      <p:sp>
        <p:nvSpPr>
          <p:cNvPr id="32769"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2770"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The schema of the Product table is: </a:t>
            </a:r>
          </a:p>
          <a:p>
            <a:pPr marL="338138"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CREATE TABLE PRODUCT(</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        ID VARCHAR NOT NULL PRIMARY KEY,</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        NAME VARCHAR NOT NULL,</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        PRICE DOUBLE NOT NULL,</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        AMOUNT INTEGER NOT NULL,</a:t>
            </a:r>
          </a:p>
          <a:p>
            <a:pPr lvl="2" indent="-22542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        ORDER_ID VARCHAR NOT NULL)</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384866C1-FED2-432C-B11E-2757DAECB42D}" type="slidenum">
              <a:rPr lang="en-US"/>
              <a:pPr/>
              <a:t>3</a:t>
            </a:fld>
            <a:endParaRPr lang="en-US"/>
          </a:p>
        </p:txBody>
      </p:sp>
      <p:sp>
        <p:nvSpPr>
          <p:cNvPr id="6145"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t>Introduction</a:t>
            </a:r>
          </a:p>
        </p:txBody>
      </p:sp>
      <p:sp>
        <p:nvSpPr>
          <p:cNvPr id="6146" name="Rectangle 2"/>
          <p:cNvSpPr>
            <a:spLocks noGrp="1" noChangeArrowheads="1"/>
          </p:cNvSpPr>
          <p:nvPr>
            <p:ph type="body" idx="4294967295"/>
          </p:nvPr>
        </p:nvSpPr>
        <p:spPr>
          <a:xfrm>
            <a:off x="914401" y="1981201"/>
            <a:ext cx="10361084" cy="4113213"/>
          </a:xfrm>
          <a:ln/>
        </p:spPr>
        <p:txBody>
          <a:bodyPr/>
          <a:lstStyle/>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Hibernate is to allow you to treat your database as if it stores Java objects.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However, databases in practice do not store objects—they store data in tables and columns. </a:t>
            </a:r>
          </a:p>
          <a:p>
            <a:pPr marL="338138" indent="-338138">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t>Unfortunately, there is no simple way to correlate the data stored in a database with the data represented by Java objects.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6D24D5DF-6F26-401A-950F-BE243DFF05AF}" type="slidenum">
              <a:rPr lang="en-US"/>
              <a:pPr/>
              <a:t>30</a:t>
            </a:fld>
            <a:endParaRPr lang="en-US"/>
          </a:p>
        </p:txBody>
      </p:sp>
      <p:sp>
        <p:nvSpPr>
          <p:cNvPr id="33793"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3794" name="Rectangle 2"/>
          <p:cNvSpPr>
            <a:spLocks noGrp="1" noChangeArrowheads="1"/>
          </p:cNvSpPr>
          <p:nvPr>
            <p:ph type="body" idx="4294967295"/>
          </p:nvPr>
        </p:nvSpPr>
        <p:spPr>
          <a:xfrm>
            <a:off x="914401" y="1524001"/>
            <a:ext cx="5077884" cy="4113213"/>
          </a:xfrm>
          <a:ln/>
        </p:spPr>
        <p:txBody>
          <a:bodyPr/>
          <a:lstStyle/>
          <a:p>
            <a:pPr marL="339725" indent="-339725">
              <a:lnSpc>
                <a:spcPct val="75000"/>
              </a:lnSpc>
              <a:spcBef>
                <a:spcPts val="3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The persistent class for the Product table</a:t>
            </a:r>
            <a:r>
              <a:rPr lang="en-US" sz="1200"/>
              <a: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200"/>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package com.sqlstar.persist;</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public class Product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private String id;</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private String name;</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private double price;</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private int amount;</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private Order order;</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public Product(String id, String name, double price, int amount, Order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order)</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this.order=order;</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//others not shown for brevity</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a:t>
            </a:r>
          </a:p>
          <a:p>
            <a:pPr marL="339725" indent="-339725">
              <a:lnSpc>
                <a:spcPct val="75000"/>
              </a:lnSpc>
              <a:spcBef>
                <a:spcPts val="3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200"/>
              <a:t>  </a:t>
            </a:r>
          </a:p>
        </p:txBody>
      </p:sp>
      <p:sp>
        <p:nvSpPr>
          <p:cNvPr id="33795" name="Rectangle 3"/>
          <p:cNvSpPr>
            <a:spLocks noGrp="1" noChangeArrowheads="1"/>
          </p:cNvSpPr>
          <p:nvPr>
            <p:ph type="body" idx="4294967295"/>
          </p:nvPr>
        </p:nvSpPr>
        <p:spPr>
          <a:xfrm>
            <a:off x="6299200" y="2744788"/>
            <a:ext cx="5080000" cy="4113212"/>
          </a:xfrm>
          <a:ln/>
        </p:spPr>
        <p:txBody>
          <a:bodyPr/>
          <a:lstStyle/>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String getId()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return id;</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void setId(String string)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id = string;</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default constructor and other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getters/setters not shown for brevity</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idx="10"/>
          </p:nvPr>
        </p:nvSpPr>
        <p:spPr/>
        <p:txBody>
          <a:bodyPr/>
          <a:lstStyle/>
          <a:p>
            <a:fld id="{6F5C8349-63D1-4E3A-979F-5A5F216772ED}" type="slidenum">
              <a:rPr lang="en-US"/>
              <a:pPr/>
              <a:t>31</a:t>
            </a:fld>
            <a:endParaRPr lang="en-US"/>
          </a:p>
        </p:txBody>
      </p:sp>
      <p:sp>
        <p:nvSpPr>
          <p:cNvPr id="34817"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4818" name="Rectangle 2"/>
          <p:cNvSpPr>
            <a:spLocks noGrp="1" noChangeArrowheads="1"/>
          </p:cNvSpPr>
          <p:nvPr>
            <p:ph type="body" idx="4294967295"/>
          </p:nvPr>
        </p:nvSpPr>
        <p:spPr>
          <a:xfrm>
            <a:off x="1219201" y="1371601"/>
            <a:ext cx="5077884" cy="4962525"/>
          </a:xfrm>
          <a:ln/>
        </p:spPr>
        <p:txBody>
          <a:bodyPr/>
          <a:lstStyle/>
          <a:p>
            <a:pPr marL="341313" indent="-338138">
              <a:lnSpc>
                <a:spcPct val="80000"/>
              </a:lnSpc>
              <a:spcBef>
                <a:spcPts val="4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t>product.hbm.xml – Mapping file</a:t>
            </a:r>
          </a:p>
          <a:p>
            <a:pPr marL="341313" indent="-338138">
              <a:lnSpc>
                <a:spcPct val="80000"/>
              </a:lnSpc>
              <a:spcBef>
                <a:spcPts val="4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800" b="1"/>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&lt;?xml version="1.0" encoding="UTF-8"?&gt;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&lt;!DOCTYPE hibernate-mapping</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PUBLIC "-//Hibernate/Hibernate Mapping DTD//EN"</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"http://hibernate.sourceforge.net/hibernate-mapping-2.0.dtd"&gt;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&lt;hibernate-mapping&gt;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&lt;class name="test.hibernate.Product"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table="products"&gt;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&lt;id name="id" type="string"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unsaved-value="null"&gt;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&lt;column name="id" sql-type="char(32)"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not-null="true"/&gt;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&lt;generator class="assigned"/&gt;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&lt;/id&gt;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&lt;property name="name"&gt;</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&lt;column name="name" sql-type="char(255)" </a:t>
            </a:r>
          </a:p>
          <a:p>
            <a:pPr marL="341313" indent="-338138">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not-null="true"/&gt;</a:t>
            </a:r>
          </a:p>
        </p:txBody>
      </p:sp>
      <p:sp>
        <p:nvSpPr>
          <p:cNvPr id="34819" name="Rectangle 3"/>
          <p:cNvSpPr>
            <a:spLocks noGrp="1" noChangeArrowheads="1"/>
          </p:cNvSpPr>
          <p:nvPr>
            <p:ph type="body" idx="4294967295"/>
          </p:nvPr>
        </p:nvSpPr>
        <p:spPr>
          <a:xfrm>
            <a:off x="6604000" y="1600201"/>
            <a:ext cx="5080000" cy="5311775"/>
          </a:xfrm>
          <a:ln/>
        </p:spPr>
        <p:txBody>
          <a:bodyPr/>
          <a:lstStyle/>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 name="price"&gt;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&lt;column name="price" sql-type="double"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not-null="true"/&gt;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 name="amount"&gt;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&lt;column name="amount" sql-type="integer"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not-null="true"/&gt;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&lt;/property&gt;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&lt;property name="orderId"&gt;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&lt;column name="ORDER_ID" sql-type="char(255)"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not-null="true"/&gt;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a:t>        &lt;many-to-one</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a:t>                     name="orderId"</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a:t>                     column="ORDER_ID"</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a:t>                     class="ORDER"</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a:t>                     not-null="true"/&gt;</a:t>
            </a:r>
            <a:r>
              <a:rPr lang="en-US" sz="1400"/>
              <a: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    &lt;/class&gt;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a:t>&lt;/hibernate-mapping&gt;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400"/>
          </a:p>
        </p:txBody>
      </p:sp>
      <p:graphicFrame>
        <p:nvGraphicFramePr>
          <p:cNvPr id="34820" name="Group 4"/>
          <p:cNvGraphicFramePr>
            <a:graphicFrameLocks noGrp="1"/>
          </p:cNvGraphicFramePr>
          <p:nvPr/>
        </p:nvGraphicFramePr>
        <p:xfrm>
          <a:off x="6400800" y="4648200"/>
          <a:ext cx="4574117" cy="1371600"/>
        </p:xfrm>
        <a:graphic>
          <a:graphicData uri="http://schemas.openxmlformats.org/drawingml/2006/table">
            <a:tbl>
              <a:tblPr/>
              <a:tblGrid>
                <a:gridCol w="4574117"/>
              </a:tblGrid>
              <a:tr h="1371600">
                <a:tc>
                  <a:txBody>
                    <a:bodyPr/>
                    <a:lstStyle/>
                    <a:p>
                      <a:pPr marL="0" marR="0" lvl="0" indent="0" algn="l" defTabSz="457200" rtl="0" eaLnBrk="1" fontAlgn="base" latinLnBrk="0" hangingPunct="1">
                        <a:lnSpc>
                          <a:spcPct val="90000"/>
                        </a:lnSpc>
                        <a:spcBef>
                          <a:spcPts val="8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3200" b="0" i="0" u="none" strike="noStrike" cap="none" normalizeH="0" baseline="0" smtClean="0">
                        <a:ln>
                          <a:noFill/>
                        </a:ln>
                        <a:solidFill>
                          <a:srgbClr val="000000"/>
                        </a:solidFill>
                        <a:effectLst/>
                        <a:latin typeface="Times New Roman" pitchFamily="16" charset="0"/>
                        <a:ea typeface="Lucida Sans Unicode" pitchFamily="32" charset="0"/>
                        <a:cs typeface="Lucida Sans Unicode" pitchFamily="32" charset="0"/>
                      </a:endParaRPr>
                    </a:p>
                  </a:txBody>
                  <a:tcPr marL="120000" marR="120000" marT="107280" marB="4680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CC372F49-EB62-4ADD-9621-09E278741369}" type="slidenum">
              <a:rPr lang="en-US"/>
              <a:pPr/>
              <a:t>32</a:t>
            </a:fld>
            <a:endParaRPr lang="en-US"/>
          </a:p>
        </p:txBody>
      </p:sp>
      <p:sp>
        <p:nvSpPr>
          <p:cNvPr id="35841" name="Rectangle 1"/>
          <p:cNvSpPr>
            <a:spLocks noGrp="1" noChangeArrowheads="1"/>
          </p:cNvSpPr>
          <p:nvPr>
            <p:ph type="title" idx="4294967295"/>
          </p:nvPr>
        </p:nvSpPr>
        <p:spPr>
          <a:xfrm>
            <a:off x="-99483"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5842" name="Rectangle 2"/>
          <p:cNvSpPr>
            <a:spLocks noGrp="1" noChangeArrowheads="1"/>
          </p:cNvSpPr>
          <p:nvPr>
            <p:ph type="body" idx="4294967295"/>
          </p:nvPr>
        </p:nvSpPr>
        <p:spPr>
          <a:xfrm>
            <a:off x="914401" y="1524001"/>
            <a:ext cx="5077884" cy="4892675"/>
          </a:xfrm>
          <a:ln/>
        </p:spPr>
        <p:txBody>
          <a:bodyPr/>
          <a:lstStyle/>
          <a:p>
            <a:pPr marL="338138" indent="-338138">
              <a:lnSpc>
                <a:spcPct val="80000"/>
              </a:lnSpc>
              <a:spcBef>
                <a:spcPts val="250"/>
              </a:spcBef>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800"/>
              <a:t>The persistent class for the Order table</a:t>
            </a:r>
            <a:r>
              <a:rPr lang="en-US" sz="1000"/>
              <a:t> </a:t>
            </a:r>
          </a:p>
          <a:p>
            <a:pPr marL="338138" indent="-338138">
              <a:lnSpc>
                <a:spcPct val="80000"/>
              </a:lnSpc>
              <a:spcBef>
                <a:spcPts val="25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1000"/>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package com.sqlstar.persist;</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import java.util.Date;</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import java.util.HashSet;</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import java.util.Set;</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public class Order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private String id;</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r>
              <a:rPr lang="fr-FR" sz="1200"/>
              <a:t>private Date date;</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sz="1200"/>
              <a:t>    private double priceTotal;</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sz="1200"/>
              <a:t>    </a:t>
            </a:r>
            <a:r>
              <a:rPr lang="en-US" sz="1200" b="1"/>
              <a:t>private Set products =new HashSet();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b="1"/>
              <a:t>    // Automatically set the creation time of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b="1"/>
              <a:t>    // this Order</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public Order()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this.date = new Date();</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public Order(String id, Date date, private double priceTotal,  Set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products){</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this.products=products;</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//others are not shown for brevity</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p>
          <a:p>
            <a:pPr marL="338138" indent="-338138">
              <a:lnSpc>
                <a:spcPct val="80000"/>
              </a:lnSpc>
              <a:spcBef>
                <a:spcPts val="3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1200"/>
              <a:t>  </a:t>
            </a:r>
          </a:p>
        </p:txBody>
      </p:sp>
      <p:sp>
        <p:nvSpPr>
          <p:cNvPr id="35843" name="Rectangle 3"/>
          <p:cNvSpPr>
            <a:spLocks noGrp="1" noChangeArrowheads="1"/>
          </p:cNvSpPr>
          <p:nvPr>
            <p:ph type="body" idx="4294967295"/>
          </p:nvPr>
        </p:nvSpPr>
        <p:spPr>
          <a:xfrm>
            <a:off x="6299200" y="2744788"/>
            <a:ext cx="5080000" cy="4113212"/>
          </a:xfrm>
          <a:ln/>
        </p:spPr>
        <p:txBody>
          <a:bodyPr/>
          <a:lstStyle/>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String getId()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return id;</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void setProducts(Set products)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800" b="1"/>
              <a:t>   </a:t>
            </a:r>
            <a:r>
              <a:rPr lang="en-US" sz="1200"/>
              <a:t>  this.products = products;</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Set getProducts ()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return products;</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void setId(String string)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id = string;</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other getters/setters not shown for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brevity</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idx="10"/>
          </p:nvPr>
        </p:nvSpPr>
        <p:spPr/>
        <p:txBody>
          <a:bodyPr/>
          <a:lstStyle/>
          <a:p>
            <a:fld id="{32898325-4BF4-401A-9438-AAA40F459CDC}" type="slidenum">
              <a:rPr lang="en-US"/>
              <a:pPr/>
              <a:t>33</a:t>
            </a:fld>
            <a:endParaRPr lang="en-US"/>
          </a:p>
        </p:txBody>
      </p:sp>
      <p:sp>
        <p:nvSpPr>
          <p:cNvPr id="36865"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6866" name="Rectangle 2"/>
          <p:cNvSpPr>
            <a:spLocks noGrp="1" noChangeArrowheads="1"/>
          </p:cNvSpPr>
          <p:nvPr>
            <p:ph type="body" idx="4294967295"/>
          </p:nvPr>
        </p:nvSpPr>
        <p:spPr>
          <a:xfrm>
            <a:off x="1016001" y="1371601"/>
            <a:ext cx="10361084" cy="5222875"/>
          </a:xfrm>
          <a:ln/>
        </p:spPr>
        <p:txBody>
          <a:bodyPr>
            <a:normAutofit fontScale="92500" lnSpcReduction="10000"/>
          </a:bodyPr>
          <a:lstStyle/>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b="1"/>
              <a:t>order.hbm.xml – Mapping file</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&lt;?xml version='1.0' encoding='utf-8'?&gt;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&lt;!DOCTYPE hibernate-configuration PUBLIC</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"-//Hibernate/Hibernate Configuration DTD 3.0//EN"</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"http://hibernate.sourceforge.net/hibernate-configuration-3.0.dtd"&gt;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&lt;hibernate-mapping default-cascade="none" default-access="property" auto-import="true"&gt;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&lt;class name=" com.someorg.persist.Order" table="orders" mutable="true" select- before-update="false" optimistic-lock="version"&gt;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&lt;id name="id" type="string" unsaved-value="null"&gt;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&lt;column name="id" sql-type="char(32)" not-null="true" /&gt; </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&lt;generator class="assigned" /&gt; </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&lt;/id&gt;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&lt;property name="date" not-null="false" &gt;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&lt;column name="order_date" sql-type="datetime" not-null="true" /&gt; </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&lt;/property&gt;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&lt;property name="priceTotal" not-null="false" &gt;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&lt;column name="price_total" sql-type="double" not-null="true" /&gt; </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&lt;/property&gt;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a:t>
            </a:r>
            <a:r>
              <a:rPr lang="en-US" sz="1000" b="1"/>
              <a:t>&lt;set name="products"&gt;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b="1"/>
              <a:t>    &lt;key column="PRODUCT_ID"/&gt;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b="1"/>
              <a:t>    &lt;one-to-many class="Product"/&gt;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b="1"/>
              <a:t>  &lt;/set&gt; </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&lt;/class&gt;</a:t>
            </a:r>
          </a:p>
          <a:p>
            <a:pPr marL="341313" indent="-338138">
              <a:lnSpc>
                <a:spcPct val="80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000"/>
              <a:t>  &lt;/hibernate-mapping&gt;</a:t>
            </a:r>
          </a:p>
        </p:txBody>
      </p:sp>
      <p:graphicFrame>
        <p:nvGraphicFramePr>
          <p:cNvPr id="36867" name="Group 3"/>
          <p:cNvGraphicFramePr>
            <a:graphicFrameLocks noGrp="1"/>
          </p:cNvGraphicFramePr>
          <p:nvPr/>
        </p:nvGraphicFramePr>
        <p:xfrm>
          <a:off x="1117600" y="5257800"/>
          <a:ext cx="3558117" cy="914400"/>
        </p:xfrm>
        <a:graphic>
          <a:graphicData uri="http://schemas.openxmlformats.org/drawingml/2006/table">
            <a:tbl>
              <a:tblPr/>
              <a:tblGrid>
                <a:gridCol w="3558117"/>
              </a:tblGrid>
              <a:tr h="914400">
                <a:tc>
                  <a:txBody>
                    <a:bodyPr/>
                    <a:lstStyle/>
                    <a:p>
                      <a:pPr marL="0" marR="0" lvl="0" indent="0" algn="l" defTabSz="457200" rtl="0" eaLnBrk="1" fontAlgn="base" latinLnBrk="0" hangingPunct="1">
                        <a:lnSpc>
                          <a:spcPct val="90000"/>
                        </a:lnSpc>
                        <a:spcBef>
                          <a:spcPts val="8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3200" b="0" i="0" u="none" strike="noStrike" cap="none" normalizeH="0" baseline="0" smtClean="0">
                        <a:ln>
                          <a:noFill/>
                        </a:ln>
                        <a:solidFill>
                          <a:srgbClr val="000000"/>
                        </a:solidFill>
                        <a:effectLst/>
                        <a:latin typeface="Times New Roman" pitchFamily="16" charset="0"/>
                        <a:ea typeface="Lucida Sans Unicode" pitchFamily="32" charset="0"/>
                        <a:cs typeface="Lucida Sans Unicode" pitchFamily="32" charset="0"/>
                      </a:endParaRPr>
                    </a:p>
                  </a:txBody>
                  <a:tcPr marL="120000" marR="120000" marT="107280" marB="4680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2168E8E1-405D-4FBF-B614-C9FB5C4129CE}" type="slidenum">
              <a:rPr lang="en-US"/>
              <a:pPr/>
              <a:t>34</a:t>
            </a:fld>
            <a:endParaRPr lang="en-US"/>
          </a:p>
        </p:txBody>
      </p:sp>
      <p:sp>
        <p:nvSpPr>
          <p:cNvPr id="37889"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7890" name="Rectangle 2"/>
          <p:cNvSpPr>
            <a:spLocks noGrp="1" noChangeArrowheads="1"/>
          </p:cNvSpPr>
          <p:nvPr>
            <p:ph type="body" idx="4294967295"/>
          </p:nvPr>
        </p:nvSpPr>
        <p:spPr>
          <a:xfrm>
            <a:off x="1016001" y="1371601"/>
            <a:ext cx="10361084" cy="4113213"/>
          </a:xfrm>
          <a:ln/>
        </p:spPr>
        <p:txBody>
          <a:bodyPr/>
          <a:lstStyle/>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The next step is to test this Product and Order table relationship</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To test it we will be using the Criteria query. </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In a QBC the joins are done using the setFetchMode method of the Criteria class.</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The mode would be JOIN. You will learn more about Criteria query API in Chapter 5).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65023DB0-87F0-4E92-928F-99111DE36CB1}" type="slidenum">
              <a:rPr lang="en-US"/>
              <a:pPr/>
              <a:t>35</a:t>
            </a:fld>
            <a:endParaRPr lang="en-US"/>
          </a:p>
        </p:txBody>
      </p:sp>
      <p:sp>
        <p:nvSpPr>
          <p:cNvPr id="38913"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8914" name="Rectangle 2"/>
          <p:cNvSpPr>
            <a:spLocks noGrp="1" noChangeArrowheads="1"/>
          </p:cNvSpPr>
          <p:nvPr>
            <p:ph type="body" idx="4294967295"/>
          </p:nvPr>
        </p:nvSpPr>
        <p:spPr>
          <a:xfrm>
            <a:off x="1016001" y="1371601"/>
            <a:ext cx="10361084" cy="4113213"/>
          </a:xfrm>
          <a:ln/>
        </p:spPr>
        <p:txBody>
          <a:bodyPr/>
          <a:lstStyle/>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The next step is to test this Product and Order table relationship</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To test it we will be using the Criteria query. </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In a QBC the joins are done using the setFetchMode method of the Criteria class.</a:t>
            </a:r>
          </a:p>
          <a:p>
            <a:pPr marL="338138" indent="-338138">
              <a:lnSpc>
                <a:spcPct val="75000"/>
              </a:lnSpc>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a:t>The mode would be JOIN. You will learn more about Criteria query API in Chapter 5).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E268FB5A-E0BF-4549-B85C-0125C40D2643}" type="slidenum">
              <a:rPr lang="en-US"/>
              <a:pPr/>
              <a:t>36</a:t>
            </a:fld>
            <a:endParaRPr lang="en-US"/>
          </a:p>
        </p:txBody>
      </p:sp>
      <p:sp>
        <p:nvSpPr>
          <p:cNvPr id="39937"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 in the Real World</a:t>
            </a:r>
          </a:p>
        </p:txBody>
      </p:sp>
      <p:sp>
        <p:nvSpPr>
          <p:cNvPr id="39938" name="Rectangle 2"/>
          <p:cNvSpPr>
            <a:spLocks noGrp="1" noChangeArrowheads="1"/>
          </p:cNvSpPr>
          <p:nvPr>
            <p:ph type="body" idx="4294967295"/>
          </p:nvPr>
        </p:nvSpPr>
        <p:spPr>
          <a:xfrm>
            <a:off x="914401" y="1981200"/>
            <a:ext cx="5077884" cy="4560888"/>
          </a:xfrm>
          <a:ln/>
        </p:spPr>
        <p:txBody>
          <a:bodyPr/>
          <a:lstStyle/>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import java.util.List;</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//other imports</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use as java test. FindOrderById name</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public class FindOrderById {</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public static void main(String[] args) throws Exception {</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query to issue</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String query = "select order from Order where order.id=:id";</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search for what?</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String name = args[0];</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init</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Configuration cfg = new Configuration()</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.addClass(Order.class);</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SessionFactory sf = cfg.buildSessionFactory();</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open session</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Session sess = sf.openSession();</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search and return</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a:t>      </a:t>
            </a:r>
            <a:r>
              <a:rPr lang="it-IT" sz="1200" b="1"/>
              <a:t>Criteria criteria = session.createCriteria(Order.class);</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it-IT" sz="1200" b="1"/>
              <a:t>      </a:t>
            </a:r>
            <a:r>
              <a:rPr lang="en-US" sz="1200" b="1"/>
              <a:t>criteria.add( Expression.eq("id", name) )</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a:t>                          .setFetchMode(“products”,FetchMode.JOIN);</a:t>
            </a:r>
          </a:p>
          <a:p>
            <a:pPr indent="-339725">
              <a:lnSpc>
                <a:spcPct val="75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a:t>      List result = criteria.list();</a:t>
            </a:r>
          </a:p>
          <a:p>
            <a:pPr indent="-339725">
              <a:lnSpc>
                <a:spcPct val="75000"/>
              </a:lnSpc>
              <a:spcBef>
                <a:spcPts val="2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000" b="1"/>
              <a:t> </a:t>
            </a:r>
          </a:p>
          <a:p>
            <a:pPr indent="-339725">
              <a:lnSpc>
                <a:spcPct val="75000"/>
              </a:lnSpc>
              <a:spcBef>
                <a:spcPts val="2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000"/>
              <a:t>       </a:t>
            </a:r>
          </a:p>
        </p:txBody>
      </p:sp>
      <p:sp>
        <p:nvSpPr>
          <p:cNvPr id="39939" name="Rectangle 3"/>
          <p:cNvSpPr>
            <a:spLocks noGrp="1" noChangeArrowheads="1"/>
          </p:cNvSpPr>
          <p:nvPr>
            <p:ph type="body" idx="4294967295"/>
          </p:nvPr>
        </p:nvSpPr>
        <p:spPr>
          <a:xfrm>
            <a:off x="6195484" y="1981200"/>
            <a:ext cx="5080000" cy="2433638"/>
          </a:xfrm>
          <a:ln/>
        </p:spPr>
        <p:txBody>
          <a:bodyPr/>
          <a:lstStyle/>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if (list.size() == 0)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System.out.println("No Order having id "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 name);</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System.exit(0);</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Order o = (Order) list.get(0);</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sess.close();</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System.out.println("Found Order: " + o);//this is just an example Here the o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//object can be traversed to achieve anything</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    }</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a:t>}</a:t>
            </a:r>
          </a:p>
          <a:p>
            <a:pPr indent="-339725">
              <a:lnSpc>
                <a:spcPct val="80000"/>
              </a:lnSpc>
              <a:spcBef>
                <a:spcPts val="3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83288B5-38BB-42B4-B1BB-EF73266853CB}" type="slidenum">
              <a:rPr lang="en-US"/>
              <a:pPr/>
              <a:t>37</a:t>
            </a:fld>
            <a:endParaRPr lang="en-US"/>
          </a:p>
        </p:txBody>
      </p:sp>
      <p:sp>
        <p:nvSpPr>
          <p:cNvPr id="40961"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Summary</a:t>
            </a:r>
          </a:p>
        </p:txBody>
      </p:sp>
      <p:sp>
        <p:nvSpPr>
          <p:cNvPr id="40962" name="Rectangle 2"/>
          <p:cNvSpPr>
            <a:spLocks noGrp="1" noChangeArrowheads="1"/>
          </p:cNvSpPr>
          <p:nvPr>
            <p:ph type="body" idx="4294967295"/>
          </p:nvPr>
        </p:nvSpPr>
        <p:spPr>
          <a:xfrm>
            <a:off x="812801" y="1600200"/>
            <a:ext cx="10361084" cy="4419600"/>
          </a:xfrm>
          <a:ln/>
        </p:spPr>
        <p:txBody>
          <a:bodyPr/>
          <a:lstStyle/>
          <a:p>
            <a:pPr marL="341313" indent="-338138">
              <a:lnSpc>
                <a:spcPct val="75000"/>
              </a:lnSpc>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a:t>In this chapter, we learned:</a:t>
            </a:r>
          </a:p>
          <a:p>
            <a:pPr marL="341313" indent="-338138">
              <a:lnSpc>
                <a:spcPct val="75000"/>
              </a:lnSpc>
              <a:buFont typeface="Times New Roman" pitchFamily="16"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There is no simple way to correlate the data stored in a database with the data represented by Java objects.</a:t>
            </a:r>
          </a:p>
          <a:p>
            <a:pPr marL="341313" indent="-338138">
              <a:lnSpc>
                <a:spcPct val="75000"/>
              </a:lnSpc>
              <a:buFont typeface="Times New Roman" pitchFamily="16"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In One-to-Many kind of association one object of a class is in a relationship with many  objects of another class. </a:t>
            </a:r>
          </a:p>
          <a:p>
            <a:pPr marL="341313" indent="-338138">
              <a:lnSpc>
                <a:spcPct val="75000"/>
              </a:lnSpc>
              <a:buFont typeface="Times New Roman" pitchFamily="16"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A one-to-many association (or from the perspective of the other class, a many-to-one association) can most simply be represented by the use of a foreign key, with no additional constraints. </a:t>
            </a:r>
          </a:p>
          <a:p>
            <a:pPr marL="341313" indent="-338138">
              <a:lnSpc>
                <a:spcPct val="75000"/>
              </a:lnSpc>
              <a:buFont typeface="Times New Roman" pitchFamily="16"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 mappings are applied to express the various different ways of forming associations in the underlying tables—there is no automatically correct way to represent them.</a:t>
            </a:r>
          </a:p>
          <a:p>
            <a:pPr marL="341313" indent="-338138">
              <a:lnSpc>
                <a:spcPct val="75000"/>
              </a:lnSpc>
              <a:buFont typeface="Times New Roman" pitchFamily="16"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At present, Hibernate supports two standard ways to express the mappings, XML based and annotations based.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idx="10"/>
          </p:nvPr>
        </p:nvSpPr>
        <p:spPr/>
        <p:txBody>
          <a:bodyPr/>
          <a:lstStyle/>
          <a:p>
            <a:fld id="{346217FE-6BEA-46EC-85F1-31B32BE373A4}" type="slidenum">
              <a:rPr lang="en-US"/>
              <a:pPr/>
              <a:t>4</a:t>
            </a:fld>
            <a:endParaRPr lang="en-US"/>
          </a:p>
        </p:txBody>
      </p:sp>
      <p:sp>
        <p:nvSpPr>
          <p:cNvPr id="7169" name="Rectangle 1"/>
          <p:cNvSpPr>
            <a:spLocks noGrp="1" noChangeArrowheads="1"/>
          </p:cNvSpPr>
          <p:nvPr>
            <p:ph type="title" idx="4294967295"/>
          </p:nvPr>
        </p:nvSpPr>
        <p:spPr>
          <a:xfrm>
            <a:off x="1" y="746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t>Object oriented association</a:t>
            </a:r>
          </a:p>
        </p:txBody>
      </p:sp>
      <p:sp>
        <p:nvSpPr>
          <p:cNvPr id="7170" name="Rectangle 2"/>
          <p:cNvSpPr>
            <a:spLocks noGrp="1" noChangeArrowheads="1"/>
          </p:cNvSpPr>
          <p:nvPr>
            <p:ph type="body" idx="4294967295"/>
          </p:nvPr>
        </p:nvSpPr>
        <p:spPr>
          <a:xfrm>
            <a:off x="914401" y="1981201"/>
            <a:ext cx="5077884" cy="4113213"/>
          </a:xfrm>
          <a:ln/>
        </p:spPr>
        <p:txBody>
          <a:bodyPr/>
          <a:lstStyle/>
          <a:p>
            <a:pPr marL="339725" indent="-339725">
              <a:lnSpc>
                <a:spcPct val="9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latin typeface="Verdana" pitchFamily="32" charset="0"/>
              </a:rPr>
              <a:t>The difference between an object-oriented association and a relational one is fundamental.</a:t>
            </a:r>
          </a:p>
          <a:p>
            <a:pPr marL="339725" indent="-339725">
              <a:lnSpc>
                <a:spcPct val="9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latin typeface="Verdana" pitchFamily="32" charset="0"/>
              </a:rPr>
              <a:t>Consider a simple class to represent a user, and another to represent an e-mail address, as shown in this figure.</a:t>
            </a:r>
          </a:p>
        </p:txBody>
      </p:sp>
      <p:sp>
        <p:nvSpPr>
          <p:cNvPr id="7171" name="Rectangle 3"/>
          <p:cNvSpPr>
            <a:spLocks noGrp="1" noChangeArrowheads="1"/>
          </p:cNvSpPr>
          <p:nvPr>
            <p:ph type="body" idx="4294967295"/>
          </p:nvPr>
        </p:nvSpPr>
        <p:spPr>
          <a:xfrm>
            <a:off x="6807200" y="3810000"/>
            <a:ext cx="5080000" cy="990600"/>
          </a:xfrm>
          <a:ln/>
        </p:spPr>
        <p:txBody>
          <a:bodyPr/>
          <a:lstStyle/>
          <a:p>
            <a:pPr marL="341313" indent="-339725">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a:p>
          <a:p>
            <a:pPr marL="341313" indent="-339725">
              <a:spcBef>
                <a:spcPts val="4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b="1"/>
              <a:t>Figure 1: An object-oriented association</a:t>
            </a:r>
          </a:p>
        </p:txBody>
      </p:sp>
      <p:grpSp>
        <p:nvGrpSpPr>
          <p:cNvPr id="2" name="Group 4"/>
          <p:cNvGrpSpPr>
            <a:grpSpLocks/>
          </p:cNvGrpSpPr>
          <p:nvPr/>
        </p:nvGrpSpPr>
        <p:grpSpPr bwMode="auto">
          <a:xfrm>
            <a:off x="7112001" y="2057400"/>
            <a:ext cx="5077884" cy="1701800"/>
            <a:chOff x="3360" y="1296"/>
            <a:chExt cx="2399" cy="1072"/>
          </a:xfrm>
        </p:grpSpPr>
        <p:pic>
          <p:nvPicPr>
            <p:cNvPr id="7173" name="Picture 5"/>
            <p:cNvPicPr>
              <a:picLocks noChangeAspect="1" noChangeArrowheads="1"/>
            </p:cNvPicPr>
            <p:nvPr/>
          </p:nvPicPr>
          <p:blipFill>
            <a:blip r:embed="rId3"/>
            <a:srcRect/>
            <a:stretch>
              <a:fillRect/>
            </a:stretch>
          </p:blipFill>
          <p:spPr bwMode="auto">
            <a:xfrm>
              <a:off x="3360" y="1296"/>
              <a:ext cx="2400" cy="1073"/>
            </a:xfrm>
            <a:prstGeom prst="rect">
              <a:avLst/>
            </a:prstGeom>
            <a:noFill/>
            <a:ln w="9525">
              <a:noFill/>
              <a:round/>
              <a:headEnd/>
              <a:tailEnd/>
            </a:ln>
            <a:effectLst/>
          </p:spPr>
        </p:pic>
        <p:sp>
          <p:nvSpPr>
            <p:cNvPr id="7174" name="Text Box 6"/>
            <p:cNvSpPr txBox="1">
              <a:spLocks noChangeArrowheads="1"/>
            </p:cNvSpPr>
            <p:nvPr/>
          </p:nvSpPr>
          <p:spPr bwMode="auto">
            <a:xfrm>
              <a:off x="3360" y="1296"/>
              <a:ext cx="2400" cy="1073"/>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idx="10"/>
          </p:nvPr>
        </p:nvSpPr>
        <p:spPr/>
        <p:txBody>
          <a:bodyPr/>
          <a:lstStyle/>
          <a:p>
            <a:fld id="{EA34057A-DA8E-4CE1-BD74-793CCC899B70}" type="slidenum">
              <a:rPr lang="en-US"/>
              <a:pPr/>
              <a:t>5</a:t>
            </a:fld>
            <a:endParaRPr lang="en-US"/>
          </a:p>
        </p:txBody>
      </p:sp>
      <p:sp>
        <p:nvSpPr>
          <p:cNvPr id="8193"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Relational association</a:t>
            </a:r>
            <a:r>
              <a:rPr lang="en-US"/>
              <a:t> </a:t>
            </a:r>
          </a:p>
        </p:txBody>
      </p:sp>
      <p:sp>
        <p:nvSpPr>
          <p:cNvPr id="8194" name="Rectangle 2"/>
          <p:cNvSpPr>
            <a:spLocks noGrp="1" noChangeArrowheads="1"/>
          </p:cNvSpPr>
          <p:nvPr>
            <p:ph type="body" idx="4294967295"/>
          </p:nvPr>
        </p:nvSpPr>
        <p:spPr>
          <a:xfrm>
            <a:off x="914401" y="1981201"/>
            <a:ext cx="5077884" cy="4113213"/>
          </a:xfrm>
          <a:ln/>
        </p:spPr>
        <p:txBody>
          <a:bodyPr/>
          <a:lstStyle/>
          <a:p>
            <a:pPr marL="339725" indent="-339725">
              <a:lnSpc>
                <a:spcPct val="80000"/>
              </a:lnSpc>
              <a:spcBef>
                <a:spcPts val="4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600">
                <a:latin typeface="Verdana" pitchFamily="32" charset="0"/>
              </a:rPr>
              <a:t>User objects contain fields referring to Email objects. </a:t>
            </a:r>
          </a:p>
          <a:p>
            <a:pPr marL="339725" indent="-339725">
              <a:lnSpc>
                <a:spcPct val="80000"/>
              </a:lnSpc>
              <a:spcBef>
                <a:spcPts val="4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600">
              <a:latin typeface="Verdana" pitchFamily="32" charset="0"/>
            </a:endParaRPr>
          </a:p>
          <a:p>
            <a:pPr marL="339725" indent="-339725">
              <a:lnSpc>
                <a:spcPct val="80000"/>
              </a:lnSpc>
              <a:spcBef>
                <a:spcPts val="4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600">
                <a:latin typeface="Verdana" pitchFamily="32" charset="0"/>
              </a:rPr>
              <a:t>The association has a direction given a User object; you can determine its associated Email object. For example:</a:t>
            </a:r>
          </a:p>
          <a:p>
            <a:pPr marL="339725" indent="-339725">
              <a:lnSpc>
                <a:spcPct val="80000"/>
              </a:lnSpc>
              <a:spcBef>
                <a:spcPts val="4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600">
              <a:latin typeface="Verdana" pitchFamily="32" charset="0"/>
            </a:endParaRPr>
          </a:p>
          <a:p>
            <a:pPr lvl="2" indent="-225425">
              <a:lnSpc>
                <a:spcPct val="80000"/>
              </a:lnSpc>
              <a:spcBef>
                <a:spcPts val="4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600">
                <a:latin typeface="Verdana" pitchFamily="32" charset="0"/>
              </a:rPr>
              <a:t>User user = ...</a:t>
            </a:r>
          </a:p>
          <a:p>
            <a:pPr lvl="2" indent="-225425">
              <a:lnSpc>
                <a:spcPct val="80000"/>
              </a:lnSpc>
              <a:spcBef>
                <a:spcPts val="4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600">
                <a:latin typeface="Verdana" pitchFamily="32" charset="0"/>
              </a:rPr>
              <a:t>Email email = user.email;</a:t>
            </a:r>
          </a:p>
          <a:p>
            <a:pPr lvl="2" indent="-225425">
              <a:lnSpc>
                <a:spcPct val="80000"/>
              </a:lnSpc>
              <a:spcBef>
                <a:spcPts val="4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600">
              <a:latin typeface="Verdana" pitchFamily="32" charset="0"/>
            </a:endParaRPr>
          </a:p>
          <a:p>
            <a:pPr marL="339725" indent="-339725">
              <a:lnSpc>
                <a:spcPct val="80000"/>
              </a:lnSpc>
              <a:spcBef>
                <a:spcPts val="4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600">
                <a:latin typeface="Verdana" pitchFamily="32" charset="0"/>
              </a:rPr>
              <a:t>The reverse, however, is not true. The natural way to represent this relationship in the database, as illustrated in this figure, is superficially similar.</a:t>
            </a:r>
          </a:p>
        </p:txBody>
      </p:sp>
      <p:sp>
        <p:nvSpPr>
          <p:cNvPr id="8195" name="Rectangle 3"/>
          <p:cNvSpPr>
            <a:spLocks noGrp="1" noChangeArrowheads="1"/>
          </p:cNvSpPr>
          <p:nvPr>
            <p:ph type="body" idx="4294967295"/>
          </p:nvPr>
        </p:nvSpPr>
        <p:spPr>
          <a:xfrm>
            <a:off x="6908800" y="2667000"/>
            <a:ext cx="5080000" cy="2438400"/>
          </a:xfrm>
          <a:ln/>
        </p:spPr>
        <p:txBody>
          <a:bodyPr/>
          <a:lstStyle/>
          <a:p>
            <a:pPr marL="341313" indent="-339725">
              <a:lnSpc>
                <a:spcPct val="80000"/>
              </a:lnSpc>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b="1"/>
          </a:p>
          <a:p>
            <a:pPr marL="341313" indent="-339725">
              <a:lnSpc>
                <a:spcPct val="80000"/>
              </a:lnSpc>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b="1"/>
          </a:p>
          <a:p>
            <a:pPr marL="341313" indent="-339725">
              <a:lnSpc>
                <a:spcPct val="80000"/>
              </a:lnSpc>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b="1"/>
          </a:p>
          <a:p>
            <a:pPr marL="341313" indent="-339725">
              <a:lnSpc>
                <a:spcPct val="80000"/>
              </a:lnSpc>
              <a:spcBef>
                <a:spcPts val="70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b="1"/>
          </a:p>
          <a:p>
            <a:pPr marL="341313" indent="-339725" algn="ctr">
              <a:lnSpc>
                <a:spcPct val="80000"/>
              </a:lnSpc>
              <a:spcBef>
                <a:spcPts val="350"/>
              </a:spcBef>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b="1">
                <a:latin typeface="Verdana" pitchFamily="32" charset="0"/>
              </a:rPr>
              <a:t>Figure 2: A relational association</a:t>
            </a:r>
          </a:p>
        </p:txBody>
      </p:sp>
      <p:grpSp>
        <p:nvGrpSpPr>
          <p:cNvPr id="2" name="Group 4"/>
          <p:cNvGrpSpPr>
            <a:grpSpLocks/>
          </p:cNvGrpSpPr>
          <p:nvPr/>
        </p:nvGrpSpPr>
        <p:grpSpPr bwMode="auto">
          <a:xfrm>
            <a:off x="7112001" y="2133601"/>
            <a:ext cx="5077884" cy="1979613"/>
            <a:chOff x="3360" y="1344"/>
            <a:chExt cx="2399" cy="1247"/>
          </a:xfrm>
        </p:grpSpPr>
        <p:pic>
          <p:nvPicPr>
            <p:cNvPr id="8197" name="Picture 5"/>
            <p:cNvPicPr>
              <a:picLocks noChangeAspect="1" noChangeArrowheads="1"/>
            </p:cNvPicPr>
            <p:nvPr/>
          </p:nvPicPr>
          <p:blipFill>
            <a:blip r:embed="rId3"/>
            <a:srcRect/>
            <a:stretch>
              <a:fillRect/>
            </a:stretch>
          </p:blipFill>
          <p:spPr bwMode="auto">
            <a:xfrm>
              <a:off x="3360" y="1344"/>
              <a:ext cx="2400" cy="1248"/>
            </a:xfrm>
            <a:prstGeom prst="rect">
              <a:avLst/>
            </a:prstGeom>
            <a:noFill/>
            <a:ln w="9525">
              <a:noFill/>
              <a:round/>
              <a:headEnd/>
              <a:tailEnd/>
            </a:ln>
            <a:effectLst/>
          </p:spPr>
        </p:pic>
        <p:sp>
          <p:nvSpPr>
            <p:cNvPr id="8198" name="Text Box 6"/>
            <p:cNvSpPr txBox="1">
              <a:spLocks noChangeArrowheads="1"/>
            </p:cNvSpPr>
            <p:nvPr/>
          </p:nvSpPr>
          <p:spPr bwMode="auto">
            <a:xfrm>
              <a:off x="3360" y="1344"/>
              <a:ext cx="2400" cy="1248"/>
            </a:xfrm>
            <a:prstGeom prst="rect">
              <a:avLst/>
            </a:prstGeom>
            <a:noFill/>
            <a:ln w="9525">
              <a:no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024DFC4A-04AB-44A6-AF47-A896F31BF488}" type="slidenum">
              <a:rPr lang="en-US"/>
              <a:pPr/>
              <a:t>6</a:t>
            </a:fld>
            <a:endParaRPr lang="en-US"/>
          </a:p>
        </p:txBody>
      </p:sp>
      <p:sp>
        <p:nvSpPr>
          <p:cNvPr id="9217"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a:t>
            </a:r>
          </a:p>
        </p:txBody>
      </p:sp>
      <p:sp>
        <p:nvSpPr>
          <p:cNvPr id="9218" name="Rectangle 2"/>
          <p:cNvSpPr>
            <a:spLocks noGrp="1" noChangeArrowheads="1"/>
          </p:cNvSpPr>
          <p:nvPr>
            <p:ph type="body" idx="4294967295"/>
          </p:nvPr>
        </p:nvSpPr>
        <p:spPr>
          <a:xfrm>
            <a:off x="914401" y="1828801"/>
            <a:ext cx="5077884" cy="4113213"/>
          </a:xfrm>
          <a:ln/>
        </p:spPr>
        <p:txBody>
          <a:bodyPr/>
          <a:lstStyle/>
          <a:p>
            <a:pPr marL="339725" indent="-339725">
              <a:lnSpc>
                <a:spcPct val="9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Why the mapping process could not be automated?</a:t>
            </a:r>
          </a:p>
          <a:p>
            <a:pPr marL="339725" indent="-339725">
              <a:lnSpc>
                <a:spcPct val="9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400"/>
          </a:p>
          <a:p>
            <a:pPr marL="339725" indent="-339725">
              <a:lnSpc>
                <a:spcPct val="9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Consider this example with two classes named Customer and Email</a:t>
            </a:r>
          </a:p>
          <a:p>
            <a:pPr marL="339725" indent="-339725">
              <a:lnSpc>
                <a:spcPct val="90000"/>
              </a:lnSpc>
              <a:spcBef>
                <a:spcPts val="6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400"/>
          </a:p>
        </p:txBody>
      </p:sp>
      <p:sp>
        <p:nvSpPr>
          <p:cNvPr id="9219" name="Rectangle 3"/>
          <p:cNvSpPr>
            <a:spLocks noGrp="1" noChangeArrowheads="1"/>
          </p:cNvSpPr>
          <p:nvPr>
            <p:ph type="body" idx="4294967295"/>
          </p:nvPr>
        </p:nvSpPr>
        <p:spPr>
          <a:xfrm>
            <a:off x="6195484" y="1981201"/>
            <a:ext cx="5080000" cy="4113213"/>
          </a:xfrm>
          <a:ln/>
        </p:spPr>
        <p:txBody>
          <a:bodyPr/>
          <a:lstStyle/>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public class Customer {</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int customerId;</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int customerReference;</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String name;</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Email email;</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public class Email {</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String address;</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latin typeface="Courier New" pitchFamily="49" charset="0"/>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03479579-BE46-4519-8BC3-B9FC8A524F47}" type="slidenum">
              <a:rPr lang="en-US"/>
              <a:pPr/>
              <a:t>7</a:t>
            </a:fld>
            <a:endParaRPr lang="en-US"/>
          </a:p>
        </p:txBody>
      </p:sp>
      <p:sp>
        <p:nvSpPr>
          <p:cNvPr id="10241"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a:t>
            </a:r>
          </a:p>
        </p:txBody>
      </p:sp>
      <p:sp>
        <p:nvSpPr>
          <p:cNvPr id="10242" name="Rectangle 2"/>
          <p:cNvSpPr>
            <a:spLocks noGrp="1" noChangeArrowheads="1"/>
          </p:cNvSpPr>
          <p:nvPr>
            <p:ph type="body" idx="4294967295"/>
          </p:nvPr>
        </p:nvSpPr>
        <p:spPr>
          <a:xfrm>
            <a:off x="914401" y="1981201"/>
            <a:ext cx="10361084" cy="4113213"/>
          </a:xfrm>
          <a:ln/>
        </p:spPr>
        <p:txBody>
          <a:bodyPr/>
          <a:lstStyle/>
          <a:p>
            <a:pPr marL="530225" indent="-530225">
              <a:lnSpc>
                <a:spcPct val="75000"/>
              </a:lnSpc>
              <a:buFont typeface="Times New Roman" pitchFamily="16"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800"/>
              <a:t>Following five questions will help you to understand need of association:</a:t>
            </a:r>
          </a:p>
          <a:p>
            <a:pPr marL="914400" lvl="1" indent="-457200">
              <a:lnSpc>
                <a:spcPct val="75000"/>
              </a:lnSpc>
              <a:buFont typeface="Times New Roman" pitchFamily="16" charset="0"/>
              <a:buAutoNum type="arabicPeriod"/>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400"/>
              <a:t>Is a unique customer identified by their customer ID, or their customer reference?</a:t>
            </a:r>
          </a:p>
          <a:p>
            <a:pPr marL="914400" lvl="1" indent="-457200">
              <a:lnSpc>
                <a:spcPct val="75000"/>
              </a:lnSpc>
              <a:buFont typeface="Times New Roman" pitchFamily="16" charset="0"/>
              <a:buAutoNum type="arabicPeriod"/>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400"/>
              <a:t>Can a given e-mail address be used by more than one customer?</a:t>
            </a:r>
          </a:p>
          <a:p>
            <a:pPr marL="914400" lvl="1" indent="-457200">
              <a:lnSpc>
                <a:spcPct val="75000"/>
              </a:lnSpc>
              <a:buFont typeface="Times New Roman" pitchFamily="16" charset="0"/>
              <a:buAutoNum type="arabicPeriod"/>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400"/>
              <a:t>Should the relationship be represented in the Customer table?</a:t>
            </a:r>
          </a:p>
          <a:p>
            <a:pPr marL="914400" lvl="1" indent="-457200">
              <a:lnSpc>
                <a:spcPct val="75000"/>
              </a:lnSpc>
              <a:buFont typeface="Times New Roman" pitchFamily="16" charset="0"/>
              <a:buAutoNum type="arabicPeriod"/>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400"/>
              <a:t>Should the relationship be represented in the Email table?</a:t>
            </a:r>
          </a:p>
          <a:p>
            <a:pPr marL="914400" lvl="1" indent="-457200">
              <a:lnSpc>
                <a:spcPct val="75000"/>
              </a:lnSpc>
              <a:buFont typeface="Times New Roman" pitchFamily="16" charset="0"/>
              <a:buAutoNum type="arabicPeriod"/>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2400"/>
              <a:t>Should the relationship be represented in some third (link) table?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BD49382D-CBFA-4423-AE84-71F57D3FFD08}" type="slidenum">
              <a:rPr lang="en-US"/>
              <a:pPr/>
              <a:t>8</a:t>
            </a:fld>
            <a:endParaRPr lang="en-US"/>
          </a:p>
        </p:txBody>
      </p:sp>
      <p:sp>
        <p:nvSpPr>
          <p:cNvPr id="11265" name="Rectangle 1"/>
          <p:cNvSpPr>
            <a:spLocks noGrp="1" noChangeArrowheads="1"/>
          </p:cNvSpPr>
          <p:nvPr>
            <p:ph type="title" idx="4294967295"/>
          </p:nvPr>
        </p:nvSpPr>
        <p:spPr>
          <a:xfrm>
            <a:off x="205317" y="0"/>
            <a:ext cx="8633883"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a:t>
            </a:r>
          </a:p>
        </p:txBody>
      </p:sp>
      <p:sp>
        <p:nvSpPr>
          <p:cNvPr id="11266" name="Rectangle 2"/>
          <p:cNvSpPr>
            <a:spLocks noGrp="1" noChangeArrowheads="1"/>
          </p:cNvSpPr>
          <p:nvPr>
            <p:ph type="body" idx="4294967295"/>
          </p:nvPr>
        </p:nvSpPr>
        <p:spPr>
          <a:xfrm>
            <a:off x="914400" y="1981200"/>
            <a:ext cx="10668000" cy="2584450"/>
          </a:xfrm>
          <a:ln/>
        </p:spPr>
        <p:txBody>
          <a:bodyPr/>
          <a:lstStyle/>
          <a:p>
            <a:pPr marL="339725" indent="-339725" algn="just">
              <a:lnSpc>
                <a:spcPct val="8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The first question can be answered simply—it depends on what column you specify as the primary key. </a:t>
            </a:r>
          </a:p>
          <a:p>
            <a:pPr marL="339725" indent="-339725" algn="just">
              <a:lnSpc>
                <a:spcPct val="8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The remaining four questions are related, and their answers depend upon the object relationships.</a:t>
            </a:r>
          </a:p>
          <a:p>
            <a:pPr marL="339725" indent="-339725" algn="just">
              <a:lnSpc>
                <a:spcPct val="80000"/>
              </a:lnSpc>
              <a:spcBef>
                <a:spcPts val="6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Furthermore, if your Customer class represents the relationship with the EmailAddress using a Collection class or an array, it would be possible for a user to have multiple e-mail addresses.</a:t>
            </a:r>
          </a:p>
        </p:txBody>
      </p:sp>
      <p:sp>
        <p:nvSpPr>
          <p:cNvPr id="11267" name="Rectangle 3"/>
          <p:cNvSpPr>
            <a:spLocks noGrp="1" noChangeArrowheads="1"/>
          </p:cNvSpPr>
          <p:nvPr>
            <p:ph type="body" idx="4294967295"/>
          </p:nvPr>
        </p:nvSpPr>
        <p:spPr>
          <a:xfrm>
            <a:off x="7721601" y="4495800"/>
            <a:ext cx="3960284" cy="1905000"/>
          </a:xfrm>
          <a:solidFill>
            <a:srgbClr val="FFCC99"/>
          </a:solidFill>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public class Customer {</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int customerId;</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int customerReference;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String name;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Set email;</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660A0373-027A-4937-8156-78426750311D}" type="slidenum">
              <a:rPr lang="en-US"/>
              <a:pPr/>
              <a:t>9</a:t>
            </a:fld>
            <a:endParaRPr lang="en-US"/>
          </a:p>
        </p:txBody>
      </p:sp>
      <p:sp>
        <p:nvSpPr>
          <p:cNvPr id="12289" name="Rectangle 1"/>
          <p:cNvSpPr>
            <a:spLocks noGrp="1" noChangeArrowheads="1"/>
          </p:cNvSpPr>
          <p:nvPr>
            <p:ph type="title" idx="4294967295"/>
          </p:nvPr>
        </p:nvSpPr>
        <p:spPr>
          <a:xfrm>
            <a:off x="1" y="0"/>
            <a:ext cx="8633884" cy="1068388"/>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Associations</a:t>
            </a:r>
          </a:p>
        </p:txBody>
      </p:sp>
      <p:sp>
        <p:nvSpPr>
          <p:cNvPr id="12290" name="Rectangle 2"/>
          <p:cNvSpPr>
            <a:spLocks noGrp="1" noChangeArrowheads="1"/>
          </p:cNvSpPr>
          <p:nvPr>
            <p:ph type="body" idx="4294967295"/>
          </p:nvPr>
        </p:nvSpPr>
        <p:spPr>
          <a:xfrm>
            <a:off x="1016000" y="1676401"/>
            <a:ext cx="10769600" cy="4195763"/>
          </a:xfrm>
          <a:ln/>
        </p:spPr>
        <p:txBody>
          <a:bodyPr/>
          <a:lstStyle/>
          <a:p>
            <a:pPr marL="339725" indent="-339725">
              <a:lnSpc>
                <a:spcPct val="10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So, you should add another question: can a customer have more than one e-mail address?</a:t>
            </a:r>
          </a:p>
          <a:p>
            <a:pPr marL="339725" indent="-339725">
              <a:lnSpc>
                <a:spcPct val="10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The set could contain a single entry, so you can’t automatically infer that this is the case. The key questions from the previous options are as follows:</a:t>
            </a:r>
          </a:p>
          <a:p>
            <a:pPr marL="739775" lvl="1" indent="-282575">
              <a:lnSpc>
                <a:spcPct val="100000"/>
              </a:lnSpc>
              <a:spcBef>
                <a:spcPts val="45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i="1"/>
              <a:t>Q1</a:t>
            </a:r>
            <a:r>
              <a:rPr lang="en-US" sz="1800"/>
              <a:t>: Can an e-mail address belong to more than one user?</a:t>
            </a:r>
          </a:p>
          <a:p>
            <a:pPr marL="739775" lvl="1" indent="-282575">
              <a:lnSpc>
                <a:spcPct val="100000"/>
              </a:lnSpc>
              <a:spcBef>
                <a:spcPts val="45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i="1"/>
              <a:t>Q2</a:t>
            </a:r>
            <a:r>
              <a:rPr lang="en-US" sz="1800"/>
              <a:t>: Can a customer have more than one e-mail address?</a:t>
            </a:r>
          </a:p>
          <a:p>
            <a:pPr marL="339725" indent="-339725">
              <a:lnSpc>
                <a:spcPct val="100000"/>
              </a:lnSpc>
              <a:spcBef>
                <a:spcPts val="500"/>
              </a:spcBef>
              <a:buFont typeface="Times New Roman" pitchFamily="16"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The answers to these questions can be formed into a truth table, as in  following table.</a:t>
            </a:r>
          </a:p>
          <a:p>
            <a:pPr marL="339725" indent="-339725">
              <a:lnSpc>
                <a:spcPct val="10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p>
          <a:p>
            <a:pPr marL="339725" indent="-339725">
              <a:lnSpc>
                <a:spcPct val="10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p>
        </p:txBody>
      </p:sp>
      <p:graphicFrame>
        <p:nvGraphicFramePr>
          <p:cNvPr id="12291" name="Object 3"/>
          <p:cNvGraphicFramePr>
            <a:graphicFrameLocks noChangeAspect="1"/>
          </p:cNvGraphicFramePr>
          <p:nvPr/>
        </p:nvGraphicFramePr>
        <p:xfrm>
          <a:off x="2540000" y="4724400"/>
          <a:ext cx="7416800" cy="1600200"/>
        </p:xfrm>
        <a:graphic>
          <a:graphicData uri="http://schemas.openxmlformats.org/presentationml/2006/ole">
            <p:oleObj spid="_x0000_s1026" r:id="rId4" imgW="5409524" imgH="1000000"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493</TotalTime>
  <Words>1960</Words>
  <Application>Microsoft Office PowerPoint</Application>
  <PresentationFormat>Custom</PresentationFormat>
  <Paragraphs>405</Paragraphs>
  <Slides>37</Slides>
  <Notes>35</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37</vt:i4>
      </vt:variant>
    </vt:vector>
  </HeadingPairs>
  <TitlesOfParts>
    <vt:vector size="38" baseType="lpstr">
      <vt:lpstr>Session_Tempalate</vt:lpstr>
      <vt:lpstr>Session 30 : Fundamentals of Object Relational Mapping   Module 3.3 : Advanced Java</vt:lpstr>
      <vt:lpstr>Learning Objectives</vt:lpstr>
      <vt:lpstr>Introduction</vt:lpstr>
      <vt:lpstr>Object oriented association</vt:lpstr>
      <vt:lpstr>Relational association </vt:lpstr>
      <vt:lpstr>Associations</vt:lpstr>
      <vt:lpstr>Associations</vt:lpstr>
      <vt:lpstr>Associations</vt:lpstr>
      <vt:lpstr>Associations</vt:lpstr>
      <vt:lpstr>The One-to-One Association </vt:lpstr>
      <vt:lpstr>The One-to-One Association </vt:lpstr>
      <vt:lpstr>The One-to-One Association </vt:lpstr>
      <vt:lpstr>The One-to-One Association </vt:lpstr>
      <vt:lpstr>The One-to-One Association </vt:lpstr>
      <vt:lpstr>The One-to-One Association </vt:lpstr>
      <vt:lpstr>The One-to-Many and Many-to-One Association</vt:lpstr>
      <vt:lpstr>The One-to-Many and Many-to-One Association</vt:lpstr>
      <vt:lpstr>The One-to-Many and Many-to-One Association</vt:lpstr>
      <vt:lpstr>The Many-to-Many Association </vt:lpstr>
      <vt:lpstr>The Many-to-Many Association </vt:lpstr>
      <vt:lpstr>The Many-to-Many Association </vt:lpstr>
      <vt:lpstr>Applying Mappings to Associations</vt:lpstr>
      <vt:lpstr>Types of Mapping</vt:lpstr>
      <vt:lpstr>One-to-Many Association</vt:lpstr>
      <vt:lpstr>One-to-Many Association</vt:lpstr>
      <vt:lpstr>Many-to-One Association</vt:lpstr>
      <vt:lpstr>Many-to-One Association</vt:lpstr>
      <vt:lpstr>Associations in the Real World</vt:lpstr>
      <vt:lpstr>Associations in the Real World</vt:lpstr>
      <vt:lpstr>Associations in the Real World</vt:lpstr>
      <vt:lpstr>Associations in the Real World</vt:lpstr>
      <vt:lpstr>Associations in the Real World</vt:lpstr>
      <vt:lpstr>Associations in the Real World</vt:lpstr>
      <vt:lpstr>Associations in the Real World</vt:lpstr>
      <vt:lpstr>Associations in the Real World</vt:lpstr>
      <vt:lpstr>Associations in the Real World</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IT Admin</cp:lastModifiedBy>
  <cp:revision>80</cp:revision>
  <dcterms:created xsi:type="dcterms:W3CDTF">2015-08-03T16:07:15Z</dcterms:created>
  <dcterms:modified xsi:type="dcterms:W3CDTF">2015-09-01T08:53:58Z</dcterms:modified>
</cp:coreProperties>
</file>