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76"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01-09-2015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608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529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632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734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837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939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041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710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553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656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758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861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6963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065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168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270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373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475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813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577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680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782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885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7987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8089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8192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8294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4915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0178"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1202"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2226"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3250"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txBox="1">
            <a:spLocks noChangeArrowheads="1"/>
          </p:cNvSpPr>
          <p:nvPr>
            <p:ph type="sldImg"/>
          </p:nvPr>
        </p:nvSpPr>
        <p:spPr bwMode="auto">
          <a:xfrm>
            <a:off x="-6291263" y="-2844800"/>
            <a:ext cx="12584113" cy="7080250"/>
          </a:xfrm>
          <a:prstGeom prst="rect">
            <a:avLst/>
          </a:prstGeom>
          <a:solidFill>
            <a:srgbClr val="FFFFFF"/>
          </a:solidFill>
          <a:ln>
            <a:solidFill>
              <a:srgbClr val="000000"/>
            </a:solidFill>
            <a:miter lim="800000"/>
            <a:headEnd/>
            <a:tailEnd/>
          </a:ln>
        </p:spPr>
      </p:sp>
      <p:sp>
        <p:nvSpPr>
          <p:cNvPr id="54274" name="Rectangle 2"/>
          <p:cNvSpPr txBox="1">
            <a:spLocks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01-09-2015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30"/>
          </a:xfrm>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01-09-2015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01-09-2015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01-09-2015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01-09-2015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01-09-2015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9"/>
            <a:ext cx="10126638" cy="1460310"/>
          </a:xfrm>
          <a:solidFill>
            <a:srgbClr val="3388A9"/>
          </a:solidFill>
        </p:spPr>
        <p:txBody>
          <a:bodyPr>
            <a:noAutofit/>
          </a:bodyPr>
          <a:lstStyle/>
          <a:p>
            <a:r>
              <a:rPr lang="en-IN" sz="4400" dirty="0" smtClean="0">
                <a:latin typeface="+mn-lt"/>
              </a:rPr>
              <a:t>Session 32 : </a:t>
            </a:r>
            <a:r>
              <a:rPr lang="en-US" sz="4400" smtClean="0"/>
              <a:t>The Criteria Query API</a:t>
            </a:r>
            <a:r>
              <a:rPr lang="en-IN" sz="4400" dirty="0" smtClean="0">
                <a:latin typeface="+mn-lt"/>
              </a:rPr>
              <a:t/>
            </a:r>
            <a:br>
              <a:rPr lang="en-IN" sz="4400" dirty="0" smtClean="0">
                <a:latin typeface="+mn-lt"/>
              </a:rPr>
            </a:br>
            <a:r>
              <a:rPr lang="en-IN" sz="4400" dirty="0" smtClean="0"/>
              <a:t> Module 3.3 : Advanced Java</a:t>
            </a:r>
            <a:endParaRPr lang="en-IN" sz="4400"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9C3CE08D-3C8F-4336-A9E9-9EB54A73F422}" type="slidenum">
              <a:rPr lang="en-US"/>
              <a:pPr/>
              <a:t>10</a:t>
            </a:fld>
            <a:endParaRPr lang="en-US"/>
          </a:p>
        </p:txBody>
      </p:sp>
      <p:sp>
        <p:nvSpPr>
          <p:cNvPr id="13313"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the Hibernate Criteria API</a:t>
            </a:r>
            <a:br>
              <a:rPr lang="en-US" b="1"/>
            </a:br>
            <a:endParaRPr lang="en-US" b="1"/>
          </a:p>
        </p:txBody>
      </p:sp>
      <p:sp>
        <p:nvSpPr>
          <p:cNvPr id="13314" name="Rectangle 2"/>
          <p:cNvSpPr>
            <a:spLocks noGrp="1" noChangeArrowheads="1"/>
          </p:cNvSpPr>
          <p:nvPr>
            <p:ph type="body" idx="4294967295"/>
          </p:nvPr>
        </p:nvSpPr>
        <p:spPr>
          <a:xfrm>
            <a:off x="914401" y="1981201"/>
            <a:ext cx="10361084" cy="4113213"/>
          </a:xfrm>
          <a:ln/>
        </p:spPr>
        <p:txBody>
          <a:bodyPr/>
          <a:lstStyle/>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A Criteria object is created using the createCriteria() method in the Hibernate session object.</a:t>
            </a:r>
          </a:p>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Once created, you add Criterion objects (generally obtained from static methods of the Expression class) to build the query. Methods such as setFirstResult(), setMaxResults(), and setCacheable() may be used to customize the query behaviour in the same way as in the Query interface. Finally, to execute the query, the list() (or, if appropriate uniqueResult()) method is invoked : </a:t>
            </a:r>
          </a:p>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Moving on from this simple example, we will add constraints to our criteria queries.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518098C8-3CF6-4999-BD9E-26A2CB3A6560}" type="slidenum">
              <a:rPr lang="en-US"/>
              <a:pPr/>
              <a:t>11</a:t>
            </a:fld>
            <a:endParaRPr lang="en-US"/>
          </a:p>
        </p:txBody>
      </p:sp>
      <p:sp>
        <p:nvSpPr>
          <p:cNvPr id="14337"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4338" name="Rectangle 2"/>
          <p:cNvSpPr>
            <a:spLocks noGrp="1" noChangeArrowheads="1"/>
          </p:cNvSpPr>
          <p:nvPr>
            <p:ph type="body" idx="4294967295"/>
          </p:nvPr>
        </p:nvSpPr>
        <p:spPr>
          <a:xfrm>
            <a:off x="609600" y="1905001"/>
            <a:ext cx="10972800" cy="4525963"/>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Criteria API makes it easy to use restrictions in your queries to selectively retrieve objects.</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For instance, your application could retrieve only products with a price over 300. You may add these restrictions to a Criteria object with the add()method.</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add()method takes an org.hibernate.criterion.Criterion object that represents an individual restriction.</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You can have more than one restriction for a criteria query.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39E54103-91B8-4376-82AD-1C7FDD44C9C1}" type="slidenum">
              <a:rPr lang="en-US"/>
              <a:pPr/>
              <a:t>12</a:t>
            </a:fld>
            <a:endParaRPr lang="en-US"/>
          </a:p>
        </p:txBody>
      </p:sp>
      <p:sp>
        <p:nvSpPr>
          <p:cNvPr id="15361"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5362" name="Rectangle 2"/>
          <p:cNvSpPr>
            <a:spLocks noGrp="1" noChangeArrowheads="1"/>
          </p:cNvSpPr>
          <p:nvPr>
            <p:ph type="body" idx="4294967295"/>
          </p:nvPr>
        </p:nvSpPr>
        <p:spPr>
          <a:xfrm>
            <a:off x="914401" y="1981201"/>
            <a:ext cx="10361084" cy="4113213"/>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Use the factory methods on the org.hibernate.criterion.Restrictions class to obtain instances of the Criterion objects.</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To retrieve objects that have a property value that equals your restriction, use the eq() method on Restrictions, as follows:</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public static SimpleExpression eq(String propertyName, Object value)</a:t>
            </a:r>
          </a:p>
          <a:p>
            <a:pPr marL="741363"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To retrieve objects that do not have a property value that equals your restriction, use the ne() method on Restrictions, as follows:</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public static SimpleExpression ne(String propertyName, Object value)</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B85390F5-67CA-46B1-933F-4C6C149116FB}" type="slidenum">
              <a:rPr lang="en-US"/>
              <a:pPr/>
              <a:t>13</a:t>
            </a:fld>
            <a:endParaRPr lang="en-US"/>
          </a:p>
        </p:txBody>
      </p:sp>
      <p:sp>
        <p:nvSpPr>
          <p:cNvPr id="16385"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6386" name="Rectangle 2"/>
          <p:cNvSpPr>
            <a:spLocks noGrp="1" noChangeArrowheads="1"/>
          </p:cNvSpPr>
          <p:nvPr>
            <p:ph type="body" idx="4294967295"/>
          </p:nvPr>
        </p:nvSpPr>
        <p:spPr>
          <a:xfrm>
            <a:off x="609600" y="1981201"/>
            <a:ext cx="10972800" cy="4525963"/>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Here is an example of how this would look if we were searching for products with the name “Mouse”:</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Criteria crit = session.createCriteria(Product.class);</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crit.add(Restrictions.eq("name","Mouse"));</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List results = crit.list();</a:t>
            </a:r>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Here is an example of how this would look if we were searching for products that do not have the name “Mouse”:</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Criteria crit = session.createCriteria(Product.class);</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crit.add(Restrictions.ne("name","Mouse"));</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List results = crit.list();</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9CA5C9DA-27B0-4230-B375-3B70F366E54C}" type="slidenum">
              <a:rPr lang="en-US"/>
              <a:pPr/>
              <a:t>14</a:t>
            </a:fld>
            <a:endParaRPr lang="en-US"/>
          </a:p>
        </p:txBody>
      </p:sp>
      <p:sp>
        <p:nvSpPr>
          <p:cNvPr id="17409"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7410" name="Rectangle 2"/>
          <p:cNvSpPr>
            <a:spLocks noGrp="1" noChangeArrowheads="1"/>
          </p:cNvSpPr>
          <p:nvPr>
            <p:ph type="body" idx="4294967295"/>
          </p:nvPr>
        </p:nvSpPr>
        <p:spPr>
          <a:xfrm>
            <a:off x="609600" y="1981201"/>
            <a:ext cx="10972800" cy="452596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Instead of searching for exact matches, we can also retrieve all objects that have a property matching part of a given pattern</a:t>
            </a:r>
          </a:p>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To do this, we need to create an SQL LIKE clause, with either the like() or the ilike() method.</a:t>
            </a:r>
          </a:p>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ilike() method is case-insensitive</a:t>
            </a:r>
          </a:p>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 either case, we have two different ways to call the method:</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public static SimpleExpression like(String propertyName, Object value)</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public static SimpleExpression like(String propertyName, String value, MatchMode matchMode)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AF70E85B-CB5C-4589-9737-C35695BA99B5}" type="slidenum">
              <a:rPr lang="en-US"/>
              <a:pPr/>
              <a:t>15</a:t>
            </a:fld>
            <a:endParaRPr lang="en-US"/>
          </a:p>
        </p:txBody>
      </p:sp>
      <p:sp>
        <p:nvSpPr>
          <p:cNvPr id="18433"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8434" name="Rectangle 2"/>
          <p:cNvSpPr>
            <a:spLocks noGrp="1" noChangeArrowheads="1"/>
          </p:cNvSpPr>
          <p:nvPr>
            <p:ph type="body" idx="4294967295"/>
          </p:nvPr>
        </p:nvSpPr>
        <p:spPr>
          <a:xfrm>
            <a:off x="609600" y="1981201"/>
            <a:ext cx="10972800" cy="452596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t>The first form of like() or ilike() method takes a pattern for matching. Use the % character as a wildcard to match parts of the string, like so:</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Criteria crit = session.createCriteria(Product.class);</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crit.add(Restrictions.like("name","Mou%"));</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B292595-9948-49D3-9BEB-04D5E6D3C6A3}" type="slidenum">
              <a:rPr lang="en-US"/>
              <a:pPr/>
              <a:t>16</a:t>
            </a:fld>
            <a:endParaRPr lang="en-US"/>
          </a:p>
        </p:txBody>
      </p:sp>
      <p:sp>
        <p:nvSpPr>
          <p:cNvPr id="19457"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19458" name="Rectangle 2"/>
          <p:cNvSpPr>
            <a:spLocks noGrp="1" noChangeArrowheads="1"/>
          </p:cNvSpPr>
          <p:nvPr>
            <p:ph type="body" idx="4294967295"/>
          </p:nvPr>
        </p:nvSpPr>
        <p:spPr>
          <a:xfrm>
            <a:off x="609600" y="1981201"/>
            <a:ext cx="10972800" cy="452596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second like() or ilike() method uses an org.hibernate.criterion.MatchMode object to specify how to match the specified value to the stored data. The MatchMode object (a type-safe enumeration) has four different matches:</a:t>
            </a:r>
          </a:p>
          <a:p>
            <a:pPr marL="341313" indent="-3413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 ANYWHERE: Anyplace in the string</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 END: The end of the string</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 EXACT: An exact match</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 START: The beginning of the string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60744E8-A047-4527-9206-0A5EE093A77F}" type="slidenum">
              <a:rPr lang="en-US"/>
              <a:pPr/>
              <a:t>17</a:t>
            </a:fld>
            <a:endParaRPr lang="en-US"/>
          </a:p>
        </p:txBody>
      </p:sp>
      <p:sp>
        <p:nvSpPr>
          <p:cNvPr id="20481"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0482" name="Rectangle 2"/>
          <p:cNvSpPr>
            <a:spLocks noGrp="1" noChangeArrowheads="1"/>
          </p:cNvSpPr>
          <p:nvPr>
            <p:ph type="body" idx="4294967295"/>
          </p:nvPr>
        </p:nvSpPr>
        <p:spPr>
          <a:xfrm>
            <a:off x="609600" y="1981201"/>
            <a:ext cx="10972800" cy="452596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t>Following is an example that uses the ilike() method to search for case-insensitive matches at the end of the string:</a:t>
            </a:r>
          </a:p>
          <a:p>
            <a:pPr marL="341313" indent="-3413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Criteria crit = session.createCriteria(Product.class);</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crit.add(Restrictions.ilike("name","browser", MatchMode.END));</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67B2A81E-5617-43F5-88C0-A2CE07CBDA58}" type="slidenum">
              <a:rPr lang="en-US"/>
              <a:pPr/>
              <a:t>18</a:t>
            </a:fld>
            <a:endParaRPr lang="en-US"/>
          </a:p>
        </p:txBody>
      </p:sp>
      <p:sp>
        <p:nvSpPr>
          <p:cNvPr id="21505"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1506" name="Rectangle 2"/>
          <p:cNvSpPr>
            <a:spLocks noGrp="1" noChangeArrowheads="1"/>
          </p:cNvSpPr>
          <p:nvPr>
            <p:ph type="body" idx="4294967295"/>
          </p:nvPr>
        </p:nvSpPr>
        <p:spPr>
          <a:xfrm>
            <a:off x="609600" y="1981201"/>
            <a:ext cx="10972800" cy="452596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isNull() and isNotNull() restrictions allow you to do a search for objects that have (or do not have) null property values. This is easy to demonstrate:</a:t>
            </a:r>
          </a:p>
          <a:p>
            <a:pPr marL="341313" indent="-3413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Criteria crit = session.createCriteria(Product.class);</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crit.add(Restrictions.isNull("name"));</a:t>
            </a:r>
          </a:p>
          <a:p>
            <a:pPr lvl="2" indent="-2270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AB7E4B13-1DDE-4E0C-A2E9-7EB5AB96D143}" type="slidenum">
              <a:rPr lang="en-US"/>
              <a:pPr/>
              <a:t>19</a:t>
            </a:fld>
            <a:endParaRPr lang="en-US"/>
          </a:p>
        </p:txBody>
      </p:sp>
      <p:sp>
        <p:nvSpPr>
          <p:cNvPr id="22529"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2530" name="Rectangle 2"/>
          <p:cNvSpPr>
            <a:spLocks noGrp="1" noChangeArrowheads="1"/>
          </p:cNvSpPr>
          <p:nvPr>
            <p:ph type="body" idx="4294967295"/>
          </p:nvPr>
        </p:nvSpPr>
        <p:spPr>
          <a:xfrm>
            <a:off x="609600" y="1981201"/>
            <a:ext cx="10972800" cy="4525963"/>
          </a:xfrm>
          <a:ln/>
        </p:spPr>
        <p:txBody>
          <a:bodyPr/>
          <a:lstStyle/>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Several of the restrictions are useful for doing math comparisons. </a:t>
            </a:r>
          </a:p>
          <a:p>
            <a:pPr marL="914400" lvl="1" indent="-457200">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The greater-than comparison is gt()</a:t>
            </a:r>
          </a:p>
          <a:p>
            <a:pPr marL="914400" lvl="1" indent="-457200">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The greater-than-or-equal-to comparison is ge()</a:t>
            </a:r>
          </a:p>
          <a:p>
            <a:pPr marL="914400" lvl="1" indent="-457200">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The less-than comparison is lt()</a:t>
            </a:r>
          </a:p>
          <a:p>
            <a:pPr marL="914400" lvl="1" indent="-457200">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The less-than-or-equal-to comparison is le()</a:t>
            </a:r>
          </a:p>
          <a:p>
            <a:pPr marL="914400" lvl="1" indent="-457200">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000"/>
          </a:p>
          <a:p>
            <a:pPr marL="531813" indent="-531813">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Criteria crit = session.createCriteria(Product.class);</a:t>
            </a:r>
          </a:p>
          <a:p>
            <a:pPr marL="531813" indent="-531813">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crit.add(Restrictions.gt("price",new Double(25.0)));</a:t>
            </a:r>
          </a:p>
          <a:p>
            <a:pPr marL="531813" indent="-531813">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Understand </a:t>
            </a:r>
            <a:r>
              <a:rPr lang="en-US" sz="2400" dirty="0" smtClean="0">
                <a:solidFill>
                  <a:srgbClr val="000000"/>
                </a:solidFill>
                <a:ea typeface="Lucida Sans Unicode" pitchFamily="32" charset="0"/>
                <a:cs typeface="Lucida Sans Unicode" pitchFamily="32" charset="0"/>
              </a:rPr>
              <a:t>need of Criteria API.</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Use Restrictions with Criteria in queries</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Implement paging Through the Result Set</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Obtain a Unique Result using </a:t>
            </a:r>
            <a:r>
              <a:rPr lang="en-US" sz="2400" dirty="0" err="1" smtClean="0">
                <a:solidFill>
                  <a:srgbClr val="000000"/>
                </a:solidFill>
                <a:ea typeface="Lucida Sans Unicode" pitchFamily="32" charset="0"/>
                <a:cs typeface="Lucida Sans Unicode" pitchFamily="32" charset="0"/>
              </a:rPr>
              <a:t>uniqueResult</a:t>
            </a:r>
            <a:r>
              <a:rPr lang="en-US" sz="2400" dirty="0" smtClean="0">
                <a:solidFill>
                  <a:srgbClr val="000000"/>
                </a:solidFill>
                <a:ea typeface="Lucida Sans Unicode" pitchFamily="32" charset="0"/>
                <a:cs typeface="Lucida Sans Unicode" pitchFamily="32" charset="0"/>
              </a:rPr>
              <a:t>() method</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To sort the queries result</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To implement Projections and Aggregates</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Work with Query by example</a:t>
            </a:r>
          </a:p>
          <a:p>
            <a:pPr>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ea typeface="Lucida Sans Unicode" pitchFamily="32" charset="0"/>
                <a:cs typeface="Lucida Sans Unicode" pitchFamily="32" charset="0"/>
              </a:rPr>
              <a:t>Understand when the Hibernate Criteria API is not appropriate</a:t>
            </a:r>
          </a:p>
          <a:p>
            <a:pPr marL="231775" indent="-231775">
              <a:spcBef>
                <a:spcPts val="1800"/>
              </a:spcBef>
              <a:defRPr/>
            </a:pPr>
            <a:endParaRPr lang="en-US" sz="2400" dirty="0" smtClean="0">
              <a:cs typeface="Arial" pitchFamily="34" charset="0"/>
            </a:endParaRPr>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81CF77DA-4609-47D3-8348-C25EECDAD4C2}" type="slidenum">
              <a:rPr lang="en-US"/>
              <a:pPr/>
              <a:t>20</a:t>
            </a:fld>
            <a:endParaRPr lang="en-US"/>
          </a:p>
        </p:txBody>
      </p:sp>
      <p:sp>
        <p:nvSpPr>
          <p:cNvPr id="23553"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3554" name="Rectangle 2"/>
          <p:cNvSpPr>
            <a:spLocks noGrp="1" noChangeArrowheads="1"/>
          </p:cNvSpPr>
          <p:nvPr>
            <p:ph type="body" idx="4294967295"/>
          </p:nvPr>
        </p:nvSpPr>
        <p:spPr>
          <a:xfrm>
            <a:off x="609600" y="1981201"/>
            <a:ext cx="10972800" cy="4525963"/>
          </a:xfrm>
          <a:ln/>
        </p:spPr>
        <p:txBody>
          <a:bodyPr/>
          <a:lstStyle/>
          <a:p>
            <a:pPr marL="531813" indent="-531813">
              <a:lnSpc>
                <a:spcPct val="90000"/>
              </a:lnSpc>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We can do more complicated queries with the Criteria API using AND and OR restrictions in logical expressions</a:t>
            </a:r>
          </a:p>
          <a:p>
            <a:pPr marL="531813" indent="-5318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400"/>
          </a:p>
          <a:p>
            <a:pPr marL="531813" indent="-531813">
              <a:lnSpc>
                <a:spcPct val="90000"/>
              </a:lnSpc>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When you add more than one constraint to a criteria query, it is interpreted as an AND, like so:</a:t>
            </a:r>
          </a:p>
          <a:p>
            <a:pPr marL="531813" indent="-5318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400"/>
          </a:p>
          <a:p>
            <a:pPr marL="1257300" lvl="2" indent="-3413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t>Criteria crit = session.createCriteria(Product.class);</a:t>
            </a:r>
          </a:p>
          <a:p>
            <a:pPr marL="1257300" lvl="2" indent="-3413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t>crit.add(Restrictions.gt("price",new Double(25.0)));</a:t>
            </a:r>
          </a:p>
          <a:p>
            <a:pPr marL="1257300" lvl="2" indent="-3413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t>crit.add(Restrictions.like("name","K%"));</a:t>
            </a:r>
          </a:p>
          <a:p>
            <a:pPr marL="1257300" lvl="2" indent="-341313">
              <a:lnSpc>
                <a:spcPct val="9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231A35B1-7FAF-4CB9-A857-30023F8BF42A}" type="slidenum">
              <a:rPr lang="en-US"/>
              <a:pPr/>
              <a:t>21</a:t>
            </a:fld>
            <a:endParaRPr lang="en-US"/>
          </a:p>
        </p:txBody>
      </p:sp>
      <p:sp>
        <p:nvSpPr>
          <p:cNvPr id="24577"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4578" name="Rectangle 2"/>
          <p:cNvSpPr>
            <a:spLocks noGrp="1" noChangeArrowheads="1"/>
          </p:cNvSpPr>
          <p:nvPr>
            <p:ph type="body" idx="4294967295"/>
          </p:nvPr>
        </p:nvSpPr>
        <p:spPr>
          <a:xfrm>
            <a:off x="609600" y="1981201"/>
            <a:ext cx="10972800" cy="4525963"/>
          </a:xfrm>
          <a:ln/>
        </p:spPr>
        <p:txBody>
          <a:bodyPr/>
          <a:lstStyle/>
          <a:p>
            <a:pPr marL="531813" indent="-531813">
              <a:lnSpc>
                <a:spcPct val="80000"/>
              </a:lnSpc>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a:t>If we want to have two restrictions that return objects that satisfy either or both of the restrictions, we need to use the or() method on the Restrictions class, as follows:</a:t>
            </a:r>
          </a:p>
          <a:p>
            <a:pPr marL="531813" indent="-531813">
              <a:lnSpc>
                <a:spcPct val="80000"/>
              </a:lnSpc>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000"/>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Criteria crit = session.createCriteria(Product.class);</a:t>
            </a:r>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Criterion price = Restrictions.gt("price",new Double(25.0));</a:t>
            </a:r>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Criterion name = Restrictions.like("name","Mou%");</a:t>
            </a:r>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LogicalExpression orExp = Restrictions.or(price,name);</a:t>
            </a:r>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crit.add(orExp);</a:t>
            </a:r>
          </a:p>
          <a:p>
            <a:pPr marL="914400" lvl="1" indent="-455613">
              <a:lnSpc>
                <a:spcPct val="80000"/>
              </a:lnSpc>
              <a:buClrTx/>
              <a:buFontTx/>
              <a:buNone/>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372069FB-B1B3-41AD-8553-EBA74479B4DF}" type="slidenum">
              <a:rPr lang="en-US"/>
              <a:pPr/>
              <a:t>22</a:t>
            </a:fld>
            <a:endParaRPr lang="en-US"/>
          </a:p>
        </p:txBody>
      </p:sp>
      <p:sp>
        <p:nvSpPr>
          <p:cNvPr id="25601"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Restrictions </a:t>
            </a:r>
            <a:br>
              <a:rPr lang="en-US" b="1"/>
            </a:br>
            <a:r>
              <a:rPr lang="en-US" b="1"/>
              <a:t>with Criteria</a:t>
            </a:r>
          </a:p>
        </p:txBody>
      </p:sp>
      <p:sp>
        <p:nvSpPr>
          <p:cNvPr id="25602" name="Rectangle 2"/>
          <p:cNvSpPr>
            <a:spLocks noGrp="1" noChangeArrowheads="1"/>
          </p:cNvSpPr>
          <p:nvPr>
            <p:ph type="body" idx="4294967295"/>
          </p:nvPr>
        </p:nvSpPr>
        <p:spPr>
          <a:xfrm>
            <a:off x="609600" y="1981201"/>
            <a:ext cx="10972800" cy="4525963"/>
          </a:xfrm>
          <a:ln/>
        </p:spPr>
        <p:txBody>
          <a:bodyPr/>
          <a:lstStyle/>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Criteria crit = session.createCriteria(Product.class);</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Criterion price = Restrictions.gt("price",new Double(25.0));</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Criterion name = Restrictions.like("name","Mou%");</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Criterion desc = Restrictions.ilike("description","blocks%");</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Disjunction disjunction = Restrictions.disjunction();</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disjunction.add(price);</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disjunction.add(name);</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disjunction.add(desc);</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crit.add(disjunction);</a:t>
            </a:r>
          </a:p>
          <a:p>
            <a:pPr marL="531813" indent="-531813">
              <a:buFont typeface="Times New Roman" pitchFamily="16" charset="0"/>
              <a:buChar char="•"/>
              <a:tabLst>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18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2B6A4CCE-AF87-4D03-9F74-FA328D15AA96}" type="slidenum">
              <a:rPr lang="en-US"/>
              <a:pPr/>
              <a:t>23</a:t>
            </a:fld>
            <a:endParaRPr lang="en-US"/>
          </a:p>
        </p:txBody>
      </p:sp>
      <p:sp>
        <p:nvSpPr>
          <p:cNvPr id="26625" name="Rectangle 1"/>
          <p:cNvSpPr>
            <a:spLocks noGrp="1" noChangeArrowheads="1"/>
          </p:cNvSpPr>
          <p:nvPr>
            <p:ph type="title" idx="4294967295"/>
          </p:nvPr>
        </p:nvSpPr>
        <p:spPr>
          <a:xfrm>
            <a:off x="0" y="533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Paging Through </a:t>
            </a:r>
            <a:br>
              <a:rPr lang="en-US" b="1"/>
            </a:br>
            <a:r>
              <a:rPr lang="en-US" b="1"/>
              <a:t>the Result Set</a:t>
            </a:r>
          </a:p>
        </p:txBody>
      </p:sp>
      <p:sp>
        <p:nvSpPr>
          <p:cNvPr id="26626" name="Rectangle 2"/>
          <p:cNvSpPr>
            <a:spLocks noGrp="1" noChangeArrowheads="1"/>
          </p:cNvSpPr>
          <p:nvPr>
            <p:ph type="body" idx="4294967295"/>
          </p:nvPr>
        </p:nvSpPr>
        <p:spPr>
          <a:xfrm>
            <a:off x="914401" y="1981201"/>
            <a:ext cx="10361084" cy="4727575"/>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There are two methods on the Criteria interface for paging: setFirstResult() and setMaxResults().</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setFirstResult() method takes an integer that represents the first row in your result set, starting with row 0.</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You can tell Hibernate to retrieve a fixed number of objects with the  setMaxResults() method.</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lvl="2" indent="-2270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Criteria crit = session.createCriteria(Product.class);</a:t>
            </a:r>
          </a:p>
          <a:p>
            <a:pPr lvl="2" indent="-2270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crit.setFirstResult(10);</a:t>
            </a:r>
          </a:p>
          <a:p>
            <a:pPr lvl="2" indent="-2270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crit.setMaxResults(20);</a:t>
            </a:r>
          </a:p>
          <a:p>
            <a:pPr lvl="2" indent="-2270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List results = crit.list();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628C4BF3-687D-4B43-BCE7-07AED8D67396}" type="slidenum">
              <a:rPr lang="en-US"/>
              <a:pPr/>
              <a:t>24</a:t>
            </a:fld>
            <a:endParaRPr lang="en-US"/>
          </a:p>
        </p:txBody>
      </p:sp>
      <p:sp>
        <p:nvSpPr>
          <p:cNvPr id="27649"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Obtaining a Unique Result</a:t>
            </a:r>
          </a:p>
        </p:txBody>
      </p:sp>
      <p:sp>
        <p:nvSpPr>
          <p:cNvPr id="27650" name="Rectangle 2"/>
          <p:cNvSpPr>
            <a:spLocks noGrp="1" noChangeArrowheads="1"/>
          </p:cNvSpPr>
          <p:nvPr>
            <p:ph type="body" idx="4294967295"/>
          </p:nvPr>
        </p:nvSpPr>
        <p:spPr>
          <a:xfrm>
            <a:off x="914401" y="1981200"/>
            <a:ext cx="10361084" cy="5175250"/>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Sometimes you know you are only going to return zero or one objects from a given query.</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 any circumstances, if you want obtain a single Object reference instead of a List, the uniqueResult() method on the Criteria object returns an object or null.</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If there is more than one result, the uniqueResult() method throws a HibernateException.</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Criteria crit = session.createCriteria(Product.class);</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Criterion price = Restrictions.gt("price",new Double(25.0));</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crit.setMaxResults(1);</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Product product = (Product) crit.uniqueResult();</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86E14B2-B8C6-4780-BF9D-841F0D8FDF6F}" type="slidenum">
              <a:rPr lang="en-US"/>
              <a:pPr/>
              <a:t>25</a:t>
            </a:fld>
            <a:endParaRPr lang="en-US"/>
          </a:p>
        </p:txBody>
      </p:sp>
      <p:sp>
        <p:nvSpPr>
          <p:cNvPr id="28673"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Obtaining a Unique Result</a:t>
            </a:r>
          </a:p>
        </p:txBody>
      </p:sp>
      <p:sp>
        <p:nvSpPr>
          <p:cNvPr id="28674" name="Rectangle 2"/>
          <p:cNvSpPr>
            <a:spLocks noGrp="1" noChangeArrowheads="1"/>
          </p:cNvSpPr>
          <p:nvPr>
            <p:ph type="body" idx="4294967295"/>
          </p:nvPr>
        </p:nvSpPr>
        <p:spPr>
          <a:xfrm>
            <a:off x="914401" y="1981201"/>
            <a:ext cx="10361084" cy="411321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t>you need to make sure that your query only returns one or zero results if you use the uniqueResult() method. Otherwise, Hibernate will throw a NonUniqueResultException exception</a:t>
            </a:r>
          </a:p>
          <a:p>
            <a:pPr marL="341313" indent="-341313">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BCEC592-ABFA-40B4-8417-D4028415EA4F}" type="slidenum">
              <a:rPr lang="en-US"/>
              <a:pPr/>
              <a:t>26</a:t>
            </a:fld>
            <a:endParaRPr lang="en-US"/>
          </a:p>
        </p:txBody>
      </p:sp>
      <p:sp>
        <p:nvSpPr>
          <p:cNvPr id="29697"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Sorting the Query’s Results</a:t>
            </a:r>
          </a:p>
        </p:txBody>
      </p:sp>
      <p:sp>
        <p:nvSpPr>
          <p:cNvPr id="29698" name="Rectangle 2"/>
          <p:cNvSpPr>
            <a:spLocks noGrp="1" noChangeArrowheads="1"/>
          </p:cNvSpPr>
          <p:nvPr>
            <p:ph type="body" idx="4294967295"/>
          </p:nvPr>
        </p:nvSpPr>
        <p:spPr>
          <a:xfrm>
            <a:off x="914401" y="1981200"/>
            <a:ext cx="10361084" cy="4133850"/>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Criteria API provides the org.hibernate.criterion.Order class to sort your result set in either ascending or descending order.</a:t>
            </a:r>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Create an Order object with either of the two static factory methods on the Order class: asc() for ascending or desc() for descending.</a:t>
            </a:r>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Both methods take the name of the property as their only argument.</a:t>
            </a:r>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After you create an Order, use the addOrder() method on the Criteria object to add it to the query.</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AF3CD592-229C-4F6D-8253-8CAD3A0E1C38}" type="slidenum">
              <a:rPr lang="en-US"/>
              <a:pPr/>
              <a:t>27</a:t>
            </a:fld>
            <a:endParaRPr lang="en-US"/>
          </a:p>
        </p:txBody>
      </p:sp>
      <p:sp>
        <p:nvSpPr>
          <p:cNvPr id="30721"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Sorting the Query’s Results</a:t>
            </a:r>
          </a:p>
        </p:txBody>
      </p:sp>
      <p:sp>
        <p:nvSpPr>
          <p:cNvPr id="30722" name="Rectangle 2"/>
          <p:cNvSpPr>
            <a:spLocks noGrp="1" noChangeArrowheads="1"/>
          </p:cNvSpPr>
          <p:nvPr>
            <p:ph type="body" idx="4294967295"/>
          </p:nvPr>
        </p:nvSpPr>
        <p:spPr>
          <a:xfrm>
            <a:off x="914401" y="1981201"/>
            <a:ext cx="10361084" cy="411321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This example demonstrates how you would use the Order class:</a:t>
            </a:r>
          </a:p>
          <a:p>
            <a:pPr marL="341313" indent="-3413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Criteria crit = session.createCriteria(Product.class);</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crit.add(Restrictions.gt("price",new Double(25.0)));</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crit.addOrder(Order.desc("price"));</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List results = crit.list();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7476202-5F14-4083-9ED2-980CC5F19A68}" type="slidenum">
              <a:rPr lang="en-US"/>
              <a:pPr/>
              <a:t>28</a:t>
            </a:fld>
            <a:endParaRPr lang="en-US"/>
          </a:p>
        </p:txBody>
      </p:sp>
      <p:sp>
        <p:nvSpPr>
          <p:cNvPr id="31745"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Projections and Aggregates</a:t>
            </a:r>
          </a:p>
        </p:txBody>
      </p:sp>
      <p:sp>
        <p:nvSpPr>
          <p:cNvPr id="31746" name="Rectangle 2"/>
          <p:cNvSpPr>
            <a:spLocks noGrp="1" noChangeArrowheads="1"/>
          </p:cNvSpPr>
          <p:nvPr>
            <p:ph type="body" idx="4294967295"/>
          </p:nvPr>
        </p:nvSpPr>
        <p:spPr>
          <a:xfrm>
            <a:off x="914401" y="1981201"/>
            <a:ext cx="10361084" cy="4113213"/>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To use projections, start by getting the org.hibernate.criterion.Projection object you need from the org.hibernate.criterion.Projections factory class.</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Projections class is similar to the Restrictions class in that it provides several static factory methods for obtaining Projection instances.</a:t>
            </a:r>
          </a:p>
          <a:p>
            <a:pPr marL="341313" indent="-34131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After you get a Projection object, add it to your Criteria object with the setProjection() method.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5D207AE6-A9D6-421C-ADB6-1BEE0CC4FB24}" type="slidenum">
              <a:rPr lang="en-US"/>
              <a:pPr/>
              <a:t>29</a:t>
            </a:fld>
            <a:endParaRPr lang="en-US"/>
          </a:p>
        </p:txBody>
      </p:sp>
      <p:sp>
        <p:nvSpPr>
          <p:cNvPr id="32769"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Projections and Aggregates</a:t>
            </a:r>
          </a:p>
        </p:txBody>
      </p:sp>
      <p:sp>
        <p:nvSpPr>
          <p:cNvPr id="32770" name="Rectangle 2"/>
          <p:cNvSpPr>
            <a:spLocks noGrp="1" noChangeArrowheads="1"/>
          </p:cNvSpPr>
          <p:nvPr>
            <p:ph type="body" idx="4294967295"/>
          </p:nvPr>
        </p:nvSpPr>
        <p:spPr>
          <a:xfrm>
            <a:off x="914401" y="1981201"/>
            <a:ext cx="10361084" cy="4113213"/>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row-counting functionality provides a simple example of applying projections. The code looks similar to the restrictions examples </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Criteria crit = session.createCriteria(Product.class);</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crit.setProjection(Projections.rowCount());</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a:t>List results = crit.list();</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results list will contain one object, an Integer that contains the results of executing the COUNT SQL statement.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704CDA0-CCF5-42E1-AF20-E7A72E8BF83A}" type="slidenum">
              <a:rPr lang="en-US"/>
              <a:pPr/>
              <a:t>3</a:t>
            </a:fld>
            <a:endParaRPr lang="en-US"/>
          </a:p>
        </p:txBody>
      </p:sp>
      <p:sp>
        <p:nvSpPr>
          <p:cNvPr id="6145" name="Rectangle 1"/>
          <p:cNvSpPr>
            <a:spLocks noGrp="1" noChangeArrowheads="1"/>
          </p:cNvSpPr>
          <p:nvPr>
            <p:ph type="title" idx="4294967295"/>
          </p:nvPr>
        </p:nvSpPr>
        <p:spPr>
          <a:xfrm>
            <a:off x="1" y="3413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Introduction to Criteria API </a:t>
            </a:r>
          </a:p>
        </p:txBody>
      </p:sp>
      <p:sp>
        <p:nvSpPr>
          <p:cNvPr id="6146" name="Rectangle 2"/>
          <p:cNvSpPr>
            <a:spLocks noGrp="1" noChangeArrowheads="1"/>
          </p:cNvSpPr>
          <p:nvPr>
            <p:ph type="body" idx="4294967295"/>
          </p:nvPr>
        </p:nvSpPr>
        <p:spPr>
          <a:xfrm>
            <a:off x="914401" y="1981201"/>
            <a:ext cx="10361084" cy="4113213"/>
          </a:xfrm>
          <a:ln/>
        </p:spPr>
        <p:txBody>
          <a:bodyPr/>
          <a:lstStyle/>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Hibernate provides three different ways to retrieve data. We have already discussed HQL and the use of native SQL queries—now we add criteria.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 Criteria Query API lets you build nested, structured query expressions in Java, providing a compile-time syntax-checking that is not possible with a query language like HQL or SQL.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 Criteria API also includes </a:t>
            </a:r>
            <a:r>
              <a:rPr lang="en-US" sz="2000" i="1"/>
              <a:t>query by example </a:t>
            </a:r>
            <a:r>
              <a:rPr lang="en-US" sz="2000"/>
              <a:t>(QBE) functionality—this lets you supply example objects that contain the properties you would like to retrieve instead of having to spell the components of the query out step by step. It also includes projection and aggregation methods, including counts.</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In this chapter, we examine the Hibernate Criteria API, a powerful and elegant alternative to HQL well adapted for dynamic search functionalities where complex Hibernate queries have to be generated 'on-the-fly'.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C3AA27AC-5B15-44D7-85E4-404A30C37330}" type="slidenum">
              <a:rPr lang="en-US"/>
              <a:pPr/>
              <a:t>30</a:t>
            </a:fld>
            <a:endParaRPr lang="en-US"/>
          </a:p>
        </p:txBody>
      </p:sp>
      <p:sp>
        <p:nvSpPr>
          <p:cNvPr id="33793"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Projections and Aggregates</a:t>
            </a:r>
          </a:p>
        </p:txBody>
      </p:sp>
      <p:sp>
        <p:nvSpPr>
          <p:cNvPr id="33794" name="Rectangle 2"/>
          <p:cNvSpPr>
            <a:spLocks noGrp="1" noChangeArrowheads="1"/>
          </p:cNvSpPr>
          <p:nvPr>
            <p:ph type="body" idx="4294967295"/>
          </p:nvPr>
        </p:nvSpPr>
        <p:spPr>
          <a:xfrm>
            <a:off x="914401" y="1981201"/>
            <a:ext cx="10361084" cy="4113213"/>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Other aggregate functions available through the Projections factory class include the following:</a:t>
            </a:r>
          </a:p>
          <a:p>
            <a:pPr marL="341313" indent="-34131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a:t>• avg(String propertyName): Gives the average of a property’s value</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a:t>• count(String propertyName): Counts the number of times a property occurs</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a:t>• max(String propertyName): Calculates the maximum value of the property values</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a:t>• min(String propertyName): Calculates the minimum value of the property values</a:t>
            </a:r>
          </a:p>
          <a:p>
            <a:pPr lvl="1" indent="-284163">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a:t>• sum(String propertyName): Calculates the sum total of the property values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9724EBE7-ACB1-4385-ACEF-D42BA17984E2}" type="slidenum">
              <a:rPr lang="en-US"/>
              <a:pPr/>
              <a:t>31</a:t>
            </a:fld>
            <a:endParaRPr lang="en-US"/>
          </a:p>
        </p:txBody>
      </p:sp>
      <p:sp>
        <p:nvSpPr>
          <p:cNvPr id="34817"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Projections and Aggregates</a:t>
            </a:r>
          </a:p>
        </p:txBody>
      </p:sp>
      <p:sp>
        <p:nvSpPr>
          <p:cNvPr id="34818" name="Rectangle 2"/>
          <p:cNvSpPr>
            <a:spLocks noGrp="1" noChangeArrowheads="1"/>
          </p:cNvSpPr>
          <p:nvPr>
            <p:ph type="body" idx="4294967295"/>
          </p:nvPr>
        </p:nvSpPr>
        <p:spPr>
          <a:xfrm>
            <a:off x="914401" y="1981201"/>
            <a:ext cx="10361084" cy="4113213"/>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We can apply more than one projection to a given Criteria object. To add multiple projections, get a projection list from the projectionList() method on the Projections class.</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org.hibernate.criterion.ProjectionList object has an add() method that takes a Projection object.</a:t>
            </a:r>
          </a:p>
          <a:p>
            <a:pPr marL="341313" indent="-34131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You can pass the projections list to the setProjection() method on the Criteria object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A5FD661C-12B1-4E91-BC53-3323C4F2EFA8}" type="slidenum">
              <a:rPr lang="en-US"/>
              <a:pPr/>
              <a:t>32</a:t>
            </a:fld>
            <a:endParaRPr lang="en-US"/>
          </a:p>
        </p:txBody>
      </p:sp>
      <p:sp>
        <p:nvSpPr>
          <p:cNvPr id="35841"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Projections and Aggregates</a:t>
            </a:r>
          </a:p>
        </p:txBody>
      </p:sp>
      <p:sp>
        <p:nvSpPr>
          <p:cNvPr id="35842" name="Rectangle 2"/>
          <p:cNvSpPr>
            <a:spLocks noGrp="1" noChangeArrowheads="1"/>
          </p:cNvSpPr>
          <p:nvPr>
            <p:ph type="body" idx="4294967295"/>
          </p:nvPr>
        </p:nvSpPr>
        <p:spPr>
          <a:xfrm>
            <a:off x="914401" y="1981201"/>
            <a:ext cx="10361084" cy="4113213"/>
          </a:xfrm>
          <a:ln/>
        </p:spPr>
        <p:txBody>
          <a:bodyPr/>
          <a:lstStyle/>
          <a:p>
            <a:pPr marL="341313" indent="-341313">
              <a:lnSpc>
                <a:spcPct val="9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following example demonstrates some of the aggregate functions, along with the projection list:</a:t>
            </a:r>
          </a:p>
          <a:p>
            <a:pPr marL="341313" indent="-341313">
              <a:lnSpc>
                <a:spcPct val="9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Criteria crit = session.createCriteria(Product.class);</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ProjectionList projList = Projections.projectionList();</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projList.add(Projections.max("price"));</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projList.add(Projections.min("price"));</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projList.add(Projections.avg("price"));</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crit.setProjection(projList);</a:t>
            </a:r>
          </a:p>
          <a:p>
            <a:pPr lvl="1" indent="-284163">
              <a:lnSpc>
                <a:spcPct val="9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0663F05E-A4DE-449D-A2F7-A9D2A36FC943}" type="slidenum">
              <a:rPr lang="en-US"/>
              <a:pPr/>
              <a:t>33</a:t>
            </a:fld>
            <a:endParaRPr lang="en-US"/>
          </a:p>
        </p:txBody>
      </p:sp>
      <p:sp>
        <p:nvSpPr>
          <p:cNvPr id="36865" name="Rectangle 1"/>
          <p:cNvSpPr>
            <a:spLocks noGrp="1" noChangeArrowheads="1"/>
          </p:cNvSpPr>
          <p:nvPr>
            <p:ph type="title" idx="4294967295"/>
          </p:nvPr>
        </p:nvSpPr>
        <p:spPr>
          <a:xfrm>
            <a:off x="1" y="3413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Retrieving two columns</a:t>
            </a:r>
          </a:p>
        </p:txBody>
      </p:sp>
      <p:sp>
        <p:nvSpPr>
          <p:cNvPr id="36866" name="Rectangle 2"/>
          <p:cNvSpPr>
            <a:spLocks noGrp="1" noChangeArrowheads="1"/>
          </p:cNvSpPr>
          <p:nvPr>
            <p:ph type="body" idx="4294967295"/>
          </p:nvPr>
        </p:nvSpPr>
        <p:spPr>
          <a:xfrm>
            <a:off x="1016001" y="1295400"/>
            <a:ext cx="10361084" cy="6159500"/>
          </a:xfrm>
          <a:ln/>
        </p:spPr>
        <p:txBody>
          <a:bodyPr/>
          <a:lstStyle/>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Criteria crit = session.createCriteria(Product.class);</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ProjectionList projList = Projections.projectionList();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projList.add(Projections.property("pnm"));</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projList.add(Projections.property("price"));</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crit.setProjection(projList);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List results = crit.list();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Iterator itr = results.iterator();</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while(itr.hasNext())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Object[] row = (Object[])itr.next();</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System.out.println(row[0]+"\t"+row[1]);</a:t>
            </a:r>
          </a:p>
          <a:p>
            <a:pPr indent="-341313">
              <a:lnSpc>
                <a:spcPct val="8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t>}</a:t>
            </a:r>
          </a:p>
          <a:p>
            <a:pPr indent="-341313">
              <a:lnSpc>
                <a:spcPct val="8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p>
          <a:p>
            <a:pPr indent="-341313">
              <a:lnSpc>
                <a:spcPct val="8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p>
          <a:p>
            <a:pPr indent="-341313">
              <a:lnSpc>
                <a:spcPct val="8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p>
          <a:p>
            <a:pPr indent="-341313">
              <a:lnSpc>
                <a:spcPct val="8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982A43AA-8A8C-4A2E-AB36-4E80682C3DFB}" type="slidenum">
              <a:rPr lang="en-US"/>
              <a:pPr/>
              <a:t>34</a:t>
            </a:fld>
            <a:endParaRPr lang="en-US"/>
          </a:p>
        </p:txBody>
      </p:sp>
      <p:sp>
        <p:nvSpPr>
          <p:cNvPr id="37889"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Query By Example (QBE)</a:t>
            </a:r>
          </a:p>
        </p:txBody>
      </p:sp>
      <p:sp>
        <p:nvSpPr>
          <p:cNvPr id="37890" name="Rectangle 2"/>
          <p:cNvSpPr>
            <a:spLocks noGrp="1" noChangeArrowheads="1"/>
          </p:cNvSpPr>
          <p:nvPr>
            <p:ph type="body" idx="4294967295"/>
          </p:nvPr>
        </p:nvSpPr>
        <p:spPr>
          <a:xfrm>
            <a:off x="914401" y="1981200"/>
            <a:ext cx="10361084" cy="4489450"/>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In QBE, instead of programmatically building a Criteria object with Criterion objects and logical expressions, you can partially populate an instance of the object.</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You use this instance as a template and have Hibernate build the criteria for you based upon its values.</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This keeps your code clean and makes your project easier to test.</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org.hibernate.criterion.Example class contains the QBE functionality.</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Example class implements the Criterion interface, so you can use it like any other restriction on a criteria query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650C2EAC-9121-4346-BFFF-CF77F94AE68A}" type="slidenum">
              <a:rPr lang="en-US"/>
              <a:pPr/>
              <a:t>35</a:t>
            </a:fld>
            <a:endParaRPr lang="en-US"/>
          </a:p>
        </p:txBody>
      </p:sp>
      <p:sp>
        <p:nvSpPr>
          <p:cNvPr id="38913" name="Rectangle 1"/>
          <p:cNvSpPr>
            <a:spLocks noGrp="1" noChangeArrowheads="1"/>
          </p:cNvSpPr>
          <p:nvPr>
            <p:ph type="title" idx="4294967295"/>
          </p:nvPr>
        </p:nvSpPr>
        <p:spPr>
          <a:xfrm>
            <a:off x="0" y="3048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Query By Example (QBE)</a:t>
            </a:r>
          </a:p>
        </p:txBody>
      </p:sp>
      <p:sp>
        <p:nvSpPr>
          <p:cNvPr id="38914" name="Rectangle 2"/>
          <p:cNvSpPr>
            <a:spLocks noGrp="1" noChangeArrowheads="1"/>
          </p:cNvSpPr>
          <p:nvPr>
            <p:ph type="body" idx="4294967295"/>
          </p:nvPr>
        </p:nvSpPr>
        <p:spPr>
          <a:xfrm>
            <a:off x="914401" y="1981201"/>
            <a:ext cx="10361084" cy="4113213"/>
          </a:xfrm>
          <a:ln/>
        </p:spPr>
        <p:txBody>
          <a:bodyPr/>
          <a:lstStyle/>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The following basic example searches for Product that match the name on the example Product object:</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Criteria crit = session.createCriteria(Product.class);</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Product p = new Product();</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p.setName("Mouse");</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p.setPrice(300);</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crit.add(Example.create(p));</a:t>
            </a:r>
          </a:p>
          <a:p>
            <a:pPr lvl="1" indent="-284163">
              <a:lnSpc>
                <a:spcPct val="80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List results = crit.list();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7D0FB5DF-9A48-4A5F-8E87-7D69DEA6C909}" type="slidenum">
              <a:rPr lang="en-US"/>
              <a:pPr/>
              <a:t>36</a:t>
            </a:fld>
            <a:endParaRPr lang="en-US"/>
          </a:p>
        </p:txBody>
      </p:sp>
      <p:sp>
        <p:nvSpPr>
          <p:cNvPr id="39937" name="Rectangle 1"/>
          <p:cNvSpPr>
            <a:spLocks noGrp="1" noChangeArrowheads="1"/>
          </p:cNvSpPr>
          <p:nvPr>
            <p:ph type="title" idx="4294967295"/>
          </p:nvPr>
        </p:nvSpPr>
        <p:spPr>
          <a:xfrm>
            <a:off x="0" y="152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Recap</a:t>
            </a:r>
          </a:p>
        </p:txBody>
      </p:sp>
      <p:sp>
        <p:nvSpPr>
          <p:cNvPr id="39938" name="Rectangle 2"/>
          <p:cNvSpPr>
            <a:spLocks noGrp="1" noChangeArrowheads="1"/>
          </p:cNvSpPr>
          <p:nvPr>
            <p:ph type="body" idx="4294967295"/>
          </p:nvPr>
        </p:nvSpPr>
        <p:spPr>
          <a:xfrm>
            <a:off x="1016001" y="1295400"/>
            <a:ext cx="10361084" cy="4978400"/>
          </a:xfrm>
          <a:ln/>
        </p:spPr>
        <p:txBody>
          <a:bodyPr/>
          <a:lstStyle/>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a:p>
          <a:p>
            <a:pPr marL="341313" indent="-34131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t>Factory methods of Restrictions class</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Restrictions.eq()</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Restrictions.ne()</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Restrictions.like()</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Restrictions.ilike()</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Restrictions.isNull()</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Restrictions.isNotNull()</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Restrictions.gt()</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Restrictions.ge()</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Restrictions.lt()</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Restrictions.le()</a:t>
            </a:r>
          </a:p>
          <a:p>
            <a:pPr marL="741363" lvl="1" indent="-284163">
              <a:lnSpc>
                <a:spcPct val="80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Restrictions.or()</a:t>
            </a:r>
          </a:p>
          <a:p>
            <a:pPr marL="341313" indent="-341313">
              <a:lnSpc>
                <a:spcPct val="80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D5AC5C09-79F8-4BEA-8D02-B8F313C62BAE}" type="slidenum">
              <a:rPr lang="en-US"/>
              <a:pPr/>
              <a:t>37</a:t>
            </a:fld>
            <a:endParaRPr lang="en-US"/>
          </a:p>
        </p:txBody>
      </p:sp>
      <p:sp>
        <p:nvSpPr>
          <p:cNvPr id="40961" name="Rectangle 1"/>
          <p:cNvSpPr>
            <a:spLocks noGrp="1" noChangeArrowheads="1"/>
          </p:cNvSpPr>
          <p:nvPr>
            <p:ph type="title" idx="4294967295"/>
          </p:nvPr>
        </p:nvSpPr>
        <p:spPr>
          <a:xfrm>
            <a:off x="0" y="152400"/>
            <a:ext cx="109728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Recap</a:t>
            </a:r>
          </a:p>
        </p:txBody>
      </p:sp>
      <p:sp>
        <p:nvSpPr>
          <p:cNvPr id="40962" name="Rectangle 2"/>
          <p:cNvSpPr>
            <a:spLocks noGrp="1" noChangeArrowheads="1"/>
          </p:cNvSpPr>
          <p:nvPr>
            <p:ph type="body" idx="4294967295"/>
          </p:nvPr>
        </p:nvSpPr>
        <p:spPr>
          <a:xfrm>
            <a:off x="914401" y="1600201"/>
            <a:ext cx="10361084" cy="5984875"/>
          </a:xfrm>
          <a:ln/>
        </p:spPr>
        <p:txBody>
          <a:bodyPr/>
          <a:lstStyle/>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t>Factory methods of Order class</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Order.desc</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a:t>Order.asc()</a:t>
            </a:r>
          </a:p>
          <a:p>
            <a:pPr marL="741363" lvl="1" indent="-284163">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marL="341313" indent="-34131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a:t>Factory methods of Projections class</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Projections.rowCount()</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Projections.avg()</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Projections.count()</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Projections.max()</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Projections.min()</a:t>
            </a:r>
          </a:p>
          <a:p>
            <a:pPr marL="741363" lvl="1" indent="-284163">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Projections.sum()</a:t>
            </a:r>
          </a:p>
          <a:p>
            <a:pPr marL="341313" indent="-341313">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a:p>
          <a:p>
            <a:pPr marL="341313" indent="-341313">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a:p>
          <a:p>
            <a:pPr marL="341313" indent="-341313">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FFCFD110-7F3C-4824-B250-65EA8AF7E719}" type="slidenum">
              <a:rPr lang="en-US"/>
              <a:pPr/>
              <a:t>38</a:t>
            </a:fld>
            <a:endParaRPr lang="en-US"/>
          </a:p>
        </p:txBody>
      </p:sp>
      <p:sp>
        <p:nvSpPr>
          <p:cNvPr id="41985" name="Rectangle 1"/>
          <p:cNvSpPr>
            <a:spLocks noGrp="1" noChangeArrowheads="1"/>
          </p:cNvSpPr>
          <p:nvPr>
            <p:ph type="title" idx="4294967295"/>
          </p:nvPr>
        </p:nvSpPr>
        <p:spPr>
          <a:xfrm>
            <a:off x="1" y="3413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When the Hibernate Criteria API is not appropriate</a:t>
            </a:r>
            <a:br>
              <a:rPr lang="en-US" b="1"/>
            </a:br>
            <a:endParaRPr lang="en-US" b="1"/>
          </a:p>
        </p:txBody>
      </p:sp>
      <p:sp>
        <p:nvSpPr>
          <p:cNvPr id="41986" name="Rectangle 2"/>
          <p:cNvSpPr>
            <a:spLocks noGrp="1" noChangeArrowheads="1"/>
          </p:cNvSpPr>
          <p:nvPr>
            <p:ph type="body" idx="4294967295"/>
          </p:nvPr>
        </p:nvSpPr>
        <p:spPr>
          <a:xfrm>
            <a:off x="914401" y="1371601"/>
            <a:ext cx="10361084" cy="4722813"/>
          </a:xfrm>
          <a:ln/>
        </p:spPr>
        <p:txBody>
          <a:bodyPr/>
          <a:lstStyle/>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 Hibernate Criteria API is without doubt tailor-made for dynamic query generation.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It is worth noting however that there are many places where its use is not appropriate, and indeed will create code which is more complex and harder to maintain than using a standard HQL query.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If the query to be executed does not involve dynamic construction (that is, the HQL query can be externalized as a named query in the Hibernate mapping files), than the use of the Hibernate Criteria API is probably not appropriate.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When possible, externalizing static queries presents a number of advantages: </a:t>
            </a:r>
          </a:p>
          <a:p>
            <a:pPr marL="739775" lvl="1" indent="-28257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Externalized queries can be audited and optimized if necessary by the DBA </a:t>
            </a:r>
          </a:p>
          <a:p>
            <a:pPr marL="739775" lvl="1" indent="-28257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Named queries stored in the Hibernate mapping files are easier to maintain than queries scattered through the Java code </a:t>
            </a:r>
          </a:p>
          <a:p>
            <a:pPr marL="739775" lvl="1" indent="-28257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Hibernate Named Queries are easy to cache if necessary </a:t>
            </a:r>
          </a:p>
          <a:p>
            <a:pPr marL="339725" indent="-339725">
              <a:lnSpc>
                <a:spcPct val="7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18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B5328990-8216-481E-A46B-9A8F2F662AA8}" type="slidenum">
              <a:rPr lang="en-US"/>
              <a:pPr/>
              <a:t>39</a:t>
            </a:fld>
            <a:endParaRPr lang="en-US"/>
          </a:p>
        </p:txBody>
      </p:sp>
      <p:sp>
        <p:nvSpPr>
          <p:cNvPr id="43009" name="Rectangle 1"/>
          <p:cNvSpPr>
            <a:spLocks noGrp="1" noChangeArrowheads="1"/>
          </p:cNvSpPr>
          <p:nvPr>
            <p:ph type="title" idx="4294967295"/>
          </p:nvPr>
        </p:nvSpPr>
        <p:spPr>
          <a:xfrm>
            <a:off x="1" y="341314"/>
            <a:ext cx="8633884" cy="1068387"/>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Summary</a:t>
            </a:r>
          </a:p>
        </p:txBody>
      </p:sp>
      <p:sp>
        <p:nvSpPr>
          <p:cNvPr id="43010" name="Rectangle 2"/>
          <p:cNvSpPr>
            <a:spLocks noGrp="1" noChangeArrowheads="1"/>
          </p:cNvSpPr>
          <p:nvPr>
            <p:ph type="body" idx="4294967295"/>
          </p:nvPr>
        </p:nvSpPr>
        <p:spPr>
          <a:xfrm>
            <a:off x="914401" y="1447800"/>
            <a:ext cx="10361084" cy="4683125"/>
          </a:xfrm>
          <a:ln/>
        </p:spPr>
        <p:txBody>
          <a:bodyPr/>
          <a:lstStyle/>
          <a:p>
            <a:pPr marL="341313" indent="-339725">
              <a:lnSpc>
                <a:spcPct val="75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800" b="1" dirty="0"/>
              <a:t>In this </a:t>
            </a:r>
            <a:r>
              <a:rPr lang="en-US" b="1" dirty="0" smtClean="0"/>
              <a:t>session</a:t>
            </a:r>
            <a:r>
              <a:rPr lang="en-US" sz="2800" b="1" smtClean="0"/>
              <a:t>, you have </a:t>
            </a:r>
            <a:r>
              <a:rPr lang="en-US" sz="2800" b="1"/>
              <a:t>learned:</a:t>
            </a:r>
          </a:p>
          <a:p>
            <a:pPr marL="341313" indent="-339725">
              <a:lnSpc>
                <a:spcPct val="75000"/>
              </a:lnSpc>
              <a:buClrTx/>
              <a:buFontTx/>
              <a:buNone/>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800" dirty="0"/>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Using the Criteria API is an excellent way to get started developing with HQL.</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The Criteria Query API lets you build nested, structured query expressions in Java, providing a compile-time syntax-checking that is not possible with a query language like HQL or SQL. </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The Hibernate Criteria API provides an elegant way of building on-the-fly dynamic queries on Hibernate-persisted databases. </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The Criteria API makes it easy to use restrictions in your queries to selectively retrieve objects, You may add these restrictions to a Criteria object with the add()method. </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The like() or </a:t>
            </a:r>
            <a:r>
              <a:rPr lang="en-US" sz="1600" dirty="0" err="1"/>
              <a:t>ilike</a:t>
            </a:r>
            <a:r>
              <a:rPr lang="en-US" sz="1600" dirty="0"/>
              <a:t>() method uses an </a:t>
            </a:r>
            <a:r>
              <a:rPr lang="en-US" sz="1600" dirty="0" err="1"/>
              <a:t>org.hibernate.criterion.MatchMode</a:t>
            </a:r>
            <a:r>
              <a:rPr lang="en-US" sz="1600" dirty="0"/>
              <a:t> object to specify how to match the specified value to the stored data. </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There are two methods on the Criteria interface for paging: </a:t>
            </a:r>
            <a:r>
              <a:rPr lang="en-US" sz="1600" dirty="0" err="1"/>
              <a:t>setFirstResult</a:t>
            </a:r>
            <a:r>
              <a:rPr lang="en-US" sz="1600" dirty="0"/>
              <a:t>() and </a:t>
            </a:r>
            <a:r>
              <a:rPr lang="en-US" sz="1600" dirty="0" err="1"/>
              <a:t>setMaxResults</a:t>
            </a:r>
            <a:r>
              <a:rPr lang="en-US" sz="1600" dirty="0"/>
              <a:t>(). The  </a:t>
            </a:r>
            <a:r>
              <a:rPr lang="en-US" sz="1600" dirty="0" err="1"/>
              <a:t>setFirstResult</a:t>
            </a:r>
            <a:r>
              <a:rPr lang="en-US" sz="1600" dirty="0"/>
              <a:t>() method takes an integer that represents the first row in your result set, starting with row 0. You can tell Hibernate to retrieve a fixed number of objects with the </a:t>
            </a:r>
            <a:r>
              <a:rPr lang="en-US" sz="1600" dirty="0" err="1"/>
              <a:t>setMaxResults</a:t>
            </a:r>
            <a:r>
              <a:rPr lang="en-US" sz="1600" dirty="0"/>
              <a:t>() method. </a:t>
            </a:r>
          </a:p>
          <a:p>
            <a:pPr marL="341313" indent="-339725">
              <a:lnSpc>
                <a:spcPct val="75000"/>
              </a:lnSpc>
              <a:buFont typeface="Times New Roman" pitchFamily="16"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600" dirty="0"/>
              <a:t>Criteria API provides the </a:t>
            </a:r>
            <a:r>
              <a:rPr lang="en-US" sz="1600" dirty="0" err="1"/>
              <a:t>org.hibernate.criterion.Order</a:t>
            </a:r>
            <a:r>
              <a:rPr lang="en-US" sz="1600" dirty="0"/>
              <a:t> class to sort your result set in either ascending or descending order.</a:t>
            </a:r>
          </a:p>
          <a:p>
            <a:pPr marL="341313" indent="-339725">
              <a:lnSpc>
                <a:spcPct val="75000"/>
              </a:lnSpc>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600"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1E988382-7CB2-44E3-BB55-4278AD97983E}" type="slidenum">
              <a:rPr lang="en-US"/>
              <a:pPr/>
              <a:t>4</a:t>
            </a:fld>
            <a:endParaRPr lang="en-US"/>
          </a:p>
        </p:txBody>
      </p:sp>
      <p:sp>
        <p:nvSpPr>
          <p:cNvPr id="7169"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Multi-criteria search functionalities</a:t>
            </a:r>
            <a:br>
              <a:rPr lang="en-US" b="1"/>
            </a:br>
            <a:endParaRPr lang="en-US" b="1"/>
          </a:p>
        </p:txBody>
      </p:sp>
      <p:sp>
        <p:nvSpPr>
          <p:cNvPr id="7170" name="Rectangle 2"/>
          <p:cNvSpPr>
            <a:spLocks noGrp="1" noChangeArrowheads="1"/>
          </p:cNvSpPr>
          <p:nvPr>
            <p:ph type="body" idx="4294967295"/>
          </p:nvPr>
        </p:nvSpPr>
        <p:spPr>
          <a:xfrm>
            <a:off x="914401" y="1981201"/>
            <a:ext cx="10361084" cy="4113213"/>
          </a:xfrm>
          <a:ln/>
        </p:spPr>
        <p:txBody>
          <a:bodyPr/>
          <a:lstStyle/>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a:t>Complex multi-criteria search functionalities are frequently found in web-enabled business applications.</a:t>
            </a:r>
          </a:p>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a:t>Multi-criteria search screens typically have a large number of search criteria, many of which are optional. </a:t>
            </a:r>
          </a:p>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a:t>Well-known general public multi-criteria search functionalities can be found in the 'Advanced Search' screens on sites such as Yahoo, AltaVista, and Google.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164B80D0-FCAA-494A-9D54-91C93D544397}" type="slidenum">
              <a:rPr lang="en-US"/>
              <a:pPr/>
              <a:t>5</a:t>
            </a:fld>
            <a:endParaRPr lang="en-US"/>
          </a:p>
        </p:txBody>
      </p:sp>
      <p:sp>
        <p:nvSpPr>
          <p:cNvPr id="8193"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When are multi-criteria search screens appropriate?</a:t>
            </a:r>
            <a:br>
              <a:rPr lang="en-US" b="1"/>
            </a:br>
            <a:endParaRPr lang="en-US" b="1"/>
          </a:p>
        </p:txBody>
      </p:sp>
      <p:sp>
        <p:nvSpPr>
          <p:cNvPr id="8194" name="Rectangle 2"/>
          <p:cNvSpPr>
            <a:spLocks noGrp="1" noChangeArrowheads="1"/>
          </p:cNvSpPr>
          <p:nvPr>
            <p:ph type="body" idx="4294967295"/>
          </p:nvPr>
        </p:nvSpPr>
        <p:spPr>
          <a:xfrm>
            <a:off x="914401" y="1981201"/>
            <a:ext cx="10361084" cy="4113213"/>
          </a:xfrm>
          <a:ln/>
        </p:spPr>
        <p:txBody>
          <a:bodyPr/>
          <a:lstStyle/>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In many public web sites such as Yahoo, Google and Amazon, complex multi-criteria search functionalities tend to be less frequent these days, for the very good reason that users generally don't use them (or at least, not efficiently). EBay for example has a powerful multi-criteria search functionality which for which the business case is probably fairly limited. A good key-word and full-text search is usually preferable for sites aimed at the general public. </a:t>
            </a:r>
          </a:p>
          <a:p>
            <a:pPr marL="339725" indent="-339725">
              <a:lnSpc>
                <a:spcPct val="8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There are exceptions, though. Travel sites, such as air and train reservation sites, are cases where multi-criteria searches are both necessary and intuitive.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1A92D1ED-DEC6-4978-B589-ADD4EB1B2ABF}" type="slidenum">
              <a:rPr lang="en-US"/>
              <a:pPr/>
              <a:t>6</a:t>
            </a:fld>
            <a:endParaRPr lang="en-US"/>
          </a:p>
        </p:txBody>
      </p:sp>
      <p:sp>
        <p:nvSpPr>
          <p:cNvPr id="9217"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traditional approach</a:t>
            </a:r>
            <a:br>
              <a:rPr lang="en-US" b="1"/>
            </a:br>
            <a:endParaRPr lang="en-US" b="1"/>
          </a:p>
        </p:txBody>
      </p:sp>
      <p:sp>
        <p:nvSpPr>
          <p:cNvPr id="9218" name="Rectangle 2"/>
          <p:cNvSpPr>
            <a:spLocks noGrp="1" noChangeArrowheads="1"/>
          </p:cNvSpPr>
          <p:nvPr>
            <p:ph type="body" idx="4294967295"/>
          </p:nvPr>
        </p:nvSpPr>
        <p:spPr>
          <a:xfrm>
            <a:off x="1117601" y="1752601"/>
            <a:ext cx="10361084" cy="4113213"/>
          </a:xfrm>
          <a:ln/>
        </p:spPr>
        <p:txBody>
          <a:bodyPr/>
          <a:lstStyle/>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The traditional approach to implementing a multi-criteria search query with Hibernate involves building an HQL query on-the-fly, based on the search criteria entered by the user.</a:t>
            </a:r>
          </a:p>
          <a:p>
            <a:pPr marL="339725" indent="-339725">
              <a:lnSpc>
                <a:spcPct val="7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This approach is cumbersome and error-prone. It is also risky in a team-development context, as inexperienced developers will often take dangerous short-cuts using this approach. </a:t>
            </a:r>
          </a:p>
          <a:p>
            <a:pPr marL="339725" indent="-339725">
              <a:lnSpc>
                <a:spcPct val="7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a:t>As we will see, the Hibernate Criteria API provides a safer and cleaner solution to this type of problem.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0"/>
          </p:nvPr>
        </p:nvSpPr>
        <p:spPr/>
        <p:txBody>
          <a:bodyPr/>
          <a:lstStyle/>
          <a:p>
            <a:fld id="{7D97EAA2-F333-4C24-B651-C0650B4A80D7}" type="slidenum">
              <a:rPr lang="en-US"/>
              <a:pPr/>
              <a:t>7</a:t>
            </a:fld>
            <a:endParaRPr lang="en-US"/>
          </a:p>
        </p:txBody>
      </p:sp>
      <p:sp>
        <p:nvSpPr>
          <p:cNvPr id="10241"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The traditional approach - Example</a:t>
            </a:r>
          </a:p>
        </p:txBody>
      </p:sp>
      <p:sp>
        <p:nvSpPr>
          <p:cNvPr id="10242" name="Rectangle 2"/>
          <p:cNvSpPr>
            <a:spLocks noGrp="1" noChangeArrowheads="1"/>
          </p:cNvSpPr>
          <p:nvPr>
            <p:ph type="body" idx="4294967295"/>
          </p:nvPr>
        </p:nvSpPr>
        <p:spPr>
          <a:xfrm>
            <a:off x="914401" y="1981201"/>
            <a:ext cx="5077884" cy="4113213"/>
          </a:xfrm>
          <a:ln/>
        </p:spPr>
        <p:txBody>
          <a:bodyPr/>
          <a:lstStyle/>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Map parameters = new HashMap();</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StringBuffer queryBuf = new StringBuffer("from Sale s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boolean firstClause = true;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if (startDate != null)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queryBuf.append(firstClause ? " where " : " and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queryBuf.append("s.date &gt;= :startDate");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parameters.put("startDate",startDate);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firstClause = false;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if (endDate != null)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queryBuf.append(firstClause ? " where " : " and ");</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queryBuf.append("s.date &lt;= :endDate");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parameters.put("endDate",endDate);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firstClause = false;</a:t>
            </a:r>
          </a:p>
          <a:p>
            <a:pPr indent="-341313">
              <a:lnSpc>
                <a:spcPct val="75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75000"/>
              </a:lnSpc>
              <a:spcBef>
                <a:spcPts val="3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p>
        </p:txBody>
      </p:sp>
      <p:sp>
        <p:nvSpPr>
          <p:cNvPr id="10243" name="Rectangle 3"/>
          <p:cNvSpPr>
            <a:spLocks noGrp="1" noChangeArrowheads="1"/>
          </p:cNvSpPr>
          <p:nvPr>
            <p:ph type="body" idx="4294967295"/>
          </p:nvPr>
        </p:nvSpPr>
        <p:spPr>
          <a:xfrm>
            <a:off x="6195484" y="1981201"/>
            <a:ext cx="5080000" cy="4157663"/>
          </a:xfrm>
          <a:ln/>
        </p:spPr>
        <p:txBody>
          <a:bodyPr/>
          <a:lstStyle/>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 And so on for all the query criteria...</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String hqlQuery = queryBuf.toString();</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 query = session.createQuery(hqlQuery);</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 Set query parameter values</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Iterator iter = parameters.keySet().iterator();</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while (iter.hasNext())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String name = (String) iter.next();</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Object value = map.get(name);</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query.setParameter(name,value);</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 Execute the query</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a:t>
            </a:r>
          </a:p>
          <a:p>
            <a:pPr indent="-341313">
              <a:lnSpc>
                <a:spcPct val="80000"/>
              </a:lnSpc>
              <a:spcBef>
                <a:spcPts val="350"/>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t> List results = query.list();</a:t>
            </a:r>
          </a:p>
          <a:p>
            <a:pPr indent="-341313">
              <a:lnSpc>
                <a:spcPct val="80000"/>
              </a:lnSpc>
              <a:spcBef>
                <a:spcPts val="3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8D28F299-7CC5-4FC1-9857-6C3E062747C7}" type="slidenum">
              <a:rPr lang="en-US"/>
              <a:pPr/>
              <a:t>8</a:t>
            </a:fld>
            <a:endParaRPr lang="en-US"/>
          </a:p>
        </p:txBody>
      </p:sp>
      <p:sp>
        <p:nvSpPr>
          <p:cNvPr id="11265"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the Hibernate Criteria API</a:t>
            </a:r>
            <a:br>
              <a:rPr lang="en-US" b="1"/>
            </a:br>
            <a:endParaRPr lang="en-US" b="1"/>
          </a:p>
        </p:txBody>
      </p:sp>
      <p:sp>
        <p:nvSpPr>
          <p:cNvPr id="11266" name="Rectangle 2"/>
          <p:cNvSpPr>
            <a:spLocks noGrp="1" noChangeArrowheads="1"/>
          </p:cNvSpPr>
          <p:nvPr>
            <p:ph type="body" idx="4294967295"/>
          </p:nvPr>
        </p:nvSpPr>
        <p:spPr>
          <a:xfrm>
            <a:off x="914401" y="1981201"/>
            <a:ext cx="10361084" cy="4113213"/>
          </a:xfrm>
          <a:ln/>
        </p:spPr>
        <p:txBody>
          <a:bodyPr/>
          <a:lstStyle/>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a:t>The Hibernate Criteria API provides an elegant way of building on-the-fly dynamic queries on Hibernate-persisted databases. Using this technique, the previous example can be coded more concisely and more clearly using a few lines of code:</a:t>
            </a:r>
          </a:p>
          <a:p>
            <a:pPr marL="339725" indent="-339725">
              <a:lnSpc>
                <a:spcPct val="7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it-IT" sz="2000"/>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z="1400"/>
              <a:t>Criteria criteria = session.createCriteria(Sale.class);</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if (startDate != null)</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	</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criteria.add(Expression.ge("date",startDate);</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if (endDate != null) </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	</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criteria.add(Expression.le("date",endDate);</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List results = criteria.list();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8833FC48-DE4F-4352-AC16-1B081061DA04}" type="slidenum">
              <a:rPr lang="en-US"/>
              <a:pPr/>
              <a:t>9</a:t>
            </a:fld>
            <a:endParaRPr lang="en-US"/>
          </a:p>
        </p:txBody>
      </p:sp>
      <p:sp>
        <p:nvSpPr>
          <p:cNvPr id="12289" name="Rectangle 1"/>
          <p:cNvSpPr>
            <a:spLocks noGrp="1" noChangeArrowheads="1"/>
          </p:cNvSpPr>
          <p:nvPr>
            <p:ph type="title" idx="4294967295"/>
          </p:nvPr>
        </p:nvSpPr>
        <p:spPr>
          <a:xfrm>
            <a:off x="1" y="341314"/>
            <a:ext cx="8633884" cy="1068387"/>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t>Using the Hibernate Criteria API</a:t>
            </a:r>
            <a:br>
              <a:rPr lang="en-US" b="1"/>
            </a:br>
            <a:endParaRPr lang="en-US" b="1"/>
          </a:p>
        </p:txBody>
      </p:sp>
      <p:sp>
        <p:nvSpPr>
          <p:cNvPr id="12290" name="Rectangle 2"/>
          <p:cNvSpPr>
            <a:spLocks noGrp="1" noChangeArrowheads="1"/>
          </p:cNvSpPr>
          <p:nvPr>
            <p:ph type="body" idx="4294967295"/>
          </p:nvPr>
        </p:nvSpPr>
        <p:spPr>
          <a:xfrm>
            <a:off x="914401" y="1981201"/>
            <a:ext cx="10361084" cy="4113213"/>
          </a:xfrm>
          <a:ln/>
        </p:spPr>
        <p:txBody>
          <a:bodyPr/>
          <a:lstStyle/>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The Criteria API allows you to build up a criteria query object programmatically—the org.hibernate.Criteria interface defines the available methods for one of these objects.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The Hibernate Session interface contains several createCriteria() methods. </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Pass the persistent object’s class or its entity name to the createCriteria() method, and Hibernate will create a Criteria object that returns instances of the persistence object’s class when your application executes a criteria query.</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The simplest example of a criteria query is one with no optional parameters or restrictions— the criteria query will simply return every object that corresponds to the class.</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it-IT" sz="1400"/>
              <a:t>Criteria crit = session.createCriteria(Product.class);</a:t>
            </a:r>
          </a:p>
          <a:p>
            <a:pPr lvl="2" indent="-227013">
              <a:lnSpc>
                <a:spcPct val="75000"/>
              </a:lnSpc>
              <a:buClrTx/>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400"/>
              <a:t>List results = crit.list();</a:t>
            </a:r>
          </a:p>
          <a:p>
            <a:pPr marL="339725" indent="-339725">
              <a:lnSpc>
                <a:spcPct val="75000"/>
              </a:lnSpc>
              <a:buFont typeface="Times New Roman" pitchFamily="16"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1800"/>
              <a:t>When you run this example with our sample data, you will get all objects that are instances of the Product class.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493</TotalTime>
  <Words>2916</Words>
  <Application>Microsoft Office PowerPoint</Application>
  <PresentationFormat>Custom</PresentationFormat>
  <Paragraphs>379</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Session_Tempalate</vt:lpstr>
      <vt:lpstr>Session 32 : The Criteria Query API  Module 3.3 : Advanced Java</vt:lpstr>
      <vt:lpstr>Learning Objectives</vt:lpstr>
      <vt:lpstr>Introduction to Criteria API </vt:lpstr>
      <vt:lpstr>Multi-criteria search functionalities </vt:lpstr>
      <vt:lpstr>When are multi-criteria search screens appropriate? </vt:lpstr>
      <vt:lpstr>The traditional approach </vt:lpstr>
      <vt:lpstr>The traditional approach - Example</vt:lpstr>
      <vt:lpstr>Using the Hibernate Criteria API </vt:lpstr>
      <vt:lpstr>Using the Hibernate Criteria API </vt:lpstr>
      <vt:lpstr>Using the Hibernate Criteria API </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Using Restrictions  with Criteria</vt:lpstr>
      <vt:lpstr>Paging Through  the Result Set</vt:lpstr>
      <vt:lpstr>Obtaining a Unique Result</vt:lpstr>
      <vt:lpstr>Obtaining a Unique Result</vt:lpstr>
      <vt:lpstr>Sorting the Query’s Results</vt:lpstr>
      <vt:lpstr>Sorting the Query’s Results</vt:lpstr>
      <vt:lpstr>Projections and Aggregates</vt:lpstr>
      <vt:lpstr>Projections and Aggregates</vt:lpstr>
      <vt:lpstr>Projections and Aggregates</vt:lpstr>
      <vt:lpstr>Projections and Aggregates</vt:lpstr>
      <vt:lpstr>Projections and Aggregates</vt:lpstr>
      <vt:lpstr>Retrieving two columns</vt:lpstr>
      <vt:lpstr>Query By Example (QBE)</vt:lpstr>
      <vt:lpstr>Query By Example (QBE)</vt:lpstr>
      <vt:lpstr>Recap</vt:lpstr>
      <vt:lpstr>Recap</vt:lpstr>
      <vt:lpstr>When the Hibernate Criteria API is not appropriate </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IT Admin</cp:lastModifiedBy>
  <cp:revision>82</cp:revision>
  <dcterms:created xsi:type="dcterms:W3CDTF">2015-08-03T16:07:15Z</dcterms:created>
  <dcterms:modified xsi:type="dcterms:W3CDTF">2015-09-01T08:55:20Z</dcterms:modified>
</cp:coreProperties>
</file>