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223" autoAdjust="0"/>
    <p:restoredTop sz="99831" autoAdjust="0"/>
  </p:normalViewPr>
  <p:slideViewPr>
    <p:cSldViewPr snapToGrid="0">
      <p:cViewPr>
        <p:scale>
          <a:sx n="70" d="100"/>
          <a:sy n="70" d="100"/>
        </p:scale>
        <p:origin x="-282" y="-1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23-09-2015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p14="http://schemas.microsoft.com/office/powerpoint/2010/main" xmlns=""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78A809CE-B51B-4A37-8703-8A71E50AF8F7}" type="slidenum">
              <a:rPr lang="en-US" smtClean="0"/>
              <a:pPr defTabSz="958764">
                <a:defRPr/>
              </a:pPr>
              <a:t>3</a:t>
            </a:fld>
            <a:endParaRPr lang="en-US" dirty="0" smtClean="0"/>
          </a:p>
        </p:txBody>
      </p:sp>
      <p:sp>
        <p:nvSpPr>
          <p:cNvPr id="22532" name="Slide Image Placeholder 9"/>
          <p:cNvSpPr>
            <a:spLocks noGrp="1" noRot="1" noChangeAspect="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33E10BB7-AD56-46CF-8DCA-024FE2CD1571}" type="slidenum">
              <a:rPr lang="en-US" smtClean="0"/>
              <a:pPr defTabSz="958764">
                <a:defRPr/>
              </a:pPr>
              <a:t>4</a:t>
            </a:fld>
            <a:endParaRPr lang="en-US" dirty="0" smtClean="0"/>
          </a:p>
        </p:txBody>
      </p:sp>
      <p:sp>
        <p:nvSpPr>
          <p:cNvPr id="23556" name="Slide Image Placeholder 9"/>
          <p:cNvSpPr>
            <a:spLocks noGrp="1" noRot="1" noChangeAspect="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otes Placeholder 2"/>
          <p:cNvSpPr>
            <a:spLocks noGrp="1"/>
          </p:cNvSpPr>
          <p:nvPr>
            <p:ph type="body" idx="1"/>
          </p:nvPr>
        </p:nvSpPr>
        <p:spPr>
          <a:xfrm>
            <a:off x="506016" y="4009572"/>
            <a:ext cx="5049739" cy="4496405"/>
          </a:xfrm>
          <a:noFill/>
          <a:ln/>
        </p:spPr>
        <p:txBody>
          <a:bodyPr/>
          <a:lstStyle/>
          <a:p>
            <a:pPr eaLnBrk="1" hangingPunct="1"/>
            <a:endParaRPr lang="en-US" smtClean="0"/>
          </a:p>
        </p:txBody>
      </p:sp>
      <p:sp>
        <p:nvSpPr>
          <p:cNvPr id="48131" name="Slide Number Placeholder 3"/>
          <p:cNvSpPr>
            <a:spLocks noGrp="1"/>
          </p:cNvSpPr>
          <p:nvPr>
            <p:ph type="sldNum" sz="quarter" idx="5"/>
          </p:nvPr>
        </p:nvSpPr>
        <p:spPr/>
        <p:txBody>
          <a:bodyPr/>
          <a:lstStyle/>
          <a:p>
            <a:pPr defTabSz="958764">
              <a:defRPr/>
            </a:pPr>
            <a:fld id="{2CD828B8-4E54-4F34-B8A1-21741B25D500}" type="slidenum">
              <a:rPr lang="en-US" smtClean="0"/>
              <a:pPr defTabSz="958764">
                <a:defRPr/>
              </a:pPr>
              <a:t>5</a:t>
            </a:fld>
            <a:endParaRPr lang="en-US" dirty="0" smtClean="0"/>
          </a:p>
        </p:txBody>
      </p:sp>
      <p:sp>
        <p:nvSpPr>
          <p:cNvPr id="24580" name="Slide Image Placeholder 9"/>
          <p:cNvSpPr>
            <a:spLocks noGrp="1" noRot="1" noChangeAspect="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otes Placeholder 2"/>
          <p:cNvSpPr>
            <a:spLocks noGrp="1"/>
          </p:cNvSpPr>
          <p:nvPr>
            <p:ph type="body" idx="1"/>
          </p:nvPr>
        </p:nvSpPr>
        <p:spPr>
          <a:xfrm>
            <a:off x="506016" y="4009572"/>
            <a:ext cx="5049739" cy="4496405"/>
          </a:xfrm>
          <a:ln/>
        </p:spPr>
        <p:txBody>
          <a:bodyPr/>
          <a:lstStyle/>
          <a:p>
            <a:pPr marL="228580" indent="-228580">
              <a:spcBef>
                <a:spcPct val="0"/>
              </a:spcBef>
              <a:defRPr/>
            </a:pPr>
            <a:endParaRPr lang="en-US" dirty="0" smtClean="0"/>
          </a:p>
          <a:p>
            <a:pPr marL="228580" indent="-228580">
              <a:spcBef>
                <a:spcPct val="0"/>
              </a:spcBef>
              <a:defRPr/>
            </a:pPr>
            <a:r>
              <a:rPr lang="en-US" sz="1600" b="1" dirty="0" smtClean="0"/>
              <a:t>Ask the students to create  java class a following three programs</a:t>
            </a:r>
          </a:p>
          <a:p>
            <a:pPr marL="228580" indent="-228580">
              <a:spcBef>
                <a:spcPct val="0"/>
              </a:spcBef>
              <a:defRPr/>
            </a:pPr>
            <a:r>
              <a:rPr lang="en-US" sz="1600" b="1" dirty="0" smtClean="0"/>
              <a:t>Activity 1</a:t>
            </a:r>
            <a:endParaRPr lang="en-US" b="1" dirty="0" smtClean="0"/>
          </a:p>
          <a:p>
            <a:pPr marL="228580" indent="-228580">
              <a:spcBef>
                <a:spcPct val="0"/>
              </a:spcBef>
              <a:buFontTx/>
              <a:buAutoNum type="arabicPeriod"/>
              <a:defRPr/>
            </a:pPr>
            <a:r>
              <a:rPr lang="en-US" dirty="0" smtClean="0"/>
              <a:t>Create 5 instance of the employee class in  MyClass1 class and then assign  values to firstName, lastName, emloyeeId, salary attribute of each instance and then </a:t>
            </a:r>
            <a:r>
              <a:rPr lang="en-IN" dirty="0" smtClean="0"/>
              <a:t>print all the values.</a:t>
            </a:r>
          </a:p>
          <a:p>
            <a:pPr marL="228580" indent="-228580">
              <a:spcBef>
                <a:spcPct val="0"/>
              </a:spcBef>
              <a:buFontTx/>
              <a:buAutoNum type="arabicPeriod"/>
              <a:defRPr/>
            </a:pPr>
            <a:r>
              <a:rPr lang="en-US" dirty="0" smtClean="0"/>
              <a:t>Create 5 instance of the employee class in MyClass2  class and then assign  values to firstName, lastName, emloyeeId, managerName, dapartmentName attribute for each instance and then </a:t>
            </a:r>
            <a:r>
              <a:rPr lang="en-IN" dirty="0" smtClean="0"/>
              <a:t>print all the values.</a:t>
            </a:r>
          </a:p>
          <a:p>
            <a:pPr marL="228580" indent="-228580">
              <a:spcBef>
                <a:spcPct val="0"/>
              </a:spcBef>
              <a:buFontTx/>
              <a:buAutoNum type="arabicPeriod"/>
              <a:defRPr/>
            </a:pPr>
            <a:r>
              <a:rPr lang="en-US" dirty="0" smtClean="0"/>
              <a:t>Create 5 instance of the employee class in MyClass3 class and then assign  values to  firstName, lastName, emloyeeId, salary, departmentName, managerName attribute for each instance and then </a:t>
            </a:r>
            <a:r>
              <a:rPr lang="en-IN" dirty="0" smtClean="0"/>
              <a:t>print all the values.</a:t>
            </a:r>
          </a:p>
          <a:p>
            <a:pPr marL="228580" indent="-228580">
              <a:spcBef>
                <a:spcPct val="0"/>
              </a:spcBef>
              <a:defRPr/>
            </a:pPr>
            <a:endParaRPr lang="en-US" b="1" dirty="0" smtClean="0"/>
          </a:p>
          <a:p>
            <a:pPr marL="228580" indent="-228580">
              <a:spcBef>
                <a:spcPct val="0"/>
              </a:spcBef>
              <a:defRPr/>
            </a:pPr>
            <a:r>
              <a:rPr lang="en-US" b="1" dirty="0" smtClean="0"/>
              <a:t>Activity 2</a:t>
            </a:r>
          </a:p>
          <a:p>
            <a:pPr marL="228580" indent="-228580">
              <a:spcBef>
                <a:spcPct val="0"/>
              </a:spcBef>
              <a:defRPr/>
            </a:pPr>
            <a:r>
              <a:rPr lang="en-US" dirty="0" smtClean="0"/>
              <a:t> Now ask the students to print the first three values (ie FirstName, LastName, employeeId) in the following format</a:t>
            </a:r>
          </a:p>
          <a:p>
            <a:pPr marL="228580" indent="-228580">
              <a:spcBef>
                <a:spcPct val="0"/>
              </a:spcBef>
              <a:defRPr/>
            </a:pPr>
            <a:r>
              <a:rPr lang="en-US" dirty="0" smtClean="0"/>
              <a:t> 1. employeeId, firstName, lastName.</a:t>
            </a:r>
          </a:p>
          <a:p>
            <a:pPr marL="228580" indent="-228580">
              <a:spcBef>
                <a:spcPct val="0"/>
              </a:spcBef>
              <a:defRPr/>
            </a:pPr>
            <a:r>
              <a:rPr lang="en-US" dirty="0" smtClean="0"/>
              <a:t> 2. lastName firstName - employeeId.</a:t>
            </a:r>
          </a:p>
          <a:p>
            <a:pPr eaLnBrk="1" hangingPunct="1">
              <a:defRPr/>
            </a:pPr>
            <a:endParaRPr lang="en-US" dirty="0" smtClean="0"/>
          </a:p>
        </p:txBody>
      </p:sp>
      <p:sp>
        <p:nvSpPr>
          <p:cNvPr id="48131" name="Slide Number Placeholder 3"/>
          <p:cNvSpPr>
            <a:spLocks noGrp="1"/>
          </p:cNvSpPr>
          <p:nvPr>
            <p:ph type="sldNum" sz="quarter" idx="5"/>
          </p:nvPr>
        </p:nvSpPr>
        <p:spPr/>
        <p:txBody>
          <a:bodyPr/>
          <a:lstStyle/>
          <a:p>
            <a:pPr defTabSz="958764">
              <a:defRPr/>
            </a:pPr>
            <a:fld id="{1CCD6A2E-C144-4640-B6C5-A35252D435D7}" type="slidenum">
              <a:rPr lang="en-US" smtClean="0"/>
              <a:pPr defTabSz="958764">
                <a:defRPr/>
              </a:pPr>
              <a:t>6</a:t>
            </a:fld>
            <a:endParaRPr lang="en-US" dirty="0" smtClean="0"/>
          </a:p>
        </p:txBody>
      </p:sp>
      <p:sp>
        <p:nvSpPr>
          <p:cNvPr id="25604" name="Slide Image Placeholder 9"/>
          <p:cNvSpPr>
            <a:spLocks noGrp="1" noRot="1" noChangeAspect="1" noTextEdit="1"/>
          </p:cNvSpPr>
          <p:nvPr>
            <p:ph type="sldImg"/>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Notes Placeholder 2"/>
          <p:cNvSpPr>
            <a:spLocks noGrp="1"/>
          </p:cNvSpPr>
          <p:nvPr>
            <p:ph type="body" idx="1"/>
          </p:nvPr>
        </p:nvSpPr>
        <p:spPr>
          <a:xfrm>
            <a:off x="506016" y="4009572"/>
            <a:ext cx="5049739" cy="4496405"/>
          </a:xfrm>
          <a:noFill/>
          <a:ln/>
        </p:spPr>
        <p:txBody>
          <a:bodyPr/>
          <a:lstStyle/>
          <a:p>
            <a:pPr eaLnBrk="1" hangingPunct="1">
              <a:buFontTx/>
              <a:buNone/>
            </a:pPr>
            <a:r>
              <a:rPr lang="en-US" smtClean="0"/>
              <a:t>Ask the students to modify their programs by using this Employee class instead of the previous class.</a:t>
            </a:r>
            <a:endParaRPr lang="en-IN" smtClean="0"/>
          </a:p>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4FDC47F4-26C1-4802-B83A-3014841474F2}" type="slidenum">
              <a:rPr lang="en-US" smtClean="0"/>
              <a:pPr defTabSz="958764">
                <a:defRPr/>
              </a:pPr>
              <a:t>7</a:t>
            </a:fld>
            <a:endParaRPr lang="en-US" dirty="0" smtClean="0"/>
          </a:p>
        </p:txBody>
      </p:sp>
      <p:sp>
        <p:nvSpPr>
          <p:cNvPr id="26628" name="Slide Image Placeholder 9"/>
          <p:cNvSpPr>
            <a:spLocks noGrp="1" noRot="1" noChangeAspect="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otes Placeholder 2"/>
          <p:cNvSpPr>
            <a:spLocks noGrp="1"/>
          </p:cNvSpPr>
          <p:nvPr>
            <p:ph type="body" idx="1"/>
          </p:nvPr>
        </p:nvSpPr>
        <p:spPr>
          <a:xfrm>
            <a:off x="506016" y="4009572"/>
            <a:ext cx="5049739" cy="4496405"/>
          </a:xfrm>
          <a:noFill/>
          <a:ln/>
        </p:spPr>
        <p:txBody>
          <a:bodyPr/>
          <a:lstStyle/>
          <a:p>
            <a:pPr eaLnBrk="1" hangingPunct="1">
              <a:buFontTx/>
              <a:buNone/>
            </a:pPr>
            <a:r>
              <a:rPr lang="en-US" smtClean="0"/>
              <a:t>Ask the students to modify their programs by using this Employee class instead of the previous class.</a:t>
            </a:r>
            <a:endParaRPr lang="en-IN" smtClean="0"/>
          </a:p>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FFF5EB4B-7047-4AF1-B5EC-55008BC1A2D1}" type="slidenum">
              <a:rPr lang="en-US" smtClean="0"/>
              <a:pPr defTabSz="958764">
                <a:defRPr/>
              </a:pPr>
              <a:t>8</a:t>
            </a:fld>
            <a:endParaRPr lang="en-US" dirty="0" smtClean="0"/>
          </a:p>
        </p:txBody>
      </p:sp>
      <p:sp>
        <p:nvSpPr>
          <p:cNvPr id="27652" name="Slide Image Placeholder 9"/>
          <p:cNvSpPr>
            <a:spLocks noGrp="1" noRot="1" noChangeAspect="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Notes Placeholder 2"/>
          <p:cNvSpPr>
            <a:spLocks noGrp="1"/>
          </p:cNvSpPr>
          <p:nvPr>
            <p:ph type="body" idx="1"/>
          </p:nvPr>
        </p:nvSpPr>
        <p:spPr>
          <a:xfrm>
            <a:off x="506016" y="4009572"/>
            <a:ext cx="5049739" cy="4496405"/>
          </a:xfrm>
          <a:noFill/>
          <a:ln/>
        </p:spPr>
        <p:txBody>
          <a:bodyPr/>
          <a:lstStyle/>
          <a:p>
            <a:pPr eaLnBrk="1" hangingPunct="1">
              <a:buFontTx/>
              <a:buNone/>
            </a:pPr>
            <a:r>
              <a:rPr lang="en-US" smtClean="0"/>
              <a:t>Ask the students to modify their programs by using this Employee class instead of the previous class.</a:t>
            </a:r>
            <a:endParaRPr lang="en-IN" smtClean="0"/>
          </a:p>
          <a:p>
            <a:pPr eaLnBrk="1" hangingPunct="1">
              <a:buFontTx/>
              <a:buNone/>
            </a:pPr>
            <a:endParaRPr lang="en-US" smtClean="0"/>
          </a:p>
        </p:txBody>
      </p:sp>
      <p:sp>
        <p:nvSpPr>
          <p:cNvPr id="48131" name="Slide Number Placeholder 3"/>
          <p:cNvSpPr>
            <a:spLocks noGrp="1"/>
          </p:cNvSpPr>
          <p:nvPr>
            <p:ph type="sldNum" sz="quarter" idx="5"/>
          </p:nvPr>
        </p:nvSpPr>
        <p:spPr/>
        <p:txBody>
          <a:bodyPr/>
          <a:lstStyle/>
          <a:p>
            <a:pPr defTabSz="958764">
              <a:defRPr/>
            </a:pPr>
            <a:fld id="{E9DBE4D7-8FC5-44CA-AE81-68C2BE95F5B5}" type="slidenum">
              <a:rPr lang="en-US" smtClean="0"/>
              <a:pPr defTabSz="958764">
                <a:defRPr/>
              </a:pPr>
              <a:t>9</a:t>
            </a:fld>
            <a:endParaRPr lang="en-US" dirty="0" smtClean="0"/>
          </a:p>
        </p:txBody>
      </p:sp>
      <p:sp>
        <p:nvSpPr>
          <p:cNvPr id="28676" name="Slide Image Placeholder 9"/>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508E36-439A-4FB5-A2E5-662929341BE0}"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F72970-BBD6-4F99-A721-D44F56DFDC80}"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5480B7-A5EC-4F98-9031-001A76E47905}"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127129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Slide">
    <p:spTree>
      <p:nvGrpSpPr>
        <p:cNvPr id="1" name=""/>
        <p:cNvGrpSpPr/>
        <p:nvPr/>
      </p:nvGrpSpPr>
      <p:grpSpPr>
        <a:xfrm>
          <a:off x="0" y="0"/>
          <a:ext cx="0" cy="0"/>
          <a:chOff x="0" y="0"/>
          <a:chExt cx="0" cy="0"/>
        </a:xfrm>
      </p:grpSpPr>
      <p:sp>
        <p:nvSpPr>
          <p:cNvPr id="4" name="TextBox 18"/>
          <p:cNvSpPr txBox="1">
            <a:spLocks noChangeArrowheads="1"/>
          </p:cNvSpPr>
          <p:nvPr userDrawn="1"/>
        </p:nvSpPr>
        <p:spPr bwMode="auto">
          <a:xfrm>
            <a:off x="11176000" y="6553201"/>
            <a:ext cx="609600" cy="369332"/>
          </a:xfrm>
          <a:prstGeom prst="rect">
            <a:avLst/>
          </a:prstGeom>
          <a:noFill/>
          <a:ln w="9525">
            <a:noFill/>
            <a:miter lim="800000"/>
            <a:headEnd/>
            <a:tailEnd/>
          </a:ln>
        </p:spPr>
        <p:txBody>
          <a:bodyPr>
            <a:spAutoFit/>
          </a:bodyPr>
          <a:lstStyle/>
          <a:p>
            <a:pPr algn="r">
              <a:defRPr/>
            </a:pPr>
            <a:fld id="{C59662EC-DB1D-46F0-9675-0B9BC2C99B26}" type="slidenum">
              <a:rPr lang="en-US">
                <a:solidFill>
                  <a:srgbClr val="FCFBF9"/>
                </a:solidFill>
              </a:rPr>
              <a:pPr algn="r">
                <a:defRPr/>
              </a:pPr>
              <a:t>‹#›</a:t>
            </a:fld>
            <a:endParaRPr lang="en-US">
              <a:solidFill>
                <a:srgbClr val="FCFBF9"/>
              </a:solidFill>
            </a:endParaRPr>
          </a:p>
        </p:txBody>
      </p:sp>
      <p:sp>
        <p:nvSpPr>
          <p:cNvPr id="3" name="Content Placeholder 2"/>
          <p:cNvSpPr>
            <a:spLocks noGrp="1"/>
          </p:cNvSpPr>
          <p:nvPr>
            <p:ph idx="1"/>
          </p:nvPr>
        </p:nvSpPr>
        <p:spPr>
          <a:xfrm>
            <a:off x="609600" y="912813"/>
            <a:ext cx="109728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609600" y="190500"/>
            <a:ext cx="109728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9386E-0240-4894-B641-836EF805D35C}"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3ABE2-AC6B-41DA-A774-6F41F1FAB236}"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187734-65FC-40D0-904B-78D44B32A326}"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6A33A-2FCD-4AF6-9D17-9C5A7A6F3768}" type="datetime1">
              <a:rPr lang="en-IN" smtClean="0"/>
              <a:pPr/>
              <a:t>23-09-2015</a:t>
            </a:fld>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C5F625-F49F-43B2-9430-00A098807928}" type="datetime1">
              <a:rPr lang="en-IN" smtClean="0"/>
              <a:pPr/>
              <a:t>23-09-2015</a:t>
            </a:fld>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CAAC3-C602-4C1B-9EB0-009F09F988BE}" type="datetime1">
              <a:rPr lang="en-IN" smtClean="0"/>
              <a:pPr/>
              <a:t>23-09-2015</a:t>
            </a:fld>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3D2C5-D7CB-4B96-AB3B-1EBB9310CC96}"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0BCA-B029-402D-848F-FE5A2F7DCAFD}"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7145D-827B-4466-9CBF-6CD21893B19B}" type="datetime1">
              <a:rPr lang="en-IN" smtClean="0"/>
              <a:pPr/>
              <a:t>23-09-2015</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p14="http://schemas.microsoft.com/office/powerpoint/2010/main" xmlns=""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1822" y="1514901"/>
            <a:ext cx="10126638" cy="2019868"/>
          </a:xfrm>
          <a:solidFill>
            <a:srgbClr val="3388A9"/>
          </a:solidFill>
        </p:spPr>
        <p:txBody>
          <a:bodyPr>
            <a:noAutofit/>
          </a:bodyPr>
          <a:lstStyle/>
          <a:p>
            <a:r>
              <a:rPr lang="en-IN" sz="4400" b="1" dirty="0" smtClean="0">
                <a:latin typeface="+mn-lt"/>
              </a:rPr>
              <a:t>Session 04: </a:t>
            </a:r>
            <a:r>
              <a:rPr lang="en-US" sz="4400" b="1" dirty="0" smtClean="0"/>
              <a:t>Class Design</a:t>
            </a:r>
            <a:br>
              <a:rPr lang="en-US" sz="4400" b="1" dirty="0" smtClean="0"/>
            </a:br>
            <a:r>
              <a:rPr lang="en-US" sz="4400" b="1" dirty="0" smtClean="0"/>
              <a:t>and Encapsulation</a:t>
            </a:r>
            <a:r>
              <a:rPr lang="en-IN" sz="4400" b="1" dirty="0" smtClean="0">
                <a:latin typeface="+mn-lt"/>
              </a:rPr>
              <a:t/>
            </a:r>
            <a:br>
              <a:rPr lang="en-IN" sz="4400" b="1" dirty="0" smtClean="0">
                <a:latin typeface="+mn-lt"/>
              </a:rPr>
            </a:br>
            <a:r>
              <a:rPr lang="en-IN" sz="4400" b="1" dirty="0" smtClean="0"/>
              <a:t> Module 3.2: Core Java</a:t>
            </a:r>
            <a:endParaRPr lang="en-IN" sz="4400" b="1" dirty="0">
              <a:solidFill>
                <a:schemeClr val="bg1"/>
              </a:solidFill>
              <a:latin typeface="+mn-lt"/>
            </a:endParaRPr>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p14="http://schemas.microsoft.com/office/powerpoint/2010/main" xmlns="" val="3156822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pPr marL="231775" indent="-231775">
              <a:spcBef>
                <a:spcPts val="1800"/>
              </a:spcBef>
              <a:defRPr/>
            </a:pPr>
            <a:r>
              <a:rPr lang="en-US" dirty="0" smtClean="0">
                <a:cs typeface="Arial" pitchFamily="34" charset="0"/>
              </a:rPr>
              <a:t>Explain the need and importance of Encapsulation</a:t>
            </a:r>
          </a:p>
          <a:p>
            <a:pPr marL="231775" indent="-231775">
              <a:spcBef>
                <a:spcPts val="1800"/>
              </a:spcBef>
              <a:defRPr/>
            </a:pPr>
            <a:r>
              <a:rPr lang="en-US" dirty="0" smtClean="0">
                <a:cs typeface="Arial" pitchFamily="34" charset="0"/>
              </a:rPr>
              <a:t>Applying encapsulation for java classes</a:t>
            </a:r>
          </a:p>
          <a:p>
            <a:endParaRPr lang="en-US" sz="3200" dirty="0" smtClean="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p14="http://schemas.microsoft.com/office/powerpoint/2010/main" xmlns="" val="269450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txBox="1">
            <a:spLocks/>
          </p:cNvSpPr>
          <p:nvPr/>
        </p:nvSpPr>
        <p:spPr bwMode="auto">
          <a:xfrm>
            <a:off x="0" y="1208349"/>
            <a:ext cx="10972800" cy="392113"/>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solidFill>
                  <a:srgbClr val="3B4A1E"/>
                </a:solidFill>
              </a:rPr>
              <a:t>Encapsulation</a:t>
            </a:r>
          </a:p>
        </p:txBody>
      </p:sp>
      <p:sp>
        <p:nvSpPr>
          <p:cNvPr id="10" name="Rectangle 4"/>
          <p:cNvSpPr>
            <a:spLocks noChangeArrowheads="1"/>
          </p:cNvSpPr>
          <p:nvPr/>
        </p:nvSpPr>
        <p:spPr bwMode="auto">
          <a:xfrm>
            <a:off x="3795184" y="21336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endParaRPr>
          </a:p>
        </p:txBody>
      </p:sp>
      <p:sp>
        <p:nvSpPr>
          <p:cNvPr id="13" name="TextBox 12"/>
          <p:cNvSpPr txBox="1">
            <a:spLocks noChangeArrowheads="1"/>
          </p:cNvSpPr>
          <p:nvPr/>
        </p:nvSpPr>
        <p:spPr bwMode="auto">
          <a:xfrm>
            <a:off x="127000" y="831850"/>
            <a:ext cx="9110133" cy="32972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Create a class Rectangle having the following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Rectangle: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	Instance variables:  length: double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			         breadth: double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	Instance </a:t>
            </a:r>
            <a:r>
              <a:rPr lang="en-US" sz="2000" b="0" noProof="1" smtClean="0">
                <a:cs typeface="Courier New" pitchFamily="49" charset="0"/>
              </a:rPr>
              <a:t>methods:  </a:t>
            </a:r>
            <a:r>
              <a:rPr lang="en-US" sz="2000" b="0" noProof="1">
                <a:cs typeface="Courier New" pitchFamily="49" charset="0"/>
              </a:rPr>
              <a:t>getArea() : double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			          getPerimeter() :double</a:t>
            </a:r>
          </a:p>
        </p:txBody>
      </p:sp>
      <p:sp>
        <p:nvSpPr>
          <p:cNvPr id="8" name="TextBox 7"/>
          <p:cNvSpPr txBox="1">
            <a:spLocks noChangeArrowheads="1"/>
          </p:cNvSpPr>
          <p:nvPr/>
        </p:nvSpPr>
        <p:spPr bwMode="auto">
          <a:xfrm>
            <a:off x="1" y="4211638"/>
            <a:ext cx="11876617" cy="223996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Provide proper constructors for all classes. </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Create a general  class “MyClass”. In this class create two objects of Rectangle class and then set the length and breadth attributes for each object ,compute their area and perimeter and display them</a:t>
            </a:r>
          </a:p>
        </p:txBody>
      </p:sp>
      <p:grpSp>
        <p:nvGrpSpPr>
          <p:cNvPr id="2" name="Group 6"/>
          <p:cNvGrpSpPr>
            <a:grpSpLocks/>
          </p:cNvGrpSpPr>
          <p:nvPr/>
        </p:nvGrpSpPr>
        <p:grpSpPr bwMode="auto">
          <a:xfrm>
            <a:off x="9440333" y="560388"/>
            <a:ext cx="2751667" cy="2335212"/>
            <a:chOff x="3422650" y="1563688"/>
            <a:chExt cx="2127250" cy="2199577"/>
          </a:xfrm>
        </p:grpSpPr>
        <p:pic>
          <p:nvPicPr>
            <p:cNvPr id="11271" name="Picture 7" descr="Computer_Icon.png"/>
            <p:cNvPicPr>
              <a:picLocks noChangeAspect="1"/>
            </p:cNvPicPr>
            <p:nvPr/>
          </p:nvPicPr>
          <p:blipFill>
            <a:blip r:embed="rId3"/>
            <a:srcRect/>
            <a:stretch>
              <a:fillRect/>
            </a:stretch>
          </p:blipFill>
          <p:spPr bwMode="auto">
            <a:xfrm>
              <a:off x="3422650" y="1563688"/>
              <a:ext cx="2127250" cy="2199577"/>
            </a:xfrm>
            <a:prstGeom prst="rect">
              <a:avLst/>
            </a:prstGeom>
            <a:noFill/>
            <a:ln w="9525">
              <a:noFill/>
              <a:miter lim="800000"/>
              <a:headEnd/>
              <a:tailEnd/>
            </a:ln>
          </p:spPr>
        </p:pic>
        <p:sp>
          <p:nvSpPr>
            <p:cNvPr id="15" name="TextBox 14"/>
            <p:cNvSpPr txBox="1"/>
            <p:nvPr/>
          </p:nvSpPr>
          <p:spPr>
            <a:xfrm>
              <a:off x="3548649" y="2671700"/>
              <a:ext cx="1026343" cy="318890"/>
            </a:xfrm>
            <a:prstGeom prst="rect">
              <a:avLst/>
            </a:prstGeom>
            <a:noFill/>
          </p:spPr>
          <p:txBody>
            <a:bodyPr wrap="none">
              <a:spAutoFit/>
            </a:bodyPr>
            <a:ls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a:lstStyle>
            <a:p>
              <a:pPr>
                <a:defRPr/>
              </a:pPr>
              <a:r>
                <a:rPr lang="en-US" sz="1600" dirty="0">
                  <a:solidFill>
                    <a:schemeClr val="bg1">
                      <a:lumMod val="95000"/>
                    </a:schemeClr>
                  </a:solidFill>
                </a:rPr>
                <a:t>EXERCISE</a:t>
              </a:r>
            </a:p>
          </p:txBody>
        </p:sp>
      </p:grpSp>
      <p:sp>
        <p:nvSpPr>
          <p:cNvPr id="9"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bwMode="auto">
          <a:xfrm>
            <a:off x="0" y="681038"/>
            <a:ext cx="4690533" cy="553998"/>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Access Modifiers</a:t>
            </a:r>
          </a:p>
        </p:txBody>
      </p:sp>
      <p:sp>
        <p:nvSpPr>
          <p:cNvPr id="12" name="TextBox 11"/>
          <p:cNvSpPr txBox="1">
            <a:spLocks noChangeArrowheads="1"/>
          </p:cNvSpPr>
          <p:nvPr/>
        </p:nvSpPr>
        <p:spPr bwMode="auto">
          <a:xfrm>
            <a:off x="2789767" y="2509839"/>
            <a:ext cx="8807451" cy="6254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Keyword applied to a method or variable, makes it completely visible.</a:t>
            </a:r>
          </a:p>
        </p:txBody>
      </p:sp>
      <p:sp>
        <p:nvSpPr>
          <p:cNvPr id="14" name="TextBox 13"/>
          <p:cNvSpPr txBox="1">
            <a:spLocks noChangeArrowheads="1"/>
          </p:cNvSpPr>
          <p:nvPr/>
        </p:nvSpPr>
        <p:spPr bwMode="auto">
          <a:xfrm>
            <a:off x="2789767" y="4056064"/>
            <a:ext cx="8807451" cy="6254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Fields or Methods of a class are visible only within that class. </a:t>
            </a:r>
          </a:p>
        </p:txBody>
      </p:sp>
      <p:sp>
        <p:nvSpPr>
          <p:cNvPr id="15" name="Rectangle 14"/>
          <p:cNvSpPr>
            <a:spLocks noChangeArrowheads="1"/>
          </p:cNvSpPr>
          <p:nvPr/>
        </p:nvSpPr>
        <p:spPr bwMode="gray">
          <a:xfrm>
            <a:off x="524934" y="1830389"/>
            <a:ext cx="2188633" cy="1304925"/>
          </a:xfrm>
          <a:prstGeom prst="rect">
            <a:avLst/>
          </a:prstGeom>
          <a:solidFill>
            <a:schemeClr val="accent3"/>
          </a:solidFill>
          <a:ln w="12700">
            <a:solidFill>
              <a:srgbClr val="DDDDDD"/>
            </a:solidFill>
            <a:miter lim="800000"/>
            <a:headEnd/>
            <a:tailEnd/>
          </a:ln>
          <a:effectLst>
            <a:outerShdw blurRad="50800" dist="38100" algn="l" rotWithShape="0">
              <a:prstClr val="black">
                <a:alpha val="40000"/>
              </a:prstClr>
            </a:outerShdw>
          </a:effectLst>
        </p:spPr>
        <p:txBody>
          <a:bodyPr lIns="0" tIns="0" rIns="0" bIns="0" anchor="ctr"/>
          <a:lstStyle/>
          <a:p>
            <a:pPr defTabSz="801688" eaLnBrk="0" hangingPunct="0">
              <a:defRPr/>
            </a:pPr>
            <a:r>
              <a:rPr lang="en-GB" sz="2000" b="0" dirty="0">
                <a:solidFill>
                  <a:schemeClr val="bg1"/>
                </a:solidFill>
                <a:cs typeface="Arial" pitchFamily="34" charset="0"/>
              </a:rPr>
              <a:t>Public</a:t>
            </a:r>
          </a:p>
        </p:txBody>
      </p:sp>
      <p:sp>
        <p:nvSpPr>
          <p:cNvPr id="16" name="Rectangle 15"/>
          <p:cNvSpPr>
            <a:spLocks noChangeArrowheads="1"/>
          </p:cNvSpPr>
          <p:nvPr/>
        </p:nvSpPr>
        <p:spPr bwMode="gray">
          <a:xfrm>
            <a:off x="524934" y="4051300"/>
            <a:ext cx="2188633" cy="1308100"/>
          </a:xfrm>
          <a:prstGeom prst="rect">
            <a:avLst/>
          </a:prstGeom>
          <a:solidFill>
            <a:schemeClr val="accent6"/>
          </a:solidFill>
          <a:ln w="12700">
            <a:solidFill>
              <a:srgbClr val="DDDDDD"/>
            </a:solidFill>
            <a:miter lim="800000"/>
            <a:headEnd/>
            <a:tailEnd/>
          </a:ln>
          <a:effectLst>
            <a:outerShdw blurRad="50800" dist="38100" algn="l" rotWithShape="0">
              <a:prstClr val="black">
                <a:alpha val="40000"/>
              </a:prstClr>
            </a:outerShdw>
          </a:effectLst>
        </p:spPr>
        <p:txBody>
          <a:bodyPr lIns="0" tIns="0" rIns="0" bIns="0" anchor="ctr"/>
          <a:lstStyle/>
          <a:p>
            <a:pPr defTabSz="801688" eaLnBrk="0" hangingPunct="0">
              <a:defRPr/>
            </a:pPr>
            <a:r>
              <a:rPr lang="en-GB" sz="2000" b="0" dirty="0">
                <a:solidFill>
                  <a:schemeClr val="bg1"/>
                </a:solidFill>
                <a:cs typeface="Arial" pitchFamily="34" charset="0"/>
              </a:rPr>
              <a:t>Private</a:t>
            </a:r>
          </a:p>
        </p:txBody>
      </p:sp>
      <p:sp>
        <p:nvSpPr>
          <p:cNvPr id="17" name="TextBox 16"/>
          <p:cNvSpPr txBox="1">
            <a:spLocks noChangeArrowheads="1"/>
          </p:cNvSpPr>
          <p:nvPr/>
        </p:nvSpPr>
        <p:spPr bwMode="auto">
          <a:xfrm>
            <a:off x="2789767" y="1827214"/>
            <a:ext cx="8807451" cy="6254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Keyword applied to a class, makes it available / visible everywhere. </a:t>
            </a:r>
          </a:p>
        </p:txBody>
      </p:sp>
      <p:sp>
        <p:nvSpPr>
          <p:cNvPr id="18" name="TextBox 17"/>
          <p:cNvSpPr txBox="1">
            <a:spLocks noChangeArrowheads="1"/>
          </p:cNvSpPr>
          <p:nvPr/>
        </p:nvSpPr>
        <p:spPr bwMode="auto">
          <a:xfrm>
            <a:off x="2789767" y="4735514"/>
            <a:ext cx="8807451" cy="6254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Members are not visible within subclasses, and are not inherited.</a:t>
            </a:r>
          </a:p>
        </p:txBody>
      </p:sp>
      <p:sp>
        <p:nvSpPr>
          <p:cNvPr id="10"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nodeType="afterGroup">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nodeType="afterGroup">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anim calcmode="lin" valueType="num">
                                      <p:cBhvr>
                                        <p:cTn id="22" dur="500" fill="hold"/>
                                        <p:tgtEl>
                                          <p:spTgt spid="16"/>
                                        </p:tgtEl>
                                        <p:attrNameLst>
                                          <p:attrName>ppt_x</p:attrName>
                                        </p:attrNameLst>
                                      </p:cBhvr>
                                      <p:tavLst>
                                        <p:tav tm="0">
                                          <p:val>
                                            <p:strVal val="#ppt_x"/>
                                          </p:val>
                                        </p:tav>
                                        <p:tav tm="100000">
                                          <p:val>
                                            <p:strVal val="#ppt_x"/>
                                          </p:val>
                                        </p:tav>
                                      </p:tavLst>
                                    </p:anim>
                                    <p:anim calcmode="lin" valueType="num">
                                      <p:cBhvr>
                                        <p:cTn id="23" dur="500" fill="hold"/>
                                        <p:tgtEl>
                                          <p:spTgt spid="16"/>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nodeType="afterGroup">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bwMode="auto">
          <a:xfrm>
            <a:off x="0" y="721319"/>
            <a:ext cx="4690533" cy="553998"/>
          </a:xfrm>
          <a:prstGeom prst="rect">
            <a:avLst/>
          </a:prstGeom>
          <a:noFill/>
        </p:spPr>
        <p:txBody>
          <a:bodyPr>
            <a:spAutoFit/>
          </a:bodyPr>
          <a:lstStyle/>
          <a:p>
            <a:pPr algn="l">
              <a:lnSpc>
                <a:spcPct val="150000"/>
              </a:lnSpc>
              <a:defRPr/>
            </a:pPr>
            <a:r>
              <a:rPr lang="en-US" sz="2000" dirty="0">
                <a:solidFill>
                  <a:schemeClr val="tx1">
                    <a:lumMod val="75000"/>
                    <a:lumOff val="25000"/>
                  </a:schemeClr>
                </a:solidFill>
              </a:rPr>
              <a:t>Visibility</a:t>
            </a:r>
          </a:p>
        </p:txBody>
      </p:sp>
      <p:sp>
        <p:nvSpPr>
          <p:cNvPr id="13316" name="TextBox 16"/>
          <p:cNvSpPr txBox="1">
            <a:spLocks noChangeArrowheads="1"/>
          </p:cNvSpPr>
          <p:nvPr/>
        </p:nvSpPr>
        <p:spPr bwMode="auto">
          <a:xfrm>
            <a:off x="447786" y="1148356"/>
            <a:ext cx="11203517" cy="544512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rIns="0" bIns="91440"/>
          <a:lstStyle/>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class Rectangle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private double </a:t>
            </a:r>
            <a:r>
              <a:rPr lang="en-US" sz="1400" b="0" noProof="1">
                <a:cs typeface="Courier New" pitchFamily="49" charset="0"/>
              </a:rPr>
              <a:t>length</a:t>
            </a: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public </a:t>
            </a:r>
            <a:r>
              <a:rPr lang="en-US" sz="1400" b="0" noProof="1">
                <a:cs typeface="Courier New" pitchFamily="49" charset="0"/>
              </a:rPr>
              <a:t>breadth</a:t>
            </a: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 Constructor</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public Rectangle (double </a:t>
            </a:r>
            <a:r>
              <a:rPr lang="en-US" sz="1400" b="0" noProof="1">
                <a:cs typeface="Courier New" pitchFamily="49" charset="0"/>
              </a:rPr>
              <a:t>length</a:t>
            </a:r>
            <a:r>
              <a:rPr lang="en-US" sz="1400" noProof="1">
                <a:latin typeface="Courier New" pitchFamily="49" charset="0"/>
                <a:cs typeface="Courier New" pitchFamily="49" charset="0"/>
              </a:rPr>
              <a:t>, double </a:t>
            </a:r>
            <a:r>
              <a:rPr lang="en-US" sz="1400" b="0" noProof="1">
                <a:cs typeface="Courier New" pitchFamily="49" charset="0"/>
              </a:rPr>
              <a:t>breadth</a:t>
            </a:r>
            <a:r>
              <a:rPr lang="en-US" sz="1400" noProof="1">
                <a:latin typeface="Courier New" pitchFamily="49" charset="0"/>
                <a:cs typeface="Courier New" pitchFamily="49" charset="0"/>
              </a:rPr>
              <a:t>)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this.</a:t>
            </a:r>
            <a:r>
              <a:rPr lang="en-US" sz="1400" b="0" noProof="1">
                <a:cs typeface="Courier New" pitchFamily="49" charset="0"/>
              </a:rPr>
              <a:t> length</a:t>
            </a:r>
            <a:r>
              <a:rPr lang="en-US" sz="1400" noProof="1">
                <a:latin typeface="Courier New" pitchFamily="49" charset="0"/>
                <a:cs typeface="Courier New" pitchFamily="49" charset="0"/>
              </a:rPr>
              <a:t> = </a:t>
            </a:r>
            <a:r>
              <a:rPr lang="en-US" sz="1400" b="0" noProof="1">
                <a:cs typeface="Courier New" pitchFamily="49" charset="0"/>
              </a:rPr>
              <a:t>length</a:t>
            </a: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this.</a:t>
            </a:r>
            <a:r>
              <a:rPr lang="en-US" sz="1400" b="0" noProof="1">
                <a:cs typeface="Courier New" pitchFamily="49" charset="0"/>
              </a:rPr>
              <a:t> breadth</a:t>
            </a:r>
            <a:r>
              <a:rPr lang="en-US" sz="1400" noProof="1">
                <a:latin typeface="Courier New" pitchFamily="49" charset="0"/>
                <a:cs typeface="Courier New" pitchFamily="49" charset="0"/>
              </a:rPr>
              <a:t> = </a:t>
            </a:r>
            <a:r>
              <a:rPr lang="en-US" sz="1400" b="0" noProof="1">
                <a:cs typeface="Courier New" pitchFamily="49" charset="0"/>
              </a:rPr>
              <a:t>breadth</a:t>
            </a: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//Methods to return circumference and area</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public double getPerimeter() { return 2* (</a:t>
            </a:r>
            <a:r>
              <a:rPr lang="en-US" sz="1400" b="0" noProof="1">
                <a:cs typeface="Courier New" pitchFamily="49" charset="0"/>
              </a:rPr>
              <a:t>length </a:t>
            </a:r>
            <a:r>
              <a:rPr lang="en-US" sz="1400" noProof="1">
                <a:latin typeface="Courier New" pitchFamily="49" charset="0"/>
                <a:cs typeface="Courier New" pitchFamily="49" charset="0"/>
              </a:rPr>
              <a:t>+ </a:t>
            </a:r>
            <a:r>
              <a:rPr lang="en-US" sz="1400" b="0" noProof="1">
                <a:cs typeface="Courier New" pitchFamily="49" charset="0"/>
              </a:rPr>
              <a:t>breadth</a:t>
            </a: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public double getArea() { return </a:t>
            </a:r>
            <a:r>
              <a:rPr lang="en-US" sz="1400" b="0" noProof="1">
                <a:cs typeface="Courier New" pitchFamily="49" charset="0"/>
              </a:rPr>
              <a:t>length </a:t>
            </a:r>
            <a:r>
              <a:rPr lang="en-US" sz="1400" noProof="1">
                <a:latin typeface="Courier New" pitchFamily="49" charset="0"/>
                <a:cs typeface="Courier New" pitchFamily="49" charset="0"/>
              </a:rPr>
              <a:t>* </a:t>
            </a:r>
            <a:r>
              <a:rPr lang="en-US" sz="1400" b="0" noProof="1">
                <a:cs typeface="Courier New" pitchFamily="49" charset="0"/>
              </a:rPr>
              <a:t>breadth</a:t>
            </a:r>
            <a:r>
              <a:rPr lang="en-US" sz="1400" noProof="1">
                <a:latin typeface="Courier New" pitchFamily="49" charset="0"/>
                <a:cs typeface="Courier New" pitchFamily="49" charset="0"/>
              </a:rPr>
              <a:t>; }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1400" noProof="1">
              <a:latin typeface="Courier New" pitchFamily="49" charset="0"/>
              <a:cs typeface="Courier New" pitchFamily="49" charset="0"/>
            </a:endParaRP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class MainClass{</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public static void main(String args[]){</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Rectngle rectangle1 = new Rectnagle(10,10);</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rectangle1.</a:t>
            </a:r>
            <a:r>
              <a:rPr lang="en-US" sz="1400" b="0" noProof="1">
                <a:cs typeface="Courier New" pitchFamily="49" charset="0"/>
              </a:rPr>
              <a:t> length</a:t>
            </a:r>
            <a:r>
              <a:rPr lang="en-US" sz="1400" noProof="1">
                <a:latin typeface="Courier New" pitchFamily="49" charset="0"/>
                <a:cs typeface="Courier New" pitchFamily="49" charset="0"/>
              </a:rPr>
              <a:t> = 10;   //  Error.  Private cannot be accessed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from out side the class</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rectangle1.</a:t>
            </a:r>
            <a:r>
              <a:rPr lang="en-US" sz="1400" b="0" noProof="1">
                <a:cs typeface="Courier New" pitchFamily="49" charset="0"/>
              </a:rPr>
              <a:t> breadth </a:t>
            </a:r>
            <a:r>
              <a:rPr lang="en-US" sz="1400" noProof="1">
                <a:latin typeface="Courier New" pitchFamily="49" charset="0"/>
                <a:cs typeface="Courier New" pitchFamily="49" charset="0"/>
              </a:rPr>
              <a:t>= 10;  // No Error.  public can be accessed from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outside the class.</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System.out.pritnln(rectangle1.getPerimeter());</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System.out.pritnln(rectangle1.getArea());</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400" noProof="1">
                <a:latin typeface="Courier New" pitchFamily="49" charset="0"/>
                <a:cs typeface="Courier New" pitchFamily="49" charset="0"/>
              </a:rPr>
              <a:t>}</a:t>
            </a:r>
          </a:p>
        </p:txBody>
      </p:sp>
      <p:sp>
        <p:nvSpPr>
          <p:cNvPr id="5"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258234" y="2752725"/>
            <a:ext cx="8424333" cy="278288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class Employee{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String empoyeeId;</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String firstName;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String lastName;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int salary;</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String managerName;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       String departmentName;</a:t>
            </a:r>
          </a:p>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latin typeface="Courier New" pitchFamily="49" charset="0"/>
                <a:cs typeface="Courier New" pitchFamily="49" charset="0"/>
              </a:rPr>
              <a:t>}</a:t>
            </a:r>
          </a:p>
        </p:txBody>
      </p:sp>
      <p:sp>
        <p:nvSpPr>
          <p:cNvPr id="10" name="Rectangle 4"/>
          <p:cNvSpPr>
            <a:spLocks noChangeArrowheads="1"/>
          </p:cNvSpPr>
          <p:nvPr/>
        </p:nvSpPr>
        <p:spPr bwMode="auto">
          <a:xfrm>
            <a:off x="3761317" y="21336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endParaRPr>
          </a:p>
        </p:txBody>
      </p:sp>
      <p:sp>
        <p:nvSpPr>
          <p:cNvPr id="13" name="TextBox 12"/>
          <p:cNvSpPr txBox="1">
            <a:spLocks noChangeArrowheads="1"/>
          </p:cNvSpPr>
          <p:nvPr/>
        </p:nvSpPr>
        <p:spPr bwMode="auto">
          <a:xfrm>
            <a:off x="222251" y="1565276"/>
            <a:ext cx="8460316" cy="119062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Make the following Employee class properly encapsulated.</a:t>
            </a:r>
          </a:p>
        </p:txBody>
      </p:sp>
      <p:grpSp>
        <p:nvGrpSpPr>
          <p:cNvPr id="2" name="Group 6"/>
          <p:cNvGrpSpPr>
            <a:grpSpLocks/>
          </p:cNvGrpSpPr>
          <p:nvPr/>
        </p:nvGrpSpPr>
        <p:grpSpPr bwMode="auto">
          <a:xfrm>
            <a:off x="9355667" y="795339"/>
            <a:ext cx="2836333" cy="2200275"/>
            <a:chOff x="3422650" y="1563688"/>
            <a:chExt cx="2127250" cy="2199577"/>
          </a:xfrm>
        </p:grpSpPr>
        <p:pic>
          <p:nvPicPr>
            <p:cNvPr id="14343" name="Picture 7" descr="Computer_Icon.png"/>
            <p:cNvPicPr>
              <a:picLocks noChangeAspect="1"/>
            </p:cNvPicPr>
            <p:nvPr/>
          </p:nvPicPr>
          <p:blipFill>
            <a:blip r:embed="rId3"/>
            <a:srcRect/>
            <a:stretch>
              <a:fillRect/>
            </a:stretch>
          </p:blipFill>
          <p:spPr bwMode="auto">
            <a:xfrm>
              <a:off x="3422650" y="1563688"/>
              <a:ext cx="2127250" cy="2199577"/>
            </a:xfrm>
            <a:prstGeom prst="rect">
              <a:avLst/>
            </a:prstGeom>
            <a:noFill/>
            <a:ln w="9525">
              <a:noFill/>
              <a:miter lim="800000"/>
              <a:headEnd/>
              <a:tailEnd/>
            </a:ln>
          </p:spPr>
        </p:pic>
        <p:sp>
          <p:nvSpPr>
            <p:cNvPr id="15" name="TextBox 14"/>
            <p:cNvSpPr txBox="1"/>
            <p:nvPr/>
          </p:nvSpPr>
          <p:spPr>
            <a:xfrm>
              <a:off x="3548063" y="2671411"/>
              <a:ext cx="995705" cy="338447"/>
            </a:xfrm>
            <a:prstGeom prst="rect">
              <a:avLst/>
            </a:prstGeom>
            <a:noFill/>
          </p:spPr>
          <p:txBody>
            <a:bodyPr wrap="none">
              <a:spAutoFit/>
            </a:bodyPr>
            <a:ls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a:lstStyle>
            <a:p>
              <a:pPr>
                <a:defRPr/>
              </a:pPr>
              <a:r>
                <a:rPr lang="en-US" sz="1600" dirty="0">
                  <a:solidFill>
                    <a:schemeClr val="bg1">
                      <a:lumMod val="95000"/>
                    </a:schemeClr>
                  </a:solidFill>
                </a:rPr>
                <a:t>EXERCISE</a:t>
              </a:r>
            </a:p>
          </p:txBody>
        </p:sp>
      </p:grpSp>
      <p:sp>
        <p:nvSpPr>
          <p:cNvPr id="9"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7"/>
          <p:cNvSpPr txBox="1">
            <a:spLocks noChangeArrowheads="1"/>
          </p:cNvSpPr>
          <p:nvPr/>
        </p:nvSpPr>
        <p:spPr bwMode="auto">
          <a:xfrm>
            <a:off x="213784" y="1285876"/>
            <a:ext cx="11664949" cy="508952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5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endParaRPr lang="en-US" sz="2000" noProof="1">
              <a:latin typeface="Courier New" pitchFamily="49" charset="0"/>
              <a:cs typeface="Courier New" pitchFamily="49" charset="0"/>
            </a:endParaRPr>
          </a:p>
        </p:txBody>
      </p:sp>
      <p:sp>
        <p:nvSpPr>
          <p:cNvPr id="10" name="Rectangle 4"/>
          <p:cNvSpPr>
            <a:spLocks noChangeArrowheads="1"/>
          </p:cNvSpPr>
          <p:nvPr/>
        </p:nvSpPr>
        <p:spPr bwMode="auto">
          <a:xfrm>
            <a:off x="3761317" y="21336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endParaRPr>
          </a:p>
        </p:txBody>
      </p:sp>
      <p:sp>
        <p:nvSpPr>
          <p:cNvPr id="15365" name="Content Placeholder 2"/>
          <p:cNvSpPr>
            <a:spLocks noGrp="1"/>
          </p:cNvSpPr>
          <p:nvPr>
            <p:ph sz="half" idx="1"/>
          </p:nvPr>
        </p:nvSpPr>
        <p:spPr>
          <a:xfrm>
            <a:off x="279401" y="1100138"/>
            <a:ext cx="5585884" cy="5349875"/>
          </a:xfrm>
        </p:spPr>
        <p:txBody>
          <a:bodyPr tIns="0" bIns="0" anchor="ctr">
            <a:normAutofit fontScale="25000" lnSpcReduction="20000"/>
          </a:bodyPr>
          <a:lstStyle/>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class Employee {</a:t>
            </a:r>
          </a:p>
          <a:p>
            <a:pPr eaLnBrk="1" hangingPunct="1">
              <a:lnSpc>
                <a:spcPts val="1200"/>
              </a:lnSpc>
              <a:buSzTx/>
              <a:buFont typeface="Arial" charset="0"/>
              <a:buNone/>
            </a:pPr>
            <a:r>
              <a:rPr lang="en-US" sz="6400" b="1" dirty="0" smtClean="0">
                <a:solidFill>
                  <a:schemeClr val="tx1"/>
                </a:solidFill>
                <a:latin typeface="Courier New" pitchFamily="49" charset="0"/>
                <a:cs typeface="Courier New" pitchFamily="49" charset="0"/>
              </a:rPr>
              <a:t>   </a:t>
            </a:r>
            <a:r>
              <a:rPr lang="en-US" sz="4800" b="1" dirty="0" smtClean="0">
                <a:solidFill>
                  <a:schemeClr val="tx1"/>
                </a:solidFill>
                <a:latin typeface="Courier New" pitchFamily="49" charset="0"/>
                <a:cs typeface="Courier New" pitchFamily="49" charset="0"/>
              </a:rPr>
              <a:t>private String </a:t>
            </a:r>
            <a:r>
              <a:rPr lang="en-US" sz="4800" b="1" dirty="0" err="1" smtClean="0">
                <a:solidFill>
                  <a:schemeClr val="tx1"/>
                </a:solidFill>
                <a:latin typeface="Courier New" pitchFamily="49" charset="0"/>
                <a:cs typeface="Courier New" pitchFamily="49" charset="0"/>
              </a:rPr>
              <a:t>employeeId</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private String </a:t>
            </a:r>
            <a:r>
              <a:rPr lang="en-US" sz="4800" b="1" dirty="0" err="1" smtClean="0">
                <a:solidFill>
                  <a:schemeClr val="tx1"/>
                </a:solidFill>
                <a:latin typeface="Courier New" pitchFamily="49" charset="0"/>
                <a:cs typeface="Courier New" pitchFamily="49" charset="0"/>
              </a:rPr>
              <a:t>firstName</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private String </a:t>
            </a:r>
            <a:r>
              <a:rPr lang="en-US" sz="4800" b="1" dirty="0" err="1" smtClean="0">
                <a:solidFill>
                  <a:schemeClr val="tx1"/>
                </a:solidFill>
                <a:latin typeface="Courier New" pitchFamily="49" charset="0"/>
                <a:cs typeface="Courier New" pitchFamily="49" charset="0"/>
              </a:rPr>
              <a:t>lastName</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private </a:t>
            </a:r>
            <a:r>
              <a:rPr lang="en-US" sz="4800" b="1" dirty="0" err="1" smtClean="0">
                <a:solidFill>
                  <a:schemeClr val="tx1"/>
                </a:solidFill>
                <a:latin typeface="Courier New" pitchFamily="49" charset="0"/>
                <a:cs typeface="Courier New" pitchFamily="49" charset="0"/>
              </a:rPr>
              <a:t>int</a:t>
            </a:r>
            <a:r>
              <a:rPr lang="en-US" sz="4800" b="1" dirty="0" smtClean="0">
                <a:solidFill>
                  <a:schemeClr val="tx1"/>
                </a:solidFill>
                <a:latin typeface="Courier New" pitchFamily="49" charset="0"/>
                <a:cs typeface="Courier New" pitchFamily="49" charset="0"/>
              </a:rPr>
              <a:t> salary;</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private String </a:t>
            </a:r>
            <a:r>
              <a:rPr lang="en-US" sz="4800" b="1" dirty="0" err="1" smtClean="0">
                <a:solidFill>
                  <a:schemeClr val="tx1"/>
                </a:solidFill>
                <a:latin typeface="Courier New" pitchFamily="49" charset="0"/>
                <a:cs typeface="Courier New" pitchFamily="49" charset="0"/>
              </a:rPr>
              <a:t>managerName</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private String </a:t>
            </a:r>
            <a:r>
              <a:rPr lang="en-US" sz="4800" b="1" dirty="0" err="1" smtClean="0">
                <a:solidFill>
                  <a:schemeClr val="tx1"/>
                </a:solidFill>
                <a:latin typeface="Courier New" pitchFamily="49" charset="0"/>
                <a:cs typeface="Courier New" pitchFamily="49" charset="0"/>
              </a:rPr>
              <a:t>departmentName</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String </a:t>
            </a:r>
            <a:r>
              <a:rPr lang="en-US" sz="4800" b="1" dirty="0" err="1" smtClean="0">
                <a:solidFill>
                  <a:schemeClr val="tx1"/>
                </a:solidFill>
                <a:latin typeface="Courier New" pitchFamily="49" charset="0"/>
                <a:cs typeface="Courier New" pitchFamily="49" charset="0"/>
              </a:rPr>
              <a:t>getEmpNameId</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return </a:t>
            </a:r>
            <a:r>
              <a:rPr lang="en-US" sz="4800" b="1" dirty="0" err="1" smtClean="0">
                <a:solidFill>
                  <a:schemeClr val="tx1"/>
                </a:solidFill>
                <a:latin typeface="Courier New" pitchFamily="49" charset="0"/>
                <a:cs typeface="Courier New" pitchFamily="49" charset="0"/>
              </a:rPr>
              <a:t>employeeId</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String </a:t>
            </a:r>
            <a:r>
              <a:rPr lang="en-US" sz="4800" b="1" dirty="0" err="1" smtClean="0">
                <a:solidFill>
                  <a:schemeClr val="tx1"/>
                </a:solidFill>
                <a:latin typeface="Courier New" pitchFamily="49" charset="0"/>
                <a:cs typeface="Courier New" pitchFamily="49" charset="0"/>
              </a:rPr>
              <a:t>getDepartmentName</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return </a:t>
            </a:r>
            <a:r>
              <a:rPr lang="en-US" sz="4800" b="1" dirty="0" err="1" smtClean="0">
                <a:solidFill>
                  <a:schemeClr val="tx1"/>
                </a:solidFill>
                <a:latin typeface="Courier New" pitchFamily="49" charset="0"/>
                <a:cs typeface="Courier New" pitchFamily="49" charset="0"/>
              </a:rPr>
              <a:t>departmentName</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void </a:t>
            </a:r>
            <a:r>
              <a:rPr lang="en-US" sz="4800" b="1" dirty="0" err="1" smtClean="0">
                <a:solidFill>
                  <a:schemeClr val="tx1"/>
                </a:solidFill>
                <a:latin typeface="Courier New" pitchFamily="49" charset="0"/>
                <a:cs typeface="Courier New" pitchFamily="49" charset="0"/>
              </a:rPr>
              <a:t>setDepartmentName</a:t>
            </a:r>
            <a:r>
              <a:rPr lang="en-US" sz="4800" b="1" dirty="0" smtClean="0">
                <a:solidFill>
                  <a:schemeClr val="tx1"/>
                </a:solidFill>
                <a:latin typeface="Courier New" pitchFamily="49" charset="0"/>
                <a:cs typeface="Courier New" pitchFamily="49" charset="0"/>
              </a:rPr>
              <a:t>(String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a:t>
            </a:r>
            <a:r>
              <a:rPr lang="en-US" sz="4800" b="1" dirty="0" err="1" smtClean="0">
                <a:solidFill>
                  <a:schemeClr val="tx1"/>
                </a:solidFill>
                <a:latin typeface="Courier New" pitchFamily="49" charset="0"/>
                <a:cs typeface="Courier New" pitchFamily="49" charset="0"/>
              </a:rPr>
              <a:t>departmentName</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a:t>
            </a:r>
            <a:r>
              <a:rPr lang="en-US" sz="4800" b="1" dirty="0" err="1" smtClean="0">
                <a:solidFill>
                  <a:schemeClr val="tx1"/>
                </a:solidFill>
                <a:latin typeface="Courier New" pitchFamily="49" charset="0"/>
                <a:cs typeface="Courier New" pitchFamily="49" charset="0"/>
              </a:rPr>
              <a:t>this.departmentName</a:t>
            </a:r>
            <a:r>
              <a:rPr lang="en-US" sz="4800" b="1" dirty="0" smtClean="0">
                <a:solidFill>
                  <a:schemeClr val="tx1"/>
                </a:solidFill>
                <a:latin typeface="Courier New" pitchFamily="49" charset="0"/>
                <a:cs typeface="Courier New" pitchFamily="49" charset="0"/>
              </a:rPr>
              <a:t> =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a:t>
            </a:r>
            <a:r>
              <a:rPr lang="en-US" sz="4800" b="1" dirty="0" err="1" smtClean="0">
                <a:solidFill>
                  <a:schemeClr val="tx1"/>
                </a:solidFill>
                <a:latin typeface="Courier New" pitchFamily="49" charset="0"/>
                <a:cs typeface="Courier New" pitchFamily="49" charset="0"/>
              </a:rPr>
              <a:t>departmentName</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String </a:t>
            </a:r>
            <a:r>
              <a:rPr lang="en-US" sz="4800" b="1" dirty="0" err="1" smtClean="0">
                <a:solidFill>
                  <a:schemeClr val="tx1"/>
                </a:solidFill>
                <a:latin typeface="Courier New" pitchFamily="49" charset="0"/>
                <a:cs typeface="Courier New" pitchFamily="49" charset="0"/>
              </a:rPr>
              <a:t>getEmployeeId</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return </a:t>
            </a:r>
            <a:r>
              <a:rPr lang="en-US" sz="4800" b="1" dirty="0" err="1" smtClean="0">
                <a:solidFill>
                  <a:schemeClr val="tx1"/>
                </a:solidFill>
                <a:latin typeface="Courier New" pitchFamily="49" charset="0"/>
                <a:cs typeface="Courier New" pitchFamily="49" charset="0"/>
              </a:rPr>
              <a:t>employeeId</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void </a:t>
            </a:r>
            <a:r>
              <a:rPr lang="en-US" sz="4800" b="1" dirty="0" err="1" smtClean="0">
                <a:solidFill>
                  <a:schemeClr val="tx1"/>
                </a:solidFill>
                <a:latin typeface="Courier New" pitchFamily="49" charset="0"/>
                <a:cs typeface="Courier New" pitchFamily="49" charset="0"/>
              </a:rPr>
              <a:t>setEmployeeId</a:t>
            </a:r>
            <a:r>
              <a:rPr lang="en-US" sz="4800" b="1" dirty="0" smtClean="0">
                <a:solidFill>
                  <a:schemeClr val="tx1"/>
                </a:solidFill>
                <a:latin typeface="Courier New" pitchFamily="49" charset="0"/>
                <a:cs typeface="Courier New" pitchFamily="49" charset="0"/>
              </a:rPr>
              <a:t>(String </a:t>
            </a:r>
            <a:r>
              <a:rPr lang="en-US" sz="4800" b="1" dirty="0" err="1" smtClean="0">
                <a:solidFill>
                  <a:schemeClr val="tx1"/>
                </a:solidFill>
                <a:latin typeface="Courier New" pitchFamily="49" charset="0"/>
                <a:cs typeface="Courier New" pitchFamily="49" charset="0"/>
              </a:rPr>
              <a:t>employeeId</a:t>
            </a:r>
            <a:r>
              <a:rPr lang="en-US" sz="4800" b="1" dirty="0" smtClean="0">
                <a:solidFill>
                  <a:schemeClr val="tx1"/>
                </a:solidFill>
                <a:latin typeface="Courier New" pitchFamily="49" charset="0"/>
                <a:cs typeface="Courier New" pitchFamily="49" charset="0"/>
              </a:rPr>
              <a:t>) {</a:t>
            </a:r>
          </a:p>
          <a:p>
            <a:pPr eaLnBrk="1" hangingPunct="1">
              <a:lnSpc>
                <a:spcPts val="1200"/>
              </a:lnSpc>
              <a:buSzTx/>
              <a:buFont typeface="Arial" charset="0"/>
              <a:buNone/>
            </a:pPr>
            <a:r>
              <a:rPr lang="en-US" sz="4800" b="1" dirty="0" smtClean="0">
                <a:solidFill>
                  <a:schemeClr val="tx1"/>
                </a:solidFill>
                <a:latin typeface="Courier New" pitchFamily="49" charset="0"/>
                <a:cs typeface="Courier New" pitchFamily="49" charset="0"/>
              </a:rPr>
              <a:t>        </a:t>
            </a:r>
            <a:r>
              <a:rPr lang="en-US" sz="4800" b="1" dirty="0" err="1" smtClean="0">
                <a:solidFill>
                  <a:schemeClr val="tx1"/>
                </a:solidFill>
                <a:latin typeface="Courier New" pitchFamily="49" charset="0"/>
                <a:cs typeface="Courier New" pitchFamily="49" charset="0"/>
              </a:rPr>
              <a:t>this.employeeId</a:t>
            </a:r>
            <a:r>
              <a:rPr lang="en-US" sz="4800" b="1" dirty="0" smtClean="0">
                <a:solidFill>
                  <a:schemeClr val="tx1"/>
                </a:solidFill>
                <a:latin typeface="Courier New" pitchFamily="49" charset="0"/>
                <a:cs typeface="Courier New" pitchFamily="49" charset="0"/>
              </a:rPr>
              <a:t> = </a:t>
            </a:r>
            <a:r>
              <a:rPr lang="en-US" sz="4800" b="1" dirty="0" err="1" smtClean="0">
                <a:solidFill>
                  <a:schemeClr val="tx1"/>
                </a:solidFill>
                <a:latin typeface="Courier New" pitchFamily="49" charset="0"/>
                <a:cs typeface="Courier New" pitchFamily="49" charset="0"/>
              </a:rPr>
              <a:t>employeeId</a:t>
            </a:r>
            <a:r>
              <a:rPr lang="en-US" sz="4800" b="1" dirty="0" smtClean="0">
                <a:solidFill>
                  <a:schemeClr val="tx1"/>
                </a:solidFill>
                <a:latin typeface="Courier New" pitchFamily="49" charset="0"/>
                <a:cs typeface="Courier New" pitchFamily="49" charset="0"/>
              </a:rPr>
              <a:t>;</a:t>
            </a:r>
          </a:p>
          <a:p>
            <a:pPr eaLnBrk="1" hangingPunct="1">
              <a:lnSpc>
                <a:spcPts val="1200"/>
              </a:lnSpc>
              <a:buSzTx/>
              <a:buFont typeface="Arial" charset="0"/>
              <a:buNone/>
            </a:pPr>
            <a:r>
              <a:rPr lang="en-US" sz="400" b="1" dirty="0" smtClean="0">
                <a:solidFill>
                  <a:schemeClr val="tx1"/>
                </a:solidFill>
                <a:latin typeface="Courier New" pitchFamily="49" charset="0"/>
                <a:cs typeface="Courier New" pitchFamily="49" charset="0"/>
              </a:rPr>
              <a:t> }</a:t>
            </a:r>
          </a:p>
        </p:txBody>
      </p:sp>
      <p:sp>
        <p:nvSpPr>
          <p:cNvPr id="15366" name="Content Placeholder 3"/>
          <p:cNvSpPr txBox="1">
            <a:spLocks/>
          </p:cNvSpPr>
          <p:nvPr/>
        </p:nvSpPr>
        <p:spPr bwMode="auto">
          <a:xfrm>
            <a:off x="5892801" y="1309689"/>
            <a:ext cx="6051551" cy="5127625"/>
          </a:xfrm>
          <a:prstGeom prst="rect">
            <a:avLst/>
          </a:prstGeom>
          <a:noFill/>
          <a:ln w="9525">
            <a:noFill/>
            <a:miter lim="800000"/>
            <a:headEnd/>
            <a:tailEnd/>
          </a:ln>
        </p:spPr>
        <p:txBody>
          <a:bodyPr tIns="0" bIns="0" anchor="ctr"/>
          <a:lstStyle/>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String </a:t>
            </a:r>
            <a:r>
              <a:rPr lang="en-US" sz="1300" dirty="0" err="1">
                <a:latin typeface="Courier New" pitchFamily="49" charset="0"/>
                <a:ea typeface="Verdana" pitchFamily="34" charset="0"/>
                <a:cs typeface="Courier New" pitchFamily="49" charset="0"/>
              </a:rPr>
              <a:t>getFirstName</a:t>
            </a: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return </a:t>
            </a:r>
            <a:r>
              <a:rPr lang="en-US" sz="1300" dirty="0" err="1">
                <a:latin typeface="Courier New" pitchFamily="49" charset="0"/>
                <a:ea typeface="Verdana" pitchFamily="34" charset="0"/>
                <a:cs typeface="Courier New" pitchFamily="49" charset="0"/>
              </a:rPr>
              <a:t>firstName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void </a:t>
            </a:r>
            <a:r>
              <a:rPr lang="en-US" sz="1300" dirty="0" err="1">
                <a:latin typeface="Courier New" pitchFamily="49" charset="0"/>
                <a:ea typeface="Verdana" pitchFamily="34" charset="0"/>
                <a:cs typeface="Courier New" pitchFamily="49" charset="0"/>
              </a:rPr>
              <a:t>setFirstName</a:t>
            </a:r>
            <a:r>
              <a:rPr lang="en-US" sz="1300" dirty="0">
                <a:latin typeface="Courier New" pitchFamily="49" charset="0"/>
                <a:ea typeface="Verdana" pitchFamily="34" charset="0"/>
                <a:cs typeface="Courier New" pitchFamily="49" charset="0"/>
              </a:rPr>
              <a:t>(String </a:t>
            </a:r>
            <a:r>
              <a:rPr lang="en-US" sz="1300" dirty="0" err="1">
                <a:latin typeface="Courier New" pitchFamily="49" charset="0"/>
                <a:ea typeface="Verdana" pitchFamily="34" charset="0"/>
                <a:cs typeface="Courier New" pitchFamily="49" charset="0"/>
              </a:rPr>
              <a:t>firstName</a:t>
            </a: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r>
              <a:rPr lang="en-US" sz="1300" dirty="0" err="1">
                <a:latin typeface="Courier New" pitchFamily="49" charset="0"/>
                <a:ea typeface="Verdana" pitchFamily="34" charset="0"/>
                <a:cs typeface="Courier New" pitchFamily="49" charset="0"/>
              </a:rPr>
              <a:t>this.firstName</a:t>
            </a:r>
            <a:r>
              <a:rPr lang="en-US" sz="1300" dirty="0">
                <a:latin typeface="Courier New" pitchFamily="49" charset="0"/>
                <a:ea typeface="Verdana" pitchFamily="34" charset="0"/>
                <a:cs typeface="Courier New" pitchFamily="49" charset="0"/>
              </a:rPr>
              <a:t> = </a:t>
            </a:r>
            <a:r>
              <a:rPr lang="en-US" sz="1300" dirty="0" err="1">
                <a:latin typeface="Courier New" pitchFamily="49" charset="0"/>
                <a:ea typeface="Verdana" pitchFamily="34" charset="0"/>
                <a:cs typeface="Courier New" pitchFamily="49" charset="0"/>
              </a:rPr>
              <a:t>firstName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String </a:t>
            </a:r>
            <a:r>
              <a:rPr lang="en-US" sz="1300" dirty="0" err="1">
                <a:latin typeface="Courier New" pitchFamily="49" charset="0"/>
                <a:ea typeface="Verdana" pitchFamily="34" charset="0"/>
                <a:cs typeface="Courier New" pitchFamily="49" charset="0"/>
              </a:rPr>
              <a:t>getLastName</a:t>
            </a: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return </a:t>
            </a:r>
            <a:r>
              <a:rPr lang="en-US" sz="1300" dirty="0" err="1">
                <a:latin typeface="Courier New" pitchFamily="49" charset="0"/>
                <a:ea typeface="Verdana" pitchFamily="34" charset="0"/>
                <a:cs typeface="Courier New" pitchFamily="49" charset="0"/>
              </a:rPr>
              <a:t>lastName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void </a:t>
            </a:r>
            <a:r>
              <a:rPr lang="en-US" sz="1300" dirty="0" err="1">
                <a:latin typeface="Courier New" pitchFamily="49" charset="0"/>
                <a:ea typeface="Verdana" pitchFamily="34" charset="0"/>
                <a:cs typeface="Courier New" pitchFamily="49" charset="0"/>
              </a:rPr>
              <a:t>setLastName</a:t>
            </a:r>
            <a:r>
              <a:rPr lang="en-US" sz="1300" dirty="0">
                <a:latin typeface="Courier New" pitchFamily="49" charset="0"/>
                <a:ea typeface="Verdana" pitchFamily="34" charset="0"/>
                <a:cs typeface="Courier New" pitchFamily="49" charset="0"/>
              </a:rPr>
              <a:t>(String </a:t>
            </a:r>
            <a:r>
              <a:rPr lang="en-US" sz="1300" dirty="0" err="1">
                <a:latin typeface="Courier New" pitchFamily="49" charset="0"/>
                <a:ea typeface="Verdana" pitchFamily="34" charset="0"/>
                <a:cs typeface="Courier New" pitchFamily="49" charset="0"/>
              </a:rPr>
              <a:t>lastName</a:t>
            </a: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r>
              <a:rPr lang="en-US" sz="1300" dirty="0" err="1">
                <a:latin typeface="Courier New" pitchFamily="49" charset="0"/>
                <a:ea typeface="Verdana" pitchFamily="34" charset="0"/>
                <a:cs typeface="Courier New" pitchFamily="49" charset="0"/>
              </a:rPr>
              <a:t>this.lastName</a:t>
            </a:r>
            <a:r>
              <a:rPr lang="en-US" sz="1300" dirty="0">
                <a:latin typeface="Courier New" pitchFamily="49" charset="0"/>
                <a:ea typeface="Verdana" pitchFamily="34" charset="0"/>
                <a:cs typeface="Courier New" pitchFamily="49" charset="0"/>
              </a:rPr>
              <a:t> = </a:t>
            </a:r>
            <a:r>
              <a:rPr lang="en-US" sz="1300" dirty="0" err="1">
                <a:latin typeface="Courier New" pitchFamily="49" charset="0"/>
                <a:ea typeface="Verdana" pitchFamily="34" charset="0"/>
                <a:cs typeface="Courier New" pitchFamily="49" charset="0"/>
              </a:rPr>
              <a:t>lastName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String </a:t>
            </a:r>
            <a:r>
              <a:rPr lang="en-US" sz="1300" dirty="0" err="1">
                <a:latin typeface="Courier New" pitchFamily="49" charset="0"/>
                <a:ea typeface="Verdana" pitchFamily="34" charset="0"/>
                <a:cs typeface="Courier New" pitchFamily="49" charset="0"/>
              </a:rPr>
              <a:t>getManagerName</a:t>
            </a: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return </a:t>
            </a:r>
            <a:r>
              <a:rPr lang="en-US" sz="1300" dirty="0" err="1">
                <a:latin typeface="Courier New" pitchFamily="49" charset="0"/>
                <a:ea typeface="Verdana" pitchFamily="34" charset="0"/>
                <a:cs typeface="Courier New" pitchFamily="49" charset="0"/>
              </a:rPr>
              <a:t>managerName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void </a:t>
            </a:r>
            <a:r>
              <a:rPr lang="en-US" sz="1300" dirty="0" err="1">
                <a:latin typeface="Courier New" pitchFamily="49" charset="0"/>
                <a:ea typeface="Verdana" pitchFamily="34" charset="0"/>
                <a:cs typeface="Courier New" pitchFamily="49" charset="0"/>
              </a:rPr>
              <a:t>setManagerName</a:t>
            </a:r>
            <a:r>
              <a:rPr lang="en-US" sz="1300" dirty="0">
                <a:latin typeface="Courier New" pitchFamily="49" charset="0"/>
                <a:ea typeface="Verdana" pitchFamily="34" charset="0"/>
                <a:cs typeface="Courier New" pitchFamily="49" charset="0"/>
              </a:rPr>
              <a:t>(String </a:t>
            </a:r>
            <a:r>
              <a:rPr lang="en-US" sz="1300" dirty="0" err="1">
                <a:latin typeface="Courier New" pitchFamily="49" charset="0"/>
                <a:ea typeface="Verdana" pitchFamily="34" charset="0"/>
                <a:cs typeface="Courier New" pitchFamily="49" charset="0"/>
              </a:rPr>
              <a:t>managerName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r>
              <a:rPr lang="en-US" sz="1300" dirty="0" err="1">
                <a:latin typeface="Courier New" pitchFamily="49" charset="0"/>
                <a:ea typeface="Verdana" pitchFamily="34" charset="0"/>
                <a:cs typeface="Courier New" pitchFamily="49" charset="0"/>
              </a:rPr>
              <a:t>this.managerName</a:t>
            </a:r>
            <a:r>
              <a:rPr lang="en-US" sz="1300" dirty="0">
                <a:latin typeface="Courier New" pitchFamily="49" charset="0"/>
                <a:ea typeface="Verdana" pitchFamily="34" charset="0"/>
                <a:cs typeface="Courier New" pitchFamily="49" charset="0"/>
              </a:rPr>
              <a:t> = </a:t>
            </a:r>
            <a:r>
              <a:rPr lang="en-US" sz="1300" dirty="0" err="1">
                <a:latin typeface="Courier New" pitchFamily="49" charset="0"/>
                <a:ea typeface="Verdana" pitchFamily="34" charset="0"/>
                <a:cs typeface="Courier New" pitchFamily="49" charset="0"/>
              </a:rPr>
              <a:t>managerName</a:t>
            </a:r>
            <a:r>
              <a:rPr lang="en-US" sz="1300" dirty="0">
                <a:latin typeface="Courier New" pitchFamily="49" charset="0"/>
                <a:ea typeface="Verdana" pitchFamily="34" charset="0"/>
                <a:cs typeface="Courier New" pitchFamily="49" charset="0"/>
              </a:rPr>
              <a:t>;</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r>
              <a:rPr lang="en-US" sz="1300" dirty="0" err="1">
                <a:latin typeface="Courier New" pitchFamily="49" charset="0"/>
                <a:ea typeface="Verdana" pitchFamily="34" charset="0"/>
                <a:cs typeface="Courier New" pitchFamily="49" charset="0"/>
              </a:rPr>
              <a:t>int</a:t>
            </a:r>
            <a:r>
              <a:rPr lang="en-US" sz="1300" dirty="0">
                <a:latin typeface="Courier New" pitchFamily="49" charset="0"/>
                <a:ea typeface="Verdana" pitchFamily="34" charset="0"/>
                <a:cs typeface="Courier New" pitchFamily="49" charset="0"/>
              </a:rPr>
              <a:t> </a:t>
            </a:r>
            <a:r>
              <a:rPr lang="en-US" sz="1300" dirty="0" err="1">
                <a:latin typeface="Courier New" pitchFamily="49" charset="0"/>
                <a:ea typeface="Verdana" pitchFamily="34" charset="0"/>
                <a:cs typeface="Courier New" pitchFamily="49" charset="0"/>
              </a:rPr>
              <a:t>getSalary</a:t>
            </a: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return salary;</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void </a:t>
            </a:r>
            <a:r>
              <a:rPr lang="en-US" sz="1300" dirty="0" err="1">
                <a:latin typeface="Courier New" pitchFamily="49" charset="0"/>
                <a:ea typeface="Verdana" pitchFamily="34" charset="0"/>
                <a:cs typeface="Courier New" pitchFamily="49" charset="0"/>
              </a:rPr>
              <a:t>setSalary</a:t>
            </a:r>
            <a:r>
              <a:rPr lang="en-US" sz="1300" dirty="0">
                <a:latin typeface="Courier New" pitchFamily="49" charset="0"/>
                <a:ea typeface="Verdana" pitchFamily="34" charset="0"/>
                <a:cs typeface="Courier New" pitchFamily="49" charset="0"/>
              </a:rPr>
              <a:t>(</a:t>
            </a:r>
            <a:r>
              <a:rPr lang="en-US" sz="1300" dirty="0" err="1">
                <a:latin typeface="Courier New" pitchFamily="49" charset="0"/>
                <a:ea typeface="Verdana" pitchFamily="34" charset="0"/>
                <a:cs typeface="Courier New" pitchFamily="49" charset="0"/>
              </a:rPr>
              <a:t>int</a:t>
            </a:r>
            <a:r>
              <a:rPr lang="en-US" sz="1300" dirty="0">
                <a:latin typeface="Courier New" pitchFamily="49" charset="0"/>
                <a:ea typeface="Verdana" pitchFamily="34" charset="0"/>
                <a:cs typeface="Courier New" pitchFamily="49" charset="0"/>
              </a:rPr>
              <a:t> salary)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r>
              <a:rPr lang="en-US" sz="1300" dirty="0" err="1">
                <a:latin typeface="Courier New" pitchFamily="49" charset="0"/>
                <a:ea typeface="Verdana" pitchFamily="34" charset="0"/>
                <a:cs typeface="Courier New" pitchFamily="49" charset="0"/>
              </a:rPr>
              <a:t>this.salary</a:t>
            </a:r>
            <a:r>
              <a:rPr lang="en-US" sz="1300" dirty="0">
                <a:latin typeface="Courier New" pitchFamily="49" charset="0"/>
                <a:ea typeface="Verdana" pitchFamily="34" charset="0"/>
                <a:cs typeface="Courier New" pitchFamily="49" charset="0"/>
              </a:rPr>
              <a:t> = salary;</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a:t>
            </a:r>
          </a:p>
          <a:p>
            <a:pPr marL="233363" indent="-233363" algn="l">
              <a:lnSpc>
                <a:spcPts val="1200"/>
              </a:lnSpc>
              <a:spcBef>
                <a:spcPct val="20000"/>
              </a:spcBef>
              <a:buFont typeface="Arial" charset="0"/>
              <a:buNone/>
              <a:tabLst>
                <a:tab pos="1085850" algn="l"/>
                <a:tab pos="2000250" algn="l"/>
              </a:tabLst>
            </a:pPr>
            <a:r>
              <a:rPr lang="en-US" sz="1300" dirty="0">
                <a:latin typeface="Courier New" pitchFamily="49" charset="0"/>
                <a:ea typeface="Verdana" pitchFamily="34" charset="0"/>
                <a:cs typeface="Courier New" pitchFamily="49" charset="0"/>
              </a:rPr>
              <a:t>}  //end of Employee class</a:t>
            </a:r>
          </a:p>
        </p:txBody>
      </p:sp>
      <p:sp>
        <p:nvSpPr>
          <p:cNvPr id="7"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531284" y="2200275"/>
            <a:ext cx="11199283" cy="782638"/>
            <a:chOff x="421245" y="3087078"/>
            <a:chExt cx="8399199" cy="783093"/>
          </a:xfrm>
        </p:grpSpPr>
        <p:sp>
          <p:nvSpPr>
            <p:cNvPr id="16395" name="TextBox 14"/>
            <p:cNvSpPr txBox="1">
              <a:spLocks noChangeArrowheads="1"/>
            </p:cNvSpPr>
            <p:nvPr/>
          </p:nvSpPr>
          <p:spPr bwMode="auto">
            <a:xfrm>
              <a:off x="421245" y="3092931"/>
              <a:ext cx="8399199" cy="77724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Encapsulation is the technique of making the fields in a class private and providing access to the fields via public methods.</a:t>
              </a:r>
            </a:p>
          </p:txBody>
        </p:sp>
        <p:sp>
          <p:nvSpPr>
            <p:cNvPr id="16" name="Isosceles Triangle 15"/>
            <p:cNvSpPr/>
            <p:nvPr/>
          </p:nvSpPr>
          <p:spPr>
            <a:xfrm rot="5400000">
              <a:off x="147173" y="3361150"/>
              <a:ext cx="773562" cy="22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grpSp>
      <p:grpSp>
        <p:nvGrpSpPr>
          <p:cNvPr id="3" name="Group 11"/>
          <p:cNvGrpSpPr>
            <a:grpSpLocks/>
          </p:cNvGrpSpPr>
          <p:nvPr/>
        </p:nvGrpSpPr>
        <p:grpSpPr bwMode="auto">
          <a:xfrm>
            <a:off x="531284" y="5006976"/>
            <a:ext cx="11199283" cy="785813"/>
            <a:chOff x="461104" y="4560278"/>
            <a:chExt cx="8399199" cy="784667"/>
          </a:xfrm>
        </p:grpSpPr>
        <p:sp>
          <p:nvSpPr>
            <p:cNvPr id="16393" name="TextBox 6"/>
            <p:cNvSpPr txBox="1">
              <a:spLocks noChangeArrowheads="1"/>
            </p:cNvSpPr>
            <p:nvPr/>
          </p:nvSpPr>
          <p:spPr bwMode="auto">
            <a:xfrm>
              <a:off x="461104" y="4567705"/>
              <a:ext cx="8399199" cy="77724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Encapsulation is also referred to as data hiding</a:t>
              </a:r>
            </a:p>
          </p:txBody>
        </p:sp>
        <p:sp>
          <p:nvSpPr>
            <p:cNvPr id="19" name="Isosceles Triangle 18"/>
            <p:cNvSpPr/>
            <p:nvPr/>
          </p:nvSpPr>
          <p:spPr>
            <a:xfrm rot="5400000">
              <a:off x="190203" y="4834354"/>
              <a:ext cx="773570" cy="22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grpSp>
      <p:sp>
        <p:nvSpPr>
          <p:cNvPr id="20" name="TextBox 19"/>
          <p:cNvSpPr txBox="1">
            <a:spLocks noChangeArrowheads="1"/>
          </p:cNvSpPr>
          <p:nvPr/>
        </p:nvSpPr>
        <p:spPr bwMode="auto">
          <a:xfrm>
            <a:off x="493185" y="1293813"/>
            <a:ext cx="11205633" cy="44291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cs typeface="Courier New" pitchFamily="49" charset="0"/>
              </a:rPr>
              <a:t>Encapsulation</a:t>
            </a:r>
          </a:p>
        </p:txBody>
      </p:sp>
      <p:grpSp>
        <p:nvGrpSpPr>
          <p:cNvPr id="4" name="Group 20"/>
          <p:cNvGrpSpPr>
            <a:grpSpLocks/>
          </p:cNvGrpSpPr>
          <p:nvPr/>
        </p:nvGrpSpPr>
        <p:grpSpPr bwMode="auto">
          <a:xfrm>
            <a:off x="531284" y="3603625"/>
            <a:ext cx="11199283" cy="782638"/>
            <a:chOff x="421245" y="3087078"/>
            <a:chExt cx="8399199" cy="783093"/>
          </a:xfrm>
        </p:grpSpPr>
        <p:sp>
          <p:nvSpPr>
            <p:cNvPr id="16391" name="TextBox 21"/>
            <p:cNvSpPr txBox="1">
              <a:spLocks noChangeArrowheads="1"/>
            </p:cNvSpPr>
            <p:nvPr/>
          </p:nvSpPr>
          <p:spPr bwMode="auto">
            <a:xfrm>
              <a:off x="421245" y="3092931"/>
              <a:ext cx="8399199" cy="77724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cs typeface="Courier New" pitchFamily="49" charset="0"/>
                </a:rPr>
                <a:t>If a field is declared private, it cannot be accessed by anyone outside the class, thereby hiding the fields within the class.</a:t>
              </a:r>
            </a:p>
          </p:txBody>
        </p:sp>
        <p:sp>
          <p:nvSpPr>
            <p:cNvPr id="23" name="Isosceles Triangle 22"/>
            <p:cNvSpPr/>
            <p:nvPr/>
          </p:nvSpPr>
          <p:spPr>
            <a:xfrm rot="5400000">
              <a:off x="147173" y="3361150"/>
              <a:ext cx="773562" cy="22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grpSp>
      <p:sp>
        <p:nvSpPr>
          <p:cNvPr id="13"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a:spLocks noChangeArrowheads="1"/>
          </p:cNvSpPr>
          <p:nvPr/>
        </p:nvSpPr>
        <p:spPr bwMode="auto">
          <a:xfrm>
            <a:off x="1109134" y="981075"/>
            <a:ext cx="9973733" cy="4445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cs typeface="Courier New" pitchFamily="49" charset="0"/>
              </a:rPr>
              <a:t>Benefits of Encapsulation</a:t>
            </a:r>
          </a:p>
        </p:txBody>
      </p:sp>
      <p:grpSp>
        <p:nvGrpSpPr>
          <p:cNvPr id="2" name="Group 26"/>
          <p:cNvGrpSpPr>
            <a:grpSpLocks/>
          </p:cNvGrpSpPr>
          <p:nvPr/>
        </p:nvGrpSpPr>
        <p:grpSpPr bwMode="auto">
          <a:xfrm>
            <a:off x="1087967" y="1801814"/>
            <a:ext cx="9969500" cy="1108075"/>
            <a:chOff x="524887" y="3215698"/>
            <a:chExt cx="7476114" cy="1106920"/>
          </a:xfrm>
        </p:grpSpPr>
        <p:sp>
          <p:nvSpPr>
            <p:cNvPr id="14" name="Rectangle 10"/>
            <p:cNvSpPr>
              <a:spLocks noChangeArrowheads="1"/>
            </p:cNvSpPr>
            <p:nvPr/>
          </p:nvSpPr>
          <p:spPr bwMode="gray">
            <a:xfrm>
              <a:off x="524887" y="3215698"/>
              <a:ext cx="7476114" cy="11069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1097280" tIns="0" bIns="0" anchor="ctr"/>
            <a:lstStyle/>
            <a:p>
              <a:pPr algn="l" fontAlgn="auto">
                <a:lnSpc>
                  <a:spcPts val="3000"/>
                </a:lnSpc>
                <a:spcBef>
                  <a:spcPts val="0"/>
                </a:spcBef>
                <a:spcAft>
                  <a:spcPts val="0"/>
                </a:spcAft>
                <a:defRPr/>
              </a:pPr>
              <a:r>
                <a:rPr lang="en-US" sz="2000" b="0" kern="0" dirty="0">
                  <a:solidFill>
                    <a:schemeClr val="tx1">
                      <a:lumMod val="85000"/>
                      <a:lumOff val="15000"/>
                    </a:schemeClr>
                  </a:solidFill>
                </a:rPr>
                <a:t>Ability to modify our implemented code without breaking the code of others who use our code.</a:t>
              </a:r>
            </a:p>
          </p:txBody>
        </p:sp>
        <p:pic>
          <p:nvPicPr>
            <p:cNvPr id="17" name="Picture 16" descr="advantage-icon.jpg"/>
            <p:cNvPicPr>
              <a:picLocks noChangeAspect="1"/>
            </p:cNvPicPr>
            <p:nvPr/>
          </p:nvPicPr>
          <p:blipFill>
            <a:blip r:embed="rId3"/>
            <a:stretch>
              <a:fillRect/>
            </a:stretch>
          </p:blipFill>
          <p:spPr bwMode="auto">
            <a:xfrm>
              <a:off x="666298" y="3395355"/>
              <a:ext cx="746866" cy="778834"/>
            </a:xfrm>
            <a:prstGeom prst="rect">
              <a:avLst/>
            </a:prstGeom>
            <a:ln>
              <a:solidFill>
                <a:schemeClr val="tx2">
                  <a:lumMod val="75000"/>
                </a:schemeClr>
              </a:solidFill>
            </a:ln>
            <a:effectLst>
              <a:softEdge rad="12700"/>
            </a:effectLst>
          </p:spPr>
        </p:pic>
      </p:grpSp>
      <p:grpSp>
        <p:nvGrpSpPr>
          <p:cNvPr id="3" name="Group 27"/>
          <p:cNvGrpSpPr>
            <a:grpSpLocks/>
          </p:cNvGrpSpPr>
          <p:nvPr/>
        </p:nvGrpSpPr>
        <p:grpSpPr bwMode="auto">
          <a:xfrm>
            <a:off x="1111251" y="4960939"/>
            <a:ext cx="9969500" cy="1108075"/>
            <a:chOff x="511032" y="4615007"/>
            <a:chExt cx="7476114" cy="1106920"/>
          </a:xfrm>
        </p:grpSpPr>
        <p:sp>
          <p:nvSpPr>
            <p:cNvPr id="25" name="Rectangle 10"/>
            <p:cNvSpPr>
              <a:spLocks noChangeArrowheads="1"/>
            </p:cNvSpPr>
            <p:nvPr/>
          </p:nvSpPr>
          <p:spPr bwMode="gray">
            <a:xfrm>
              <a:off x="511032" y="4615007"/>
              <a:ext cx="7476114" cy="11069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1097280" tIns="0" bIns="0" anchor="ctr"/>
            <a:lstStyle/>
            <a:p>
              <a:pPr algn="l" fontAlgn="auto">
                <a:lnSpc>
                  <a:spcPts val="3000"/>
                </a:lnSpc>
                <a:spcBef>
                  <a:spcPts val="0"/>
                </a:spcBef>
                <a:spcAft>
                  <a:spcPts val="0"/>
                </a:spcAft>
                <a:defRPr/>
              </a:pPr>
              <a:r>
                <a:rPr lang="en-US" sz="2000" b="0" kern="0" dirty="0">
                  <a:solidFill>
                    <a:schemeClr val="tx1">
                      <a:lumMod val="85000"/>
                      <a:lumOff val="15000"/>
                    </a:schemeClr>
                  </a:solidFill>
                </a:rPr>
                <a:t>Gives maintainability, flexibility and extensibility to our code.</a:t>
              </a:r>
            </a:p>
          </p:txBody>
        </p:sp>
        <p:pic>
          <p:nvPicPr>
            <p:cNvPr id="26" name="Picture 25" descr="advantage-icon.jpg"/>
            <p:cNvPicPr>
              <a:picLocks noChangeAspect="1"/>
            </p:cNvPicPr>
            <p:nvPr/>
          </p:nvPicPr>
          <p:blipFill>
            <a:blip r:embed="rId3"/>
            <a:stretch>
              <a:fillRect/>
            </a:stretch>
          </p:blipFill>
          <p:spPr bwMode="auto">
            <a:xfrm>
              <a:off x="652443" y="4794664"/>
              <a:ext cx="746866" cy="778834"/>
            </a:xfrm>
            <a:prstGeom prst="rect">
              <a:avLst/>
            </a:prstGeom>
            <a:ln>
              <a:solidFill>
                <a:schemeClr val="tx2">
                  <a:lumMod val="75000"/>
                </a:schemeClr>
              </a:solidFill>
            </a:ln>
            <a:effectLst>
              <a:softEdge rad="12700"/>
            </a:effectLst>
          </p:spPr>
        </p:pic>
      </p:grpSp>
      <p:grpSp>
        <p:nvGrpSpPr>
          <p:cNvPr id="4" name="Group 28"/>
          <p:cNvGrpSpPr>
            <a:grpSpLocks/>
          </p:cNvGrpSpPr>
          <p:nvPr/>
        </p:nvGrpSpPr>
        <p:grpSpPr bwMode="auto">
          <a:xfrm>
            <a:off x="1100667" y="3381376"/>
            <a:ext cx="9967384" cy="1108075"/>
            <a:chOff x="511032" y="4615007"/>
            <a:chExt cx="7476114" cy="1106920"/>
          </a:xfrm>
        </p:grpSpPr>
        <p:sp>
          <p:nvSpPr>
            <p:cNvPr id="30" name="Rectangle 10"/>
            <p:cNvSpPr>
              <a:spLocks noChangeArrowheads="1"/>
            </p:cNvSpPr>
            <p:nvPr/>
          </p:nvSpPr>
          <p:spPr bwMode="gray">
            <a:xfrm>
              <a:off x="511032" y="4615007"/>
              <a:ext cx="7476114" cy="11069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1097280" tIns="0" bIns="0" anchor="ctr"/>
            <a:lstStyle/>
            <a:p>
              <a:pPr algn="l" fontAlgn="auto">
                <a:lnSpc>
                  <a:spcPts val="3000"/>
                </a:lnSpc>
                <a:spcBef>
                  <a:spcPts val="0"/>
                </a:spcBef>
                <a:spcAft>
                  <a:spcPts val="0"/>
                </a:spcAft>
                <a:defRPr/>
              </a:pPr>
              <a:r>
                <a:rPr lang="en-US" sz="2000" b="0" kern="0" dirty="0">
                  <a:solidFill>
                    <a:schemeClr val="tx1">
                      <a:lumMod val="85000"/>
                      <a:lumOff val="15000"/>
                    </a:schemeClr>
                  </a:solidFill>
                </a:rPr>
                <a:t>Helps in protecting against accidental or wrong usage.</a:t>
              </a:r>
            </a:p>
          </p:txBody>
        </p:sp>
        <p:pic>
          <p:nvPicPr>
            <p:cNvPr id="31" name="Picture 30" descr="advantage-icon.jpg"/>
            <p:cNvPicPr>
              <a:picLocks noChangeAspect="1"/>
            </p:cNvPicPr>
            <p:nvPr/>
          </p:nvPicPr>
          <p:blipFill>
            <a:blip r:embed="rId3"/>
            <a:stretch>
              <a:fillRect/>
            </a:stretch>
          </p:blipFill>
          <p:spPr bwMode="auto">
            <a:xfrm>
              <a:off x="652443" y="4794664"/>
              <a:ext cx="746866" cy="778834"/>
            </a:xfrm>
            <a:prstGeom prst="rect">
              <a:avLst/>
            </a:prstGeom>
            <a:ln>
              <a:solidFill>
                <a:schemeClr val="tx2">
                  <a:lumMod val="75000"/>
                </a:schemeClr>
              </a:solidFill>
            </a:ln>
            <a:effectLst>
              <a:softEdge rad="12700"/>
            </a:effectLst>
          </p:spPr>
        </p:pic>
      </p:grpSp>
      <p:sp>
        <p:nvSpPr>
          <p:cNvPr id="13" name="Title 5"/>
          <p:cNvSpPr>
            <a:spLocks noGrp="1"/>
          </p:cNvSpPr>
          <p:nvPr>
            <p:ph type="title"/>
          </p:nvPr>
        </p:nvSpPr>
        <p:spPr>
          <a:xfrm>
            <a:off x="0" y="1"/>
            <a:ext cx="12192000" cy="846160"/>
          </a:xfrm>
        </p:spPr>
        <p:txBody>
          <a:bodyPr>
            <a:normAutofit/>
          </a:bodyPr>
          <a:lstStyle/>
          <a:p>
            <a:r>
              <a:rPr lang="en-US" sz="4400" dirty="0" smtClean="0">
                <a:latin typeface="+mn-lt"/>
              </a:rPr>
              <a:t>Encapsulation</a:t>
            </a:r>
            <a:endParaRPr lang="en-IN" sz="4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theme/theme1.xml><?xml version="1.0" encoding="utf-8"?>
<a:theme xmlns:a="http://schemas.openxmlformats.org/drawingml/2006/main" name="Session_Tempa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Template>
  <TotalTime>470</TotalTime>
  <Words>636</Words>
  <Application>Microsoft Office PowerPoint</Application>
  <PresentationFormat>Custom</PresentationFormat>
  <Paragraphs>140</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Session_Tempalate</vt:lpstr>
      <vt:lpstr>Session 04: Class Design and Encapsulation  Module 3.2: Core Java</vt:lpstr>
      <vt:lpstr>Learning Objectives</vt:lpstr>
      <vt:lpstr>Encapsulation</vt:lpstr>
      <vt:lpstr>Encapsulation</vt:lpstr>
      <vt:lpstr>Encapsulation</vt:lpstr>
      <vt:lpstr>Encapsulation</vt:lpstr>
      <vt:lpstr>Encapsulation</vt:lpstr>
      <vt:lpstr>Encapsulation</vt:lpstr>
      <vt:lpstr>Encapsulation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1A1A :: Basics Of Computers</dc:title>
  <dc:creator>Soni</dc:creator>
  <cp:lastModifiedBy>Tsuser</cp:lastModifiedBy>
  <cp:revision>84</cp:revision>
  <dcterms:created xsi:type="dcterms:W3CDTF">2015-08-03T16:07:15Z</dcterms:created>
  <dcterms:modified xsi:type="dcterms:W3CDTF">2015-09-23T09:32:02Z</dcterms:modified>
</cp:coreProperties>
</file>