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E23E31E-567E-4429-910A-6B727C661F8E}" type="slidenum">
              <a:rPr lang="en-US" smtClean="0"/>
              <a:pPr defTabSz="958764">
                <a:defRPr/>
              </a:pPr>
              <a:t>3</a:t>
            </a:fld>
            <a:endParaRPr lang="en-US" dirty="0" smtClean="0"/>
          </a:p>
        </p:txBody>
      </p:sp>
      <p:sp>
        <p:nvSpPr>
          <p:cNvPr id="337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69D11B8C-EC18-42EE-A9FE-F600E726AC87}" type="slidenum">
              <a:rPr lang="en-US" smtClean="0"/>
              <a:pPr defTabSz="958764">
                <a:defRPr/>
              </a:pPr>
              <a:t>12</a:t>
            </a:fld>
            <a:endParaRPr lang="en-US" dirty="0" smtClean="0"/>
          </a:p>
        </p:txBody>
      </p:sp>
      <p:sp>
        <p:nvSpPr>
          <p:cNvPr id="430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8803117A-DD6B-4E50-8F10-8EC4C61E2483}" type="slidenum">
              <a:rPr lang="en-US" smtClean="0"/>
              <a:pPr defTabSz="958764">
                <a:defRPr/>
              </a:pPr>
              <a:t>13</a:t>
            </a:fld>
            <a:endParaRPr lang="en-US" dirty="0" smtClean="0"/>
          </a:p>
        </p:txBody>
      </p:sp>
      <p:sp>
        <p:nvSpPr>
          <p:cNvPr id="440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1351D3E-8155-4598-BF85-5682448A9350}" type="slidenum">
              <a:rPr lang="en-US" smtClean="0"/>
              <a:pPr defTabSz="958764">
                <a:defRPr/>
              </a:pPr>
              <a:t>14</a:t>
            </a:fld>
            <a:endParaRPr lang="en-US" dirty="0" smtClean="0"/>
          </a:p>
        </p:txBody>
      </p:sp>
      <p:sp>
        <p:nvSpPr>
          <p:cNvPr id="450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E5ACA65-831B-4712-B790-5C2068CA1E6E}" type="slidenum">
              <a:rPr lang="en-US" smtClean="0"/>
              <a:pPr defTabSz="958764">
                <a:defRPr/>
              </a:pPr>
              <a:t>15</a:t>
            </a:fld>
            <a:endParaRPr lang="en-US" dirty="0" smtClean="0"/>
          </a:p>
        </p:txBody>
      </p:sp>
      <p:sp>
        <p:nvSpPr>
          <p:cNvPr id="460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44AC53D-0625-4BED-9306-F3C0A960CFBA}" type="slidenum">
              <a:rPr lang="en-US" smtClean="0"/>
              <a:pPr defTabSz="958764">
                <a:defRPr/>
              </a:pPr>
              <a:t>16</a:t>
            </a:fld>
            <a:endParaRPr lang="en-US" dirty="0" smtClean="0"/>
          </a:p>
        </p:txBody>
      </p:sp>
      <p:sp>
        <p:nvSpPr>
          <p:cNvPr id="471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EDBF1F1-7B27-4280-A157-278DA1181F92}" type="slidenum">
              <a:rPr lang="en-US" smtClean="0"/>
              <a:pPr defTabSz="958764">
                <a:defRPr/>
              </a:pPr>
              <a:t>17</a:t>
            </a:fld>
            <a:endParaRPr lang="en-US" dirty="0" smtClean="0"/>
          </a:p>
        </p:txBody>
      </p:sp>
      <p:sp>
        <p:nvSpPr>
          <p:cNvPr id="481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CF3BCA7-570C-44CF-8CD5-2B728B79DBA9}" type="slidenum">
              <a:rPr lang="en-US" smtClean="0"/>
              <a:pPr defTabSz="958764">
                <a:defRPr/>
              </a:pPr>
              <a:t>18</a:t>
            </a:fld>
            <a:endParaRPr lang="en-US" dirty="0" smtClean="0"/>
          </a:p>
        </p:txBody>
      </p:sp>
      <p:sp>
        <p:nvSpPr>
          <p:cNvPr id="491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7BB74FB-ACC3-4673-A0AF-6A6B46795B96}" type="slidenum">
              <a:rPr lang="en-US" smtClean="0"/>
              <a:pPr defTabSz="958764">
                <a:defRPr/>
              </a:pPr>
              <a:t>19</a:t>
            </a:fld>
            <a:endParaRPr lang="en-US" dirty="0" smtClean="0"/>
          </a:p>
        </p:txBody>
      </p:sp>
      <p:sp>
        <p:nvSpPr>
          <p:cNvPr id="501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397E662-7B57-475C-9EFB-4B93A2ADE2B7}" type="slidenum">
              <a:rPr lang="en-US" smtClean="0"/>
              <a:pPr defTabSz="958764">
                <a:defRPr/>
              </a:pPr>
              <a:t>20</a:t>
            </a:fld>
            <a:endParaRPr lang="en-US" dirty="0" smtClean="0"/>
          </a:p>
        </p:txBody>
      </p:sp>
      <p:sp>
        <p:nvSpPr>
          <p:cNvPr id="5120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FE6B1AE-CF8A-4AE0-A899-1A086C701FE3}" type="slidenum">
              <a:rPr lang="en-US" smtClean="0"/>
              <a:pPr defTabSz="958764">
                <a:defRPr/>
              </a:pPr>
              <a:t>4</a:t>
            </a:fld>
            <a:endParaRPr lang="en-US" dirty="0" smtClean="0"/>
          </a:p>
        </p:txBody>
      </p:sp>
      <p:sp>
        <p:nvSpPr>
          <p:cNvPr id="348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68C10F7C-7E1E-4D17-9703-C5DB76DF91A2}" type="slidenum">
              <a:rPr lang="en-US" smtClean="0"/>
              <a:pPr defTabSz="958764">
                <a:defRPr/>
              </a:pPr>
              <a:t>5</a:t>
            </a:fld>
            <a:endParaRPr lang="en-US" dirty="0" smtClean="0"/>
          </a:p>
        </p:txBody>
      </p:sp>
      <p:sp>
        <p:nvSpPr>
          <p:cNvPr id="358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5FF4DBF9-2ED5-42B0-AC76-2124152591D7}" type="slidenum">
              <a:rPr lang="en-US" smtClean="0"/>
              <a:pPr defTabSz="958764">
                <a:defRPr/>
              </a:pPr>
              <a:t>6</a:t>
            </a:fld>
            <a:endParaRPr lang="en-US" dirty="0" smtClean="0"/>
          </a:p>
        </p:txBody>
      </p:sp>
      <p:sp>
        <p:nvSpPr>
          <p:cNvPr id="368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D9E5925-96BB-4667-AC84-3BD13C56ED1B}" type="slidenum">
              <a:rPr lang="en-US" smtClean="0"/>
              <a:pPr defTabSz="958764">
                <a:defRPr/>
              </a:pPr>
              <a:t>7</a:t>
            </a:fld>
            <a:endParaRPr lang="en-US" dirty="0" smtClean="0"/>
          </a:p>
        </p:txBody>
      </p:sp>
      <p:sp>
        <p:nvSpPr>
          <p:cNvPr id="3789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55E9011-C98A-4AF3-9851-D6FBACD57842}" type="slidenum">
              <a:rPr lang="en-US" smtClean="0"/>
              <a:pPr defTabSz="958764">
                <a:defRPr/>
              </a:pPr>
              <a:t>8</a:t>
            </a:fld>
            <a:endParaRPr lang="en-US" dirty="0" smtClean="0"/>
          </a:p>
        </p:txBody>
      </p:sp>
      <p:sp>
        <p:nvSpPr>
          <p:cNvPr id="389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B8B3755-1C32-43BC-9485-AD5A5608D397}" type="slidenum">
              <a:rPr lang="en-US" smtClean="0"/>
              <a:pPr defTabSz="958764">
                <a:defRPr/>
              </a:pPr>
              <a:t>9</a:t>
            </a:fld>
            <a:endParaRPr lang="en-US" dirty="0" smtClean="0"/>
          </a:p>
        </p:txBody>
      </p:sp>
      <p:sp>
        <p:nvSpPr>
          <p:cNvPr id="399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5DDC3CFE-4562-47C1-85FA-188080253CD0}" type="slidenum">
              <a:rPr lang="en-US" smtClean="0"/>
              <a:pPr defTabSz="958764">
                <a:defRPr/>
              </a:pPr>
              <a:t>10</a:t>
            </a:fld>
            <a:endParaRPr lang="en-US" dirty="0" smtClean="0"/>
          </a:p>
        </p:txBody>
      </p:sp>
      <p:sp>
        <p:nvSpPr>
          <p:cNvPr id="4096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EB0BBFF-EB9A-40C7-9D46-C26D6C9311BD}" type="slidenum">
              <a:rPr lang="en-US" smtClean="0"/>
              <a:pPr defTabSz="958764">
                <a:defRPr/>
              </a:pPr>
              <a:t>11</a:t>
            </a:fld>
            <a:endParaRPr lang="en-US" dirty="0" smtClean="0"/>
          </a:p>
        </p:txBody>
      </p:sp>
      <p:sp>
        <p:nvSpPr>
          <p:cNvPr id="419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 txBox="1">
            <a:spLocks noChangeArrowheads="1"/>
          </p:cNvSpPr>
          <p:nvPr userDrawn="1"/>
        </p:nvSpPr>
        <p:spPr bwMode="auto">
          <a:xfrm>
            <a:off x="11176000" y="6553201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fld id="{1A659F7E-8097-499F-858E-4A9EFCB62EEC}" type="slidenum">
              <a:rPr lang="en-US">
                <a:solidFill>
                  <a:srgbClr val="FCFBF9"/>
                </a:solidFill>
              </a:rPr>
              <a:pPr algn="r">
                <a:defRPr/>
              </a:pPr>
              <a:t>‹#›</a:t>
            </a:fld>
            <a:endParaRPr lang="en-US">
              <a:solidFill>
                <a:srgbClr val="FCFBF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8"/>
            <a:ext cx="10126638" cy="192433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10: </a:t>
            </a:r>
            <a:r>
              <a:rPr lang="en-US" sz="4400" b="1" dirty="0" smtClean="0"/>
              <a:t>Abstract Classes</a:t>
            </a:r>
            <a:br>
              <a:rPr lang="en-US" sz="4400" b="1" dirty="0" smtClean="0"/>
            </a:br>
            <a:r>
              <a:rPr lang="en-US" sz="4400" b="1" dirty="0" smtClean="0"/>
              <a:t>and Interfaces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0351" y="1277938"/>
            <a:ext cx="11705167" cy="825500"/>
            <a:chOff x="280737" y="1425342"/>
            <a:chExt cx="8778240" cy="825365"/>
          </a:xfrm>
        </p:grpSpPr>
        <p:sp>
          <p:nvSpPr>
            <p:cNvPr id="18440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 subclass that does not implement all of the superclass abstract methods is itself abstract; and it cannot be instantiated.</a:t>
              </a: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258234" y="2189163"/>
            <a:ext cx="11675533" cy="33115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1600" kern="0" dirty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AU" altLang="en-AU" sz="16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class Shape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AU" altLang="en-AU" sz="16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abstract double area();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public             Rectangle extends Shape {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protected double w, h;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public Rectangle() { w = 0.0; h=0.0;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266701" y="5635625"/>
            <a:ext cx="11648017" cy="5857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Rectangle rectangle</a:t>
            </a:r>
            <a:r>
              <a:rPr lang="en-US" sz="2000" b="0" noProof="1">
                <a:cs typeface="Courier New" pitchFamily="49" charset="0"/>
              </a:rPr>
              <a:t> = new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000" b="0" noProof="1">
                <a:cs typeface="Courier New" pitchFamily="49" charset="0"/>
              </a:rPr>
              <a:t>(); // Illegal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86418" y="3824288"/>
            <a:ext cx="1587500" cy="30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abstract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0501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0" y="0"/>
            <a:ext cx="12192000" cy="614149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Abstract Classes Properties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imSun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24367" y="1520825"/>
            <a:ext cx="11705167" cy="825500"/>
            <a:chOff x="280737" y="1425342"/>
            <a:chExt cx="8778240" cy="825365"/>
          </a:xfrm>
        </p:grpSpPr>
        <p:sp>
          <p:nvSpPr>
            <p:cNvPr id="19467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 smtClean="0">
                  <a:cs typeface="Courier New" pitchFamily="49" charset="0"/>
                </a:rPr>
                <a:t>  Interface  </a:t>
              </a:r>
              <a:r>
                <a:rPr lang="en-US" sz="2000" b="0" noProof="1">
                  <a:cs typeface="Courier New" pitchFamily="49" charset="0"/>
                </a:rPr>
                <a:t>is a  conceptual entity similar to an Abstract class.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24367" y="2668588"/>
            <a:ext cx="11705167" cy="825500"/>
            <a:chOff x="280737" y="1425342"/>
            <a:chExt cx="8778240" cy="825365"/>
          </a:xfrm>
        </p:grpSpPr>
        <p:sp>
          <p:nvSpPr>
            <p:cNvPr id="19465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Can contain only constants (final variables) and abstract method (no implementation) - Different from Abstract classes.</a:t>
              </a:r>
            </a:p>
          </p:txBody>
        </p:sp>
        <p:sp>
          <p:nvSpPr>
            <p:cNvPr id="21" name="Isosceles Triangle 20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24367" y="3802064"/>
            <a:ext cx="11705167" cy="866775"/>
            <a:chOff x="280737" y="1425342"/>
            <a:chExt cx="8778240" cy="825364"/>
          </a:xfrm>
        </p:grpSpPr>
        <p:sp>
          <p:nvSpPr>
            <p:cNvPr id="19463" name="TextBox 14"/>
            <p:cNvSpPr txBox="1">
              <a:spLocks noChangeArrowheads="1"/>
            </p:cNvSpPr>
            <p:nvPr/>
          </p:nvSpPr>
          <p:spPr bwMode="auto">
            <a:xfrm>
              <a:off x="280737" y="1427746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 smtClean="0">
                  <a:cs typeface="Courier New" pitchFamily="49" charset="0"/>
                </a:rPr>
                <a:t>  Use </a:t>
              </a:r>
              <a:r>
                <a:rPr lang="en-US" sz="2000" b="0" noProof="1">
                  <a:cs typeface="Courier New" pitchFamily="49" charset="0"/>
                </a:rPr>
                <a:t>when a  number of classes share a common interface. Each class should implement the interface.</a:t>
              </a:r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15606" y="1699997"/>
              <a:ext cx="82234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740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Interfaces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1500718" y="1296988"/>
            <a:ext cx="9298516" cy="1308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An interface is basically a kind of class - it contains methods and variables, but they have to be only abstract classes and final fields/variables.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1500718" y="2701926"/>
            <a:ext cx="9298516" cy="13573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Therefore, it is the responsibility of the class that implements an interface to supply the code for methods.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1500718" y="4159250"/>
            <a:ext cx="9298516" cy="18811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class can implement any number of interfaces, but cannot extend more than one class at a time. Therefore, interfaces are considered as an informal way of realising multiple inheritance in Java.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343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Interfaces: An informal way of realising multiple inheritance</a:t>
            </a:r>
            <a:br>
              <a:rPr lang="en-US" sz="3600" dirty="0" smtClean="0"/>
            </a:br>
            <a:endParaRPr lang="en-US" sz="36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133851" y="2262189"/>
            <a:ext cx="3924300" cy="549275"/>
          </a:xfrm>
          <a:prstGeom prst="rect">
            <a:avLst/>
          </a:prstGeom>
          <a:solidFill>
            <a:sysClr val="window" lastClr="FFFFFF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/>
              <a:t>speak()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123267" y="1441451"/>
            <a:ext cx="3945467" cy="8366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/>
              <a:t>&lt;&lt;Interface&gt;&gt;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/>
              <a:t>Speaker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09034" y="4127501"/>
            <a:ext cx="3494617" cy="1387475"/>
            <a:chOff x="232230" y="4127959"/>
            <a:chExt cx="2620963" cy="1387308"/>
          </a:xfrm>
        </p:grpSpPr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235405" y="4889867"/>
              <a:ext cx="2614613" cy="6254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/>
                <a:t>speak()</a:t>
              </a: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232230" y="4127959"/>
              <a:ext cx="2620963" cy="77778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 dirty="0"/>
                <a:t>Politician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349751" y="4127500"/>
            <a:ext cx="3494616" cy="1371600"/>
            <a:chOff x="3261519" y="4127959"/>
            <a:chExt cx="2620963" cy="1371433"/>
          </a:xfrm>
        </p:grpSpPr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3264694" y="4889866"/>
              <a:ext cx="2614613" cy="60952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 dirty="0"/>
                <a:t>speak()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261519" y="4127959"/>
              <a:ext cx="2620963" cy="7777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 dirty="0"/>
                <a:t>Priest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8432801" y="4127500"/>
            <a:ext cx="3494617" cy="1371600"/>
            <a:chOff x="6324600" y="4127959"/>
            <a:chExt cx="2620963" cy="1371433"/>
          </a:xfrm>
        </p:grpSpPr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6324600" y="4889866"/>
              <a:ext cx="2597150" cy="60952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/>
                <a:t>speak()</a:t>
              </a: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6324600" y="4127959"/>
              <a:ext cx="2620963" cy="7777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 dirty="0"/>
                <a:t>Lecturer</a:t>
              </a:r>
            </a:p>
          </p:txBody>
        </p:sp>
      </p:grpSp>
      <p:cxnSp>
        <p:nvCxnSpPr>
          <p:cNvPr id="33" name="Elbow Connector 32"/>
          <p:cNvCxnSpPr/>
          <p:nvPr/>
        </p:nvCxnSpPr>
        <p:spPr>
          <a:xfrm rot="5400000" flipH="1" flipV="1">
            <a:off x="2971007" y="2067190"/>
            <a:ext cx="1316037" cy="28045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V="1">
            <a:off x="8081699" y="2006866"/>
            <a:ext cx="1316037" cy="292523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0"/>
            <a:endCxn id="16" idx="2"/>
          </p:cNvCxnSpPr>
          <p:nvPr/>
        </p:nvCxnSpPr>
        <p:spPr>
          <a:xfrm rot="16200000" flipV="1">
            <a:off x="5437982" y="3469482"/>
            <a:ext cx="131603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Interface - Example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1731434" y="1552576"/>
            <a:ext cx="8741833" cy="194117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2000" kern="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InterfaceName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// Constant/Final Variable Declaration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// Methods Declaration – only method body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742018" y="4772025"/>
            <a:ext cx="8741833" cy="14795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Speaker {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public void speak( );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1" name="TextBox 14"/>
          <p:cNvSpPr txBox="1">
            <a:spLocks noChangeArrowheads="1"/>
          </p:cNvSpPr>
          <p:nvPr/>
        </p:nvSpPr>
        <p:spPr bwMode="auto">
          <a:xfrm>
            <a:off x="1712384" y="1012825"/>
            <a:ext cx="8777816" cy="58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Ins="0" bIns="9144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Interface Syntax</a:t>
            </a:r>
          </a:p>
        </p:txBody>
      </p:sp>
      <p:sp>
        <p:nvSpPr>
          <p:cNvPr id="52" name="TextBox 14"/>
          <p:cNvSpPr txBox="1">
            <a:spLocks noChangeArrowheads="1"/>
          </p:cNvSpPr>
          <p:nvPr/>
        </p:nvSpPr>
        <p:spPr bwMode="auto">
          <a:xfrm>
            <a:off x="1725084" y="4197350"/>
            <a:ext cx="8777816" cy="585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Ins="0" bIns="9144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Interface Example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3331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>
                <a:ea typeface="SimSun" pitchFamily="2" charset="-122"/>
              </a:rPr>
              <a:t>Abstract Classes and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406400" y="3725864"/>
            <a:ext cx="11379200" cy="12033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180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implements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InterfaceName</a:t>
            </a: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[,InterfaceName2, …]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 Body of Class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" name="TextBox 14"/>
          <p:cNvSpPr txBox="1">
            <a:spLocks noChangeArrowheads="1"/>
          </p:cNvSpPr>
          <p:nvPr/>
        </p:nvSpPr>
        <p:spPr bwMode="auto">
          <a:xfrm>
            <a:off x="387352" y="2333625"/>
            <a:ext cx="11398249" cy="14112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Interfaces are used like super-classes who properties are inherited by classes. This is achieved by creating a class that implements the given interface as follows: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3331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Implementing Interfaces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92618" y="1346201"/>
            <a:ext cx="11777133" cy="1325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0" bIns="46800" anchor="ctr">
            <a:spAutoFit/>
          </a:bodyPr>
          <a:lstStyle/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Politician implements Speaker 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public void speak(){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AU" altLang="en-AU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(“Talk politics”);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2618" y="3095626"/>
            <a:ext cx="11777133" cy="1325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0" bIns="46800" anchor="ctr">
            <a:spAutoFit/>
          </a:bodyPr>
          <a:lstStyle/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Priest implements Speaker 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public void speak(){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AU" altLang="en-AU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(“Religious Talks”);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2618" y="4843463"/>
            <a:ext cx="11777133" cy="132556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0" bIns="46800" anchor="ctr">
            <a:spAutoFit/>
          </a:bodyPr>
          <a:lstStyle/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Lecturer implements Speaker 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public void speak(){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AU" altLang="en-AU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(“Talks Object Oriented Design and Programming!”);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922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Implementing Interfaces Examples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16418" y="2319338"/>
            <a:ext cx="11925300" cy="12025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0" bIns="46800" anchor="ctr">
            <a:spAutoFit/>
          </a:bodyPr>
          <a:lstStyle/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180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AU" altLang="en-AU" sz="180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InterfaceName</a:t>
            </a: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[, InterfaceName2, …]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 Body of Class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" name="TextBox 14"/>
          <p:cNvSpPr txBox="1">
            <a:spLocks noChangeArrowheads="1"/>
          </p:cNvSpPr>
          <p:nvPr/>
        </p:nvSpPr>
        <p:spPr bwMode="auto">
          <a:xfrm>
            <a:off x="97367" y="1712913"/>
            <a:ext cx="11944351" cy="623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general form of interface implementation: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124885" y="3998914"/>
            <a:ext cx="11942233" cy="17494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This shows a class can extended another class while implementing one or more interfaces. It appears like a </a:t>
            </a:r>
            <a:r>
              <a:rPr lang="en-US" sz="2000" noProof="1">
                <a:cs typeface="Courier New" pitchFamily="49" charset="0"/>
              </a:rPr>
              <a:t>multiple inheritance</a:t>
            </a:r>
            <a:r>
              <a:rPr lang="en-US" sz="2000" b="0" noProof="1">
                <a:cs typeface="Courier New" pitchFamily="49" charset="0"/>
              </a:rPr>
              <a:t> (if we consider interfaces as special kind of classes with certain restrictions or special features).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922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Inheritance and Interface Implementation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922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Final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30751" y="4160838"/>
            <a:ext cx="2351616" cy="1763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63067" y="2197100"/>
            <a:ext cx="1621367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730751" y="1252538"/>
            <a:ext cx="2351616" cy="1763712"/>
            <a:chOff x="3526972" y="1252742"/>
            <a:chExt cx="1763486" cy="1763486"/>
          </a:xfrm>
        </p:grpSpPr>
        <p:sp>
          <p:nvSpPr>
            <p:cNvPr id="11" name="Oval 10"/>
            <p:cNvSpPr/>
            <p:nvPr/>
          </p:nvSpPr>
          <p:spPr>
            <a:xfrm>
              <a:off x="3526972" y="1252742"/>
              <a:ext cx="1763486" cy="1763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38" name="TextBox 14"/>
            <p:cNvSpPr txBox="1">
              <a:spLocks noChangeArrowheads="1"/>
            </p:cNvSpPr>
            <p:nvPr/>
          </p:nvSpPr>
          <p:spPr bwMode="auto">
            <a:xfrm>
              <a:off x="3903545" y="1900762"/>
              <a:ext cx="651729" cy="400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Parent</a:t>
              </a:r>
            </a:p>
          </p:txBody>
        </p:sp>
      </p:grpSp>
      <p:sp>
        <p:nvSpPr>
          <p:cNvPr id="26631" name="TextBox 15"/>
          <p:cNvSpPr txBox="1">
            <a:spLocks noChangeArrowheads="1"/>
          </p:cNvSpPr>
          <p:nvPr/>
        </p:nvSpPr>
        <p:spPr bwMode="auto">
          <a:xfrm>
            <a:off x="5365751" y="5003800"/>
            <a:ext cx="708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Child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523568" y="4367213"/>
            <a:ext cx="4601633" cy="400050"/>
            <a:chOff x="4893276" y="4367092"/>
            <a:chExt cx="3450901" cy="400110"/>
          </a:xfrm>
        </p:grpSpPr>
        <p:sp>
          <p:nvSpPr>
            <p:cNvPr id="26635" name="Rectangle 16"/>
            <p:cNvSpPr>
              <a:spLocks noChangeArrowheads="1"/>
            </p:cNvSpPr>
            <p:nvPr/>
          </p:nvSpPr>
          <p:spPr bwMode="auto">
            <a:xfrm>
              <a:off x="5607723" y="4367092"/>
              <a:ext cx="27364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en-AU" sz="2000" b="0"/>
                <a:t>Inherited Capability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893276" y="4584612"/>
              <a:ext cx="741293" cy="158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rot="5400000" flipH="1" flipV="1">
            <a:off x="5315215" y="3587486"/>
            <a:ext cx="1081088" cy="21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332164"/>
            <a:ext cx="73871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85 L 0.00556 0.290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7230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Final Classes: A way for Preventing Classes being extended</a:t>
            </a:r>
            <a:br>
              <a:rPr lang="en-US" sz="3600" dirty="0" smtClean="0"/>
            </a:br>
            <a:endParaRPr lang="en-US" sz="3600" dirty="0" smtClean="0">
              <a:ea typeface="SimSun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451" y="2808289"/>
            <a:ext cx="11413067" cy="21542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tIns="91440" bIns="91440" anchor="ctr">
            <a:spAutoFit/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0000FF"/>
                </a:solidFill>
                <a:latin typeface="Calibri"/>
                <a:cs typeface="+mn-cs"/>
              </a:rPr>
              <a:t>final</a:t>
            </a: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 class Marks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{ // members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}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0000FF"/>
                </a:solidFill>
                <a:latin typeface="Calibri"/>
                <a:cs typeface="+mn-cs"/>
              </a:rPr>
              <a:t>final</a:t>
            </a: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 class Student extends Person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{ // members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}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298452" y="1528764"/>
            <a:ext cx="11423649" cy="13430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We can prevent an inheritance of classes by other classes by declaring them as final classes. This is achieved in Java by using the following keyword final: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351367" y="5338763"/>
            <a:ext cx="11425767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Any attempt to inherit these classes will cause an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Define abstract class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Explain why abstract classes are needed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Use abstract classes in writing small java applications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Define interface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Use interfaces in writing small java applications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Use “final” keyword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2057401" y="3602039"/>
            <a:ext cx="7937500" cy="1182687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Example: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final int marks = 100;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final void display();</a:t>
            </a:r>
          </a:p>
        </p:txBody>
      </p:sp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37231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Final Members: A way for Preventing Overriding of Members in Subclasses</a:t>
            </a:r>
            <a:br>
              <a:rPr lang="en-US" sz="3600" dirty="0" smtClean="0"/>
            </a:br>
            <a:endParaRPr lang="en-US" sz="3600" dirty="0" smtClean="0">
              <a:ea typeface="SimSun" pitchFamily="2" charset="-122"/>
            </a:endParaRP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2061633" y="1685925"/>
            <a:ext cx="7943851" cy="8778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All methods and variables can be overridden by default in subclasses. 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2061633" y="2747964"/>
            <a:ext cx="7943851" cy="877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This can be prevented by declaring them as final using the keyword “final” as a modifier.</a:t>
            </a:r>
          </a:p>
        </p:txBody>
      </p:sp>
      <p:sp>
        <p:nvSpPr>
          <p:cNvPr id="22" name="TextBox 14"/>
          <p:cNvSpPr txBox="1">
            <a:spLocks noChangeArrowheads="1"/>
          </p:cNvSpPr>
          <p:nvPr/>
        </p:nvSpPr>
        <p:spPr bwMode="auto">
          <a:xfrm>
            <a:off x="2061633" y="4954588"/>
            <a:ext cx="7943851" cy="12112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This ensures that functionality defined in this method cannot be altered any. Similarly, the value of a final variable cannot be altered.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9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156885" y="5056189"/>
            <a:ext cx="7878233" cy="835025"/>
            <a:chOff x="1647816" y="5056689"/>
            <a:chExt cx="5908007" cy="835025"/>
          </a:xfrm>
        </p:grpSpPr>
        <p:sp>
          <p:nvSpPr>
            <p:cNvPr id="11275" name="TextBox 14"/>
            <p:cNvSpPr txBox="1">
              <a:spLocks noChangeArrowheads="1"/>
            </p:cNvSpPr>
            <p:nvPr/>
          </p:nvSpPr>
          <p:spPr bwMode="auto">
            <a:xfrm>
              <a:off x="1647816" y="5056689"/>
              <a:ext cx="5908007" cy="83072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just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Cannot be instantiated – objects cannot  be created.</a:t>
              </a:r>
            </a:p>
          </p:txBody>
        </p:sp>
        <p:sp>
          <p:nvSpPr>
            <p:cNvPr id="33" name="Isosceles Triangle 32"/>
            <p:cNvSpPr/>
            <p:nvPr/>
          </p:nvSpPr>
          <p:spPr bwMode="auto">
            <a:xfrm rot="5400000">
              <a:off x="1385861" y="5339279"/>
              <a:ext cx="831850" cy="2730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156885" y="3671888"/>
            <a:ext cx="7878233" cy="838200"/>
            <a:chOff x="1647816" y="3672389"/>
            <a:chExt cx="5908007" cy="838200"/>
          </a:xfrm>
        </p:grpSpPr>
        <p:sp>
          <p:nvSpPr>
            <p:cNvPr id="11273" name="TextBox 14"/>
            <p:cNvSpPr txBox="1">
              <a:spLocks noChangeArrowheads="1"/>
            </p:cNvSpPr>
            <p:nvPr/>
          </p:nvSpPr>
          <p:spPr bwMode="auto">
            <a:xfrm>
              <a:off x="1647816" y="3677848"/>
              <a:ext cx="5908007" cy="83274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just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Provides a common root for a group of classes, nicely tied together in a package.</a:t>
              </a:r>
            </a:p>
          </p:txBody>
        </p:sp>
        <p:sp>
          <p:nvSpPr>
            <p:cNvPr id="40" name="Isosceles Triangle 39"/>
            <p:cNvSpPr/>
            <p:nvPr/>
          </p:nvSpPr>
          <p:spPr bwMode="auto">
            <a:xfrm rot="5400000">
              <a:off x="1377130" y="3952598"/>
              <a:ext cx="833437" cy="2730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152651" y="2284414"/>
            <a:ext cx="7886700" cy="841375"/>
            <a:chOff x="1643054" y="2284914"/>
            <a:chExt cx="5914797" cy="841375"/>
          </a:xfrm>
        </p:grpSpPr>
        <p:sp>
          <p:nvSpPr>
            <p:cNvPr id="11271" name="TextBox 14"/>
            <p:cNvSpPr txBox="1">
              <a:spLocks noChangeArrowheads="1"/>
            </p:cNvSpPr>
            <p:nvPr/>
          </p:nvSpPr>
          <p:spPr bwMode="auto">
            <a:xfrm>
              <a:off x="1643054" y="2284914"/>
              <a:ext cx="5914797" cy="829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just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Is a conceptual class.</a:t>
              </a:r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5400000">
              <a:off x="1385078" y="2574638"/>
              <a:ext cx="830263" cy="2730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5" name="TextBox 14"/>
          <p:cNvSpPr txBox="1">
            <a:spLocks noChangeArrowheads="1"/>
          </p:cNvSpPr>
          <p:nvPr/>
        </p:nvSpPr>
        <p:spPr bwMode="auto">
          <a:xfrm>
            <a:off x="2152651" y="1298575"/>
            <a:ext cx="7886700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91440" rIns="0" bIns="9144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Abstract Classes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0501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>
                <a:ea typeface="SimSun" pitchFamily="2" charset="-122"/>
              </a:rPr>
              <a:t>Abstract Classes and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83118" y="5565775"/>
            <a:ext cx="11425767" cy="838200"/>
            <a:chOff x="238376" y="3736557"/>
            <a:chExt cx="8568740" cy="838200"/>
          </a:xfrm>
        </p:grpSpPr>
        <p:sp>
          <p:nvSpPr>
            <p:cNvPr id="12300" name="TextBox 14"/>
            <p:cNvSpPr txBox="1">
              <a:spLocks noChangeArrowheads="1"/>
            </p:cNvSpPr>
            <p:nvPr/>
          </p:nvSpPr>
          <p:spPr bwMode="auto">
            <a:xfrm>
              <a:off x="238376" y="3742016"/>
              <a:ext cx="8568740" cy="83274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We cannot declare abstract constructors or abstract static methods.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-32303" y="4016760"/>
              <a:ext cx="833438" cy="273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83118" y="4619625"/>
            <a:ext cx="11425767" cy="838200"/>
            <a:chOff x="238376" y="3736557"/>
            <a:chExt cx="8568740" cy="838200"/>
          </a:xfrm>
        </p:grpSpPr>
        <p:sp>
          <p:nvSpPr>
            <p:cNvPr id="12298" name="TextBox 14"/>
            <p:cNvSpPr txBox="1">
              <a:spLocks noChangeArrowheads="1"/>
            </p:cNvSpPr>
            <p:nvPr/>
          </p:nvSpPr>
          <p:spPr bwMode="auto">
            <a:xfrm>
              <a:off x="238376" y="3742016"/>
              <a:ext cx="8568740" cy="83274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The abstract methods of an abstract class must be defined in its subclass.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-32303" y="4016760"/>
              <a:ext cx="833438" cy="273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090334" y="1203325"/>
            <a:ext cx="6011333" cy="2332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tIns="91440" bIns="91440" anchor="ctr">
            <a:spAutoFit/>
          </a:bodyPr>
          <a:lstStyle/>
          <a:p>
            <a:pPr marL="342900" indent="-342900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GB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endParaRPr lang="en-GB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 MethodName1();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Method2() 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 method body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83118" y="3671888"/>
            <a:ext cx="11425767" cy="838200"/>
            <a:chOff x="238376" y="3736557"/>
            <a:chExt cx="8568740" cy="838200"/>
          </a:xfrm>
        </p:grpSpPr>
        <p:sp>
          <p:nvSpPr>
            <p:cNvPr id="12296" name="TextBox 14"/>
            <p:cNvSpPr txBox="1">
              <a:spLocks noChangeArrowheads="1"/>
            </p:cNvSpPr>
            <p:nvPr/>
          </p:nvSpPr>
          <p:spPr bwMode="auto">
            <a:xfrm>
              <a:off x="238376" y="3742016"/>
              <a:ext cx="8568740" cy="83274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When a class contains zero or more abstract methods, it should be declared as abstract class. 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-32303" y="4016760"/>
              <a:ext cx="833437" cy="273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3206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Abstract Class Syntax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1644651" y="1217613"/>
            <a:ext cx="1627716" cy="11985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811685" y="1474789"/>
            <a:ext cx="1697567" cy="674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77885" y="1557339"/>
            <a:ext cx="11432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SHAPE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625600" y="2551114"/>
            <a:ext cx="8940800" cy="147950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class Shape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</a:t>
            </a:r>
            <a:r>
              <a:rPr lang="en-AU" altLang="en-AU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 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double area();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9" name="TextBox 14"/>
          <p:cNvSpPr txBox="1">
            <a:spLocks noChangeArrowheads="1"/>
          </p:cNvSpPr>
          <p:nvPr/>
        </p:nvSpPr>
        <p:spPr bwMode="auto">
          <a:xfrm>
            <a:off x="1615018" y="4375150"/>
            <a:ext cx="8961967" cy="7747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Is the following statement valid?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Shape s = new Shape();</a:t>
            </a:r>
          </a:p>
        </p:txBody>
      </p:sp>
      <p:sp>
        <p:nvSpPr>
          <p:cNvPr id="40" name="TextBox 14"/>
          <p:cNvSpPr txBox="1">
            <a:spLocks noChangeArrowheads="1"/>
          </p:cNvSpPr>
          <p:nvPr/>
        </p:nvSpPr>
        <p:spPr bwMode="auto">
          <a:xfrm>
            <a:off x="1615018" y="5229226"/>
            <a:ext cx="8961967" cy="11795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No. It is illegal because the Shape class is an abstract class, which cannot be instantiated to create its objects.</a:t>
            </a:r>
          </a:p>
        </p:txBody>
      </p:sp>
      <p:cxnSp>
        <p:nvCxnSpPr>
          <p:cNvPr id="43" name="Straight Arrow Connector 42"/>
          <p:cNvCxnSpPr>
            <a:stCxn id="30" idx="6"/>
            <a:endCxn id="35" idx="1"/>
          </p:cNvCxnSpPr>
          <p:nvPr/>
        </p:nvCxnSpPr>
        <p:spPr>
          <a:xfrm>
            <a:off x="3272367" y="1816894"/>
            <a:ext cx="1805518" cy="20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2" idx="1"/>
            <a:endCxn id="35" idx="3"/>
          </p:cNvCxnSpPr>
          <p:nvPr/>
        </p:nvCxnSpPr>
        <p:spPr>
          <a:xfrm rot="10800000" flipV="1">
            <a:off x="6221147" y="1812133"/>
            <a:ext cx="2590538" cy="681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0501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Abstract Class - Example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5" grpId="0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4"/>
          <p:cNvSpPr txBox="1">
            <a:spLocks noChangeArrowheads="1"/>
          </p:cNvSpPr>
          <p:nvPr/>
        </p:nvSpPr>
        <p:spPr bwMode="auto">
          <a:xfrm>
            <a:off x="588434" y="1379539"/>
            <a:ext cx="11015133" cy="47974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public Circle extends Shape {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protected double r;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protected static final double PI =3.1415926535;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public Circle() { r = 1.0; )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public double area() { return PI * r * r;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public Rectangle extends Shape {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protected double w, h;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public Rectangle() { w = 0.0; h=0.0;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public double area() { return w * h;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6854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Abstract Classes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4367" y="1360488"/>
            <a:ext cx="11705167" cy="825500"/>
            <a:chOff x="280737" y="1425342"/>
            <a:chExt cx="8778240" cy="825365"/>
          </a:xfrm>
        </p:grpSpPr>
        <p:sp>
          <p:nvSpPr>
            <p:cNvPr id="15368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 class with one or more abstract methods is automatically abstract and it cannot be instantiated.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9184" y="2330450"/>
            <a:ext cx="11675533" cy="14795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class Shape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</a:t>
            </a:r>
            <a:r>
              <a:rPr lang="en-AU" altLang="en-AU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 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double area();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266701" y="3959225"/>
            <a:ext cx="11648017" cy="7747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Shape s = new Shape(); // Error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773767" y="2355850"/>
            <a:ext cx="1644651" cy="2492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abstract</a:t>
            </a:r>
            <a:endParaRPr lang="en-IN" sz="1600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4149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Abstract Classes Properties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4367" y="1344614"/>
            <a:ext cx="11705167" cy="663575"/>
            <a:chOff x="280737" y="1271146"/>
            <a:chExt cx="8778240" cy="1110106"/>
          </a:xfrm>
        </p:grpSpPr>
        <p:sp>
          <p:nvSpPr>
            <p:cNvPr id="16391" name="TextBox 14"/>
            <p:cNvSpPr txBox="1">
              <a:spLocks noChangeArrowheads="1"/>
            </p:cNvSpPr>
            <p:nvPr/>
          </p:nvSpPr>
          <p:spPr bwMode="auto">
            <a:xfrm>
              <a:off x="280737" y="1271146"/>
              <a:ext cx="8778240" cy="111010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 class declared abstract, even with no abstract methods can not be instantiated.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-75191" y="1697619"/>
              <a:ext cx="1019810" cy="25715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7285" y="2198688"/>
            <a:ext cx="11637433" cy="21717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class Triangle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private </a:t>
            </a:r>
            <a:r>
              <a:rPr lang="en-AU" altLang="en-AU" sz="2000" kern="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radius;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		public double area(){//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					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		 }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285751" y="4541839"/>
            <a:ext cx="11648016" cy="9302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Triangle triagle = new Triangle(); // Error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3206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0"/>
            <a:ext cx="12192000" cy="614149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Abstract Classes Properties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imSun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4367" y="1239838"/>
            <a:ext cx="11705167" cy="825500"/>
            <a:chOff x="280737" y="1425342"/>
            <a:chExt cx="8778240" cy="825365"/>
          </a:xfrm>
        </p:grpSpPr>
        <p:sp>
          <p:nvSpPr>
            <p:cNvPr id="17415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 subclass of an abstract class can be instantiated if it overrides all abstract methods by implementation them.</a:t>
              </a:r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258234" y="2189163"/>
            <a:ext cx="11675533" cy="33115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1600" kern="0" dirty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AU" altLang="en-AU" sz="16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class Shape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AU" altLang="en-AU" sz="16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abstract double area();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public Rectangle extends Shape {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protected double w, h;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public Rectangle() { w = 0.0; h=0.0;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5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double area() { return w * h;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266701" y="5635625"/>
            <a:ext cx="11648017" cy="5857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Rectangle rectangle</a:t>
            </a:r>
            <a:r>
              <a:rPr lang="en-US" sz="2000" b="0" noProof="1">
                <a:cs typeface="Courier New" pitchFamily="49" charset="0"/>
              </a:rPr>
              <a:t> = new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000" b="0" noProof="1">
                <a:cs typeface="Courier New" pitchFamily="49" charset="0"/>
              </a:rPr>
              <a:t>(); // Legal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4149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0"/>
            <a:ext cx="12192000" cy="614149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Abstract Classes Properties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imSun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471</TotalTime>
  <Words>1089</Words>
  <Application>Microsoft Office PowerPoint</Application>
  <PresentationFormat>Custom</PresentationFormat>
  <Paragraphs>222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Session_Tempalate</vt:lpstr>
      <vt:lpstr>Session 10: Abstract Classes and Interfaces  Module 3.2: Core Java</vt:lpstr>
      <vt:lpstr>Learning Objectives</vt:lpstr>
      <vt:lpstr>Abstract Classes and Interfaces</vt:lpstr>
      <vt:lpstr> Abstract Class Syntax </vt:lpstr>
      <vt:lpstr> Abstract Class - Example </vt:lpstr>
      <vt:lpstr> Abstract Classes </vt:lpstr>
      <vt:lpstr> Abstract Classes Properties </vt:lpstr>
      <vt:lpstr>Abstract Classes &amp; Interfaces</vt:lpstr>
      <vt:lpstr>Abstract Classes &amp; Interfaces</vt:lpstr>
      <vt:lpstr>Abstract Classes &amp; Interfaces</vt:lpstr>
      <vt:lpstr> Interfaces </vt:lpstr>
      <vt:lpstr> Interfaces: An informal way of realising multiple inheritance </vt:lpstr>
      <vt:lpstr> Interface - Example </vt:lpstr>
      <vt:lpstr>Abstract Classes and Interfaces</vt:lpstr>
      <vt:lpstr> Implementing Interfaces </vt:lpstr>
      <vt:lpstr> Implementing Interfaces Examples </vt:lpstr>
      <vt:lpstr> Inheritance and Interface Implementation </vt:lpstr>
      <vt:lpstr> Final </vt:lpstr>
      <vt:lpstr> Final Classes: A way for Preventing Classes being extended </vt:lpstr>
      <vt:lpstr> Final Members: A way for Preventing Overriding of Members in Subclasses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83</cp:revision>
  <dcterms:created xsi:type="dcterms:W3CDTF">2015-08-03T16:07:15Z</dcterms:created>
  <dcterms:modified xsi:type="dcterms:W3CDTF">2015-09-23T09:35:41Z</dcterms:modified>
</cp:coreProperties>
</file>