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1EDB7F-DF22-48E0-B60C-AF83FB0FBBE0}" type="slidenum">
              <a:rPr lang="en-US" smtClean="0">
                <a:ea typeface="Verdana" pitchFamily="32" charset="0"/>
                <a:cs typeface="Verdana" pitchFamily="32" charset="0"/>
              </a:rPr>
              <a:pPr/>
              <a:t>3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 marL="108116" indent="-100609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26BF41-85C3-4B4B-ACF2-7592B20FD837}" type="slidenum">
              <a:rPr lang="en-US" smtClean="0">
                <a:ea typeface="Verdana" pitchFamily="32" charset="0"/>
                <a:cs typeface="Verdana" pitchFamily="32" charset="0"/>
              </a:rPr>
              <a:pPr/>
              <a:t>12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B06E6B7-97ED-4C3E-8A96-A841C4D2210D}" type="slidenum">
              <a:rPr lang="en-US" smtClean="0">
                <a:ea typeface="Verdana" pitchFamily="32" charset="0"/>
                <a:cs typeface="Verdana" pitchFamily="32" charset="0"/>
              </a:rPr>
              <a:pPr/>
              <a:t>13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890F33-43E6-4F30-9E15-A5C585CEA3B9}" type="slidenum">
              <a:rPr lang="en-US" smtClean="0">
                <a:ea typeface="Verdana" pitchFamily="32" charset="0"/>
                <a:cs typeface="Verdana" pitchFamily="32" charset="0"/>
              </a:rPr>
              <a:pPr/>
              <a:t>14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6D70A7D-D5F3-45EE-B505-997CBB015F05}" type="slidenum">
              <a:rPr lang="en-US" smtClean="0">
                <a:ea typeface="Verdana" pitchFamily="32" charset="0"/>
                <a:cs typeface="Verdana" pitchFamily="32" charset="0"/>
              </a:rPr>
              <a:pPr/>
              <a:t>15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5ADC9-5727-424D-A337-B2392812A3DE}" type="slidenum">
              <a:rPr lang="en-US" smtClean="0">
                <a:ea typeface="Verdana" pitchFamily="32" charset="0"/>
                <a:cs typeface="Verdana" pitchFamily="32" charset="0"/>
              </a:rPr>
              <a:pPr/>
              <a:t>16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BBEC6C-45E2-4883-95CC-FC2F5B5EB7E8}" type="slidenum">
              <a:rPr lang="en-US" smtClean="0">
                <a:ea typeface="Verdana" pitchFamily="32" charset="0"/>
                <a:cs typeface="Verdana" pitchFamily="32" charset="0"/>
              </a:rPr>
              <a:pPr/>
              <a:t>17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AF97AC-1DF9-4493-91F8-870B180F83FB}" type="slidenum">
              <a:rPr lang="en-US" smtClean="0">
                <a:ea typeface="Verdana" pitchFamily="32" charset="0"/>
                <a:cs typeface="Verdana" pitchFamily="32" charset="0"/>
              </a:rPr>
              <a:pPr/>
              <a:t>18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597F8BA4-E9FF-4501-B934-6AFEE48B5D5B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222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29D9B7-10C1-43C2-94C6-DBBEE12371D1}" type="slidenum">
              <a:rPr lang="en-US" smtClean="0">
                <a:ea typeface="Verdana" pitchFamily="32" charset="0"/>
                <a:cs typeface="Verdana" pitchFamily="32" charset="0"/>
              </a:rPr>
              <a:pPr/>
              <a:t>19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8FCB0DA0-6FB9-4A46-BD9D-E5562ED1903F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19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325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162801-4AD2-452C-B4D7-6C39C1AFE897}" type="slidenum">
              <a:rPr lang="en-US" smtClean="0">
                <a:ea typeface="Verdana" pitchFamily="32" charset="0"/>
                <a:cs typeface="Verdana" pitchFamily="32" charset="0"/>
              </a:rPr>
              <a:pPr/>
              <a:t>20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2110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AF9C335F-2938-4FE6-8F2A-B1B832036EA3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20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427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C5EE27-7445-4B19-9A6D-A3B8B29AA4BD}" type="slidenum">
              <a:rPr lang="en-US" smtClean="0">
                <a:ea typeface="Verdana" pitchFamily="32" charset="0"/>
                <a:cs typeface="Verdana" pitchFamily="32" charset="0"/>
              </a:rPr>
              <a:pPr/>
              <a:t>21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2110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8573DF48-95F8-496D-8BD3-F96ECF955155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21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5301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6F7F9A-2C67-4A29-8A34-040F533ED979}" type="slidenum">
              <a:rPr lang="en-US" smtClean="0">
                <a:ea typeface="Verdana" pitchFamily="32" charset="0"/>
                <a:cs typeface="Verdana" pitchFamily="32" charset="0"/>
              </a:rPr>
              <a:pPr/>
              <a:t>4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7DD1E89-917D-413D-93D9-7B39872E07A7}" type="slidenum">
              <a:rPr lang="en-US" smtClean="0">
                <a:ea typeface="Verdana" pitchFamily="32" charset="0"/>
                <a:cs typeface="Verdana" pitchFamily="32" charset="0"/>
              </a:rPr>
              <a:pPr/>
              <a:t>22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632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2110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99DA36AA-E078-4D1D-9E0D-5D0CBA8289E8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22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632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C30DCF-2072-48EE-A397-A4DF348F3E6F}" type="slidenum">
              <a:rPr lang="en-US" smtClean="0">
                <a:ea typeface="Verdana" pitchFamily="32" charset="0"/>
                <a:cs typeface="Verdana" pitchFamily="32" charset="0"/>
              </a:rPr>
              <a:pPr/>
              <a:t>23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734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2110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69926D8D-F6B7-4A5B-ACBE-89D3AE021A26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23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734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03D995-C25D-4D99-9D8B-C44B0F2EED44}" type="slidenum">
              <a:rPr lang="en-US" smtClean="0">
                <a:ea typeface="Verdana" pitchFamily="32" charset="0"/>
                <a:cs typeface="Verdana" pitchFamily="32" charset="0"/>
              </a:rPr>
              <a:pPr/>
              <a:t>24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BCA56876-816F-446A-AC96-66229C679DE3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24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8373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AB1C8A1-2E3D-42E7-AA9F-68DECF9F7BA9}" type="slidenum">
              <a:rPr lang="en-US" smtClean="0">
                <a:ea typeface="Verdana" pitchFamily="32" charset="0"/>
                <a:cs typeface="Verdana" pitchFamily="32" charset="0"/>
              </a:rPr>
              <a:pPr/>
              <a:t>25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426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dirty="0" smtClean="0">
              <a:ea typeface="DejaVu Sans" charset="0"/>
              <a:cs typeface="DejaVu Sans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162E1765-2B63-4C24-B725-411147AC45AB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25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59397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8D690EF-FDF1-4438-A4DB-549D34B6F9F8}" type="slidenum">
              <a:rPr lang="en-US" smtClean="0">
                <a:ea typeface="Verdana" pitchFamily="32" charset="0"/>
                <a:cs typeface="Verdana" pitchFamily="32" charset="0"/>
              </a:rPr>
              <a:pPr/>
              <a:t>5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6B7E17-1C06-4CAB-85C9-9CEA728FBF2E}" type="slidenum">
              <a:rPr lang="en-US" smtClean="0">
                <a:ea typeface="Verdana" pitchFamily="32" charset="0"/>
                <a:cs typeface="Verdana" pitchFamily="32" charset="0"/>
              </a:rPr>
              <a:pPr/>
              <a:t>6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ED850A-E6AC-4D80-AB25-82B5C993BA1E}" type="slidenum">
              <a:rPr lang="en-US" smtClean="0">
                <a:ea typeface="Verdana" pitchFamily="32" charset="0"/>
                <a:cs typeface="Verdana" pitchFamily="32" charset="0"/>
              </a:rPr>
              <a:pPr/>
              <a:t>7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0963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 marL="108116" indent="-100609">
              <a:spcBef>
                <a:spcPts val="355"/>
              </a:spcBef>
              <a:tabLst>
                <a:tab pos="108116" algn="l"/>
                <a:tab pos="531572" algn="l"/>
                <a:tab pos="956530" algn="l"/>
                <a:tab pos="1381487" algn="l"/>
                <a:tab pos="1806445" algn="l"/>
                <a:tab pos="2231402" algn="l"/>
                <a:tab pos="2656360" algn="l"/>
                <a:tab pos="3081317" algn="l"/>
                <a:tab pos="3506274" algn="l"/>
                <a:tab pos="3931231" algn="l"/>
                <a:tab pos="4356189" algn="l"/>
                <a:tab pos="4781146" algn="l"/>
                <a:tab pos="5206104" algn="l"/>
                <a:tab pos="5631061" algn="l"/>
                <a:tab pos="6056019" algn="l"/>
                <a:tab pos="6480976" algn="l"/>
                <a:tab pos="6905934" algn="l"/>
                <a:tab pos="7330891" algn="l"/>
                <a:tab pos="7755848" algn="l"/>
                <a:tab pos="8180805" algn="l"/>
                <a:tab pos="8605763" algn="l"/>
              </a:tabLst>
            </a:pPr>
            <a:endParaRPr lang="en-US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F5DF9D44-E605-400E-A155-96F705E7CADE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7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40965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9463555-7541-47E3-9206-C8C2374238DE}" type="slidenum">
              <a:rPr lang="en-US" smtClean="0">
                <a:ea typeface="Verdana" pitchFamily="32" charset="0"/>
                <a:cs typeface="Verdana" pitchFamily="32" charset="0"/>
              </a:rPr>
              <a:pPr/>
              <a:t>8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body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882677" y="8769048"/>
            <a:ext cx="3092648" cy="2933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6028" tIns="48014" rIns="96028" bIns="48014" anchor="b"/>
          <a:lstStyle/>
          <a:p>
            <a:pPr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fld id="{58B8E643-A5E3-4EA1-A1CC-6DDA2C3560D1}" type="slidenum">
              <a:rPr lang="en-US" sz="800">
                <a:solidFill>
                  <a:srgbClr val="000000"/>
                </a:solidFill>
                <a:latin typeface="Arial" charset="0"/>
                <a:ea typeface="Verdana" pitchFamily="32" charset="0"/>
                <a:cs typeface="Verdana" pitchFamily="32" charset="0"/>
              </a:rPr>
              <a:pPr>
                <a:tabLst>
                  <a:tab pos="0" algn="l"/>
                  <a:tab pos="423456" algn="l"/>
                  <a:tab pos="848414" algn="l"/>
                  <a:tab pos="1273371" algn="l"/>
                  <a:tab pos="1698328" algn="l"/>
                  <a:tab pos="2123285" algn="l"/>
                  <a:tab pos="2548243" algn="l"/>
                  <a:tab pos="2973200" algn="l"/>
                  <a:tab pos="3398158" algn="l"/>
                  <a:tab pos="3823115" algn="l"/>
                  <a:tab pos="4248073" algn="l"/>
                  <a:tab pos="4673030" algn="l"/>
                  <a:tab pos="5097988" algn="l"/>
                  <a:tab pos="5522945" algn="l"/>
                  <a:tab pos="5947902" algn="l"/>
                  <a:tab pos="6372859" algn="l"/>
                  <a:tab pos="6797817" algn="l"/>
                  <a:tab pos="7222774" algn="l"/>
                  <a:tab pos="7647732" algn="l"/>
                  <a:tab pos="8072689" algn="l"/>
                  <a:tab pos="8497647" algn="l"/>
                </a:tabLst>
              </a:pPr>
              <a:t>8</a:t>
            </a:fld>
            <a:endParaRPr lang="en-US" sz="800" dirty="0">
              <a:solidFill>
                <a:srgbClr val="000000"/>
              </a:solidFill>
              <a:latin typeface="Arial" charset="0"/>
              <a:ea typeface="Verdana" pitchFamily="32" charset="0"/>
              <a:cs typeface="Verdana" pitchFamily="32" charset="0"/>
            </a:endParaRPr>
          </a:p>
        </p:txBody>
      </p:sp>
      <p:sp>
        <p:nvSpPr>
          <p:cNvPr id="41989" name="Rectangle 3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A7702A-3D93-4BE9-9AB1-32021B78DC4A}" type="slidenum">
              <a:rPr lang="en-US" smtClean="0">
                <a:ea typeface="Verdana" pitchFamily="32" charset="0"/>
                <a:cs typeface="Verdana" pitchFamily="32" charset="0"/>
              </a:rPr>
              <a:pPr/>
              <a:t>9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1BDFADB-BEE8-482B-94AA-D531A157D0E0}" type="slidenum">
              <a:rPr lang="en-US" smtClean="0">
                <a:ea typeface="Verdana" pitchFamily="32" charset="0"/>
                <a:cs typeface="Verdana" pitchFamily="32" charset="0"/>
              </a:rPr>
              <a:pPr/>
              <a:t>10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2505D9-1BC9-48F7-882B-F5A89CA661C7}" type="slidenum">
              <a:rPr lang="en-US" smtClean="0">
                <a:ea typeface="Verdana" pitchFamily="32" charset="0"/>
                <a:cs typeface="Verdana" pitchFamily="32" charset="0"/>
              </a:rPr>
              <a:pPr/>
              <a:t>11</a:t>
            </a:fld>
            <a:endParaRPr lang="en-US" smtClean="0">
              <a:ea typeface="Verdana" pitchFamily="32" charset="0"/>
              <a:cs typeface="Verdana" pitchFamily="32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6363" y="301625"/>
            <a:ext cx="6259513" cy="352266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848" y="3897691"/>
            <a:ext cx="5048250" cy="4683881"/>
          </a:xfrm>
          <a:noFill/>
          <a:ln/>
        </p:spPr>
        <p:txBody>
          <a:bodyPr wrap="none" anchor="ctr"/>
          <a:lstStyle/>
          <a:p>
            <a:pPr>
              <a:spcBef>
                <a:spcPts val="355"/>
              </a:spcBef>
              <a:tabLst>
                <a:tab pos="0" algn="l"/>
                <a:tab pos="423456" algn="l"/>
                <a:tab pos="848414" algn="l"/>
                <a:tab pos="1273371" algn="l"/>
                <a:tab pos="1698328" algn="l"/>
                <a:tab pos="2123285" algn="l"/>
                <a:tab pos="2548243" algn="l"/>
                <a:tab pos="2973200" algn="l"/>
                <a:tab pos="3398158" algn="l"/>
                <a:tab pos="3823115" algn="l"/>
                <a:tab pos="4248073" algn="l"/>
                <a:tab pos="4673030" algn="l"/>
                <a:tab pos="5097988" algn="l"/>
                <a:tab pos="5522945" algn="l"/>
                <a:tab pos="5947902" algn="l"/>
                <a:tab pos="6372859" algn="l"/>
                <a:tab pos="6797817" algn="l"/>
                <a:tab pos="7222774" algn="l"/>
                <a:tab pos="7647732" algn="l"/>
                <a:tab pos="8072689" algn="l"/>
                <a:tab pos="8497647" algn="l"/>
              </a:tabLst>
            </a:pPr>
            <a:endParaRPr lang="en-IN" sz="900" dirty="0" smtClean="0">
              <a:latin typeface="Verdana" pitchFamily="32" charset="0"/>
              <a:ea typeface="Verdana" pitchFamily="32" charset="0"/>
              <a:cs typeface="Verdana" pitchFamily="3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429301"/>
            <a:ext cx="10126638" cy="156949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>
                <a:latin typeface="+mn-lt"/>
              </a:rPr>
              <a:t>Session 12: </a:t>
            </a:r>
            <a:r>
              <a:rPr lang="en-US" sz="4400" b="1" dirty="0" smtClean="0"/>
              <a:t>Exception Handling</a:t>
            </a:r>
            <a:r>
              <a:rPr lang="en-IN" sz="4400" b="1" dirty="0" smtClean="0">
                <a:latin typeface="+mn-lt"/>
              </a:rPr>
              <a:t/>
            </a:r>
            <a:br>
              <a:rPr lang="en-IN" sz="4400" b="1" dirty="0" smtClean="0">
                <a:latin typeface="+mn-lt"/>
              </a:rPr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80484" y="1800225"/>
            <a:ext cx="11303000" cy="43195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When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an exception occurs an object of the exception type is created first.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This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object contains the information about the exception like its type, message and when it </a:t>
            </a:r>
            <a:r>
              <a:rPr lang="en-US" sz="2800" dirty="0" err="1">
                <a:solidFill>
                  <a:srgbClr val="000000"/>
                </a:solidFill>
                <a:cs typeface="Courier New" pitchFamily="49" charset="0"/>
              </a:rPr>
              <a:t>occured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This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object is handed over to runtime system which is called as throwing an exception.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Now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the runtime system searches for a block of code that can handle the exception. This block of code is called exception handler.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105000"/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 When </a:t>
            </a:r>
            <a:r>
              <a:rPr lang="en-US" sz="2800" dirty="0">
                <a:solidFill>
                  <a:srgbClr val="000000"/>
                </a:solidFill>
                <a:cs typeface="Courier New" pitchFamily="49" charset="0"/>
              </a:rPr>
              <a:t>an appropriate handler is not found, the runtime system prints default message and terminates</a:t>
            </a:r>
            <a:r>
              <a:rPr lang="en-US" sz="2800" dirty="0" smtClean="0">
                <a:solidFill>
                  <a:srgbClr val="000000"/>
                </a:solidFill>
                <a:cs typeface="Courier New" pitchFamily="49" charset="0"/>
              </a:rPr>
              <a:t>.</a:t>
            </a:r>
            <a:endParaRPr lang="en-US" sz="280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1132764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What happens when an exception occurs and program doesn't have exception handling code?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36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18616" y="1246827"/>
            <a:ext cx="8598090" cy="375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1) public class </a:t>
            </a:r>
            <a:r>
              <a:rPr lang="en-US" sz="2000" b="0" dirty="0" err="1"/>
              <a:t>ExceptionDemo</a:t>
            </a:r>
            <a:r>
              <a:rPr lang="en-US" sz="2000" b="0" dirty="0"/>
              <a:t>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2)	public static void main(String[] </a:t>
            </a:r>
            <a:r>
              <a:rPr lang="en-US" sz="2000" b="0" dirty="0" err="1"/>
              <a:t>args</a:t>
            </a:r>
            <a:r>
              <a:rPr lang="en-US" sz="2000" b="0" dirty="0"/>
              <a:t>)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3)		try{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4)			</a:t>
            </a:r>
            <a:r>
              <a:rPr lang="en-US" sz="2000" b="0" dirty="0" err="1"/>
              <a:t>int</a:t>
            </a:r>
            <a:r>
              <a:rPr lang="en-US" sz="2000" b="0" dirty="0"/>
              <a:t> </a:t>
            </a:r>
            <a:r>
              <a:rPr lang="en-US" sz="2000" b="0" dirty="0" err="1"/>
              <a:t>i</a:t>
            </a:r>
            <a:r>
              <a:rPr lang="en-US" sz="2000" b="0" dirty="0"/>
              <a:t> = 0, j = 10;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5)			</a:t>
            </a:r>
            <a:r>
              <a:rPr lang="en-US" sz="2000" b="0" dirty="0" err="1"/>
              <a:t>int</a:t>
            </a:r>
            <a:r>
              <a:rPr lang="en-US" sz="2000" b="0" dirty="0"/>
              <a:t> k = j / </a:t>
            </a:r>
            <a:r>
              <a:rPr lang="en-US" sz="2000" b="0" dirty="0" err="1"/>
              <a:t>i</a:t>
            </a:r>
            <a:r>
              <a:rPr lang="en-US" sz="2000" b="0" dirty="0"/>
              <a:t>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6)			</a:t>
            </a:r>
            <a:r>
              <a:rPr lang="en-US" sz="2000" b="0" dirty="0" err="1"/>
              <a:t>System.out.println</a:t>
            </a:r>
            <a:r>
              <a:rPr lang="en-US" sz="2000" b="0" dirty="0"/>
              <a:t>("K is :"+k);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7)	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8)		catch(</a:t>
            </a:r>
            <a:r>
              <a:rPr lang="en-US" sz="2000" b="0" dirty="0" err="1"/>
              <a:t>ArithmeticException</a:t>
            </a:r>
            <a:r>
              <a:rPr lang="en-US" sz="2000" b="0" dirty="0"/>
              <a:t> </a:t>
            </a:r>
            <a:r>
              <a:rPr lang="en-US" sz="2000" b="0" dirty="0" err="1"/>
              <a:t>ae</a:t>
            </a:r>
            <a:r>
              <a:rPr lang="en-US" sz="2000" b="0" dirty="0"/>
              <a:t>){		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9)			</a:t>
            </a:r>
            <a:r>
              <a:rPr lang="en-US" sz="2000" b="0" dirty="0" err="1"/>
              <a:t>System.out.println</a:t>
            </a:r>
            <a:r>
              <a:rPr lang="en-US" sz="2000" b="0" dirty="0"/>
              <a:t>(“diving by zero”);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10)	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11)	 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12)}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0502" y="5235788"/>
            <a:ext cx="8993875" cy="1008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Output: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diving by zero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Program with exception handler: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80484" y="1619250"/>
            <a:ext cx="11303000" cy="46799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b="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When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an exception occurs an object of the exception type is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created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first.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This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object contains the information about the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exception like its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type, message and when it occurred.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This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object is handed over to runtime system which is called as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throwing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an exception.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Now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the runtime system searches for a block of code that can    handle the exception. This block of code is called exception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handler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An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exception handler is considered appropriate if the type of      the exception object thrown matches the type that can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be handled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by the handler.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 If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the match is found, then the appropriate </a:t>
            </a:r>
            <a:r>
              <a:rPr lang="en-US" sz="2800" b="0" dirty="0" smtClean="0">
                <a:solidFill>
                  <a:srgbClr val="000000"/>
                </a:solidFill>
                <a:cs typeface="Courier New" pitchFamily="49" charset="0"/>
              </a:rPr>
              <a:t>exception </a:t>
            </a:r>
            <a:r>
              <a:rPr lang="en-US" sz="2800" b="0" dirty="0">
                <a:solidFill>
                  <a:srgbClr val="000000"/>
                </a:solidFill>
                <a:cs typeface="Courier New" pitchFamily="49" charset="0"/>
              </a:rPr>
              <a:t>handler block is executed.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b="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-1"/>
            <a:ext cx="12192000" cy="1187355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What happens when an exception occurs and program have exception handling code?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9268" y="1465263"/>
            <a:ext cx="6430433" cy="3417888"/>
            <a:chOff x="1228" y="923"/>
            <a:chExt cx="3038" cy="2153"/>
          </a:xfrm>
        </p:grpSpPr>
        <p:sp>
          <p:nvSpPr>
            <p:cNvPr id="20486" name="Text Box 3"/>
            <p:cNvSpPr txBox="1">
              <a:spLocks noChangeArrowheads="1"/>
            </p:cNvSpPr>
            <p:nvPr/>
          </p:nvSpPr>
          <p:spPr bwMode="auto">
            <a:xfrm>
              <a:off x="1228" y="923"/>
              <a:ext cx="3038" cy="215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82880" tIns="0" rIns="90000" bIns="0" anchor="b"/>
            <a:lstStyle/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try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catch(Exception1 ex1)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catch(Exception1 ex1)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04366" y="5118645"/>
            <a:ext cx="10576983" cy="143986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statements within a single try block can generate different kind of exceptions.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So its  a good programming practice, to write a dedicated catch block for each kind of exception.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Multiple catch blocks: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200151" y="1260475"/>
            <a:ext cx="10318749" cy="43195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statements in the finally block are always executed. 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This is a good place to write clean up code like releasing file objects etc.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statements within finally will execute if any exception occurs or not.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Syntax for finally block: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finally{</a:t>
            </a:r>
          </a:p>
          <a:p>
            <a:pPr marL="455613" lvl="1" indent="0"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Statements;</a:t>
            </a:r>
          </a:p>
          <a:p>
            <a:pPr marL="455613" lvl="1" indent="0"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The finally Block</a:t>
            </a: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983902" y="1849295"/>
            <a:ext cx="10576984" cy="41402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1)public class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ExceptionDemo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 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2)	public static void main(String[]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) 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3)		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Thread.sleep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(100);		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4)	}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5)}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After compilation: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ExceptionDemo.java:3:unreported exception                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java.lang.InterruptedException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; must be caught or declared to be thrown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Thread.sleep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(100);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		            ^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1 error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Program generating checked Exception:</a:t>
            </a: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00151" y="1439863"/>
            <a:ext cx="10576983" cy="143986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used to delegate the responsibility of exception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handling to the caller method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used to throw checked exceptions out of a method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00151" y="3240089"/>
            <a:ext cx="10576983" cy="2879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Usage of throws: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1)public class ExceptionDemo 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2)	public static void main(String[] args) throws 						Interrupted Exception{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3)		Thread.sleep(100);		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4)	}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5)}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Throws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K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eyword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104616" y="1424248"/>
            <a:ext cx="10318749" cy="52197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A try block should be followed by either a catch or finally   block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Even though we have mutliple catch blocks at a time         only one exception occurs and only one catch block gets   executed.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All catch blocks must be ordered from most specific to       most general i.e catch for ArithmeticException must          come before catch for Exception.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For handling all the exceptions using single catch block     do the following: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catch(Exception e){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     System.out.println(“For all Exceptions”);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818866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Rules to remember:</a:t>
            </a: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63529" y="1801504"/>
            <a:ext cx="10068983" cy="491319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</a:endParaRP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It is the super-class of all exception classes and sub-class for </a:t>
            </a:r>
            <a:r>
              <a:rPr lang="en-IN" sz="2000" b="0" dirty="0" err="1">
                <a:solidFill>
                  <a:srgbClr val="000000"/>
                </a:solidFill>
              </a:rPr>
              <a:t>Throwable</a:t>
            </a:r>
            <a:r>
              <a:rPr lang="en-IN" sz="2000" b="0" dirty="0">
                <a:solidFill>
                  <a:srgbClr val="000000"/>
                </a:solidFill>
              </a:rPr>
              <a:t> class.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719667" y="2320119"/>
            <a:ext cx="9328151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404040"/>
                </a:solidFill>
              </a:rPr>
              <a:t>Methods of Exception Class:</a:t>
            </a:r>
          </a:p>
        </p:txBody>
      </p:sp>
      <p:graphicFrame>
        <p:nvGraphicFramePr>
          <p:cNvPr id="11269" name="Group 5"/>
          <p:cNvGraphicFramePr>
            <a:graphicFrameLocks noGrp="1"/>
          </p:cNvGraphicFramePr>
          <p:nvPr/>
        </p:nvGraphicFramePr>
        <p:xfrm>
          <a:off x="260857" y="2993113"/>
          <a:ext cx="11465983" cy="3660167"/>
        </p:xfrm>
        <a:graphic>
          <a:graphicData uri="http://schemas.openxmlformats.org/drawingml/2006/table">
            <a:tbl>
              <a:tblPr/>
              <a:tblGrid>
                <a:gridCol w="1727200"/>
                <a:gridCol w="9738783"/>
              </a:tblGrid>
              <a:tr h="6969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Return value </a:t>
                      </a: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Method name and argument list</a:t>
                      </a:r>
                    </a:p>
                  </a:txBody>
                  <a:tcPr marL="48000" marR="48000" marT="8136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String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2" charset="0"/>
                        <a:cs typeface="Arial" charset="0"/>
                      </a:endParaRP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getMessage( ): returns a message indicating the cause of the exception</a:t>
                      </a: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826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String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2" charset="0"/>
                        <a:cs typeface="Arial" charset="0"/>
                      </a:endParaRP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toString( ): returns a String containing the exception class name and a message indicating the cause of the exception</a:t>
                      </a: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void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I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2" charset="0"/>
                        <a:cs typeface="Arial" charset="0"/>
                      </a:endParaRP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printStackTrace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cs typeface="Arial" charset="0"/>
                        </a:rPr>
                        <a:t>( ): prints the line number of the code that caused the exception along with the sequence of method calls leading up to the exception</a:t>
                      </a:r>
                    </a:p>
                  </a:txBody>
                  <a:tcPr marL="120000" marR="120000" marT="9612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Revisiting Exception Class: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92729" y="1492487"/>
            <a:ext cx="10549467" cy="41402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The statements within a single try block can generate           different kind of exceptions.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Instead of writing dedicated catch handlers for each type of  exception. 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We can write a single catch handler which handles all           exceptions.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Try{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Statement1;//generates exception one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Statement2;//generates exception two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catch(Exception e){//handles all the exceptions of try block</a:t>
            </a: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332062" y="5632688"/>
            <a:ext cx="9120717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Inside the catch block, you can call any of the methods of the Exception class discussed above.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82651" y="5580071"/>
            <a:ext cx="797983" cy="401638"/>
            <a:chOff x="417" y="3515"/>
            <a:chExt cx="377" cy="253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417" y="3515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92729" y="5632691"/>
            <a:ext cx="1384301" cy="720726"/>
            <a:chOff x="454" y="3402"/>
            <a:chExt cx="654" cy="454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454" y="3402"/>
              <a:ext cx="654" cy="454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31" y="3512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Revisiting Exception Class: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Define Exception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Differentiate Exception and Error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Explain Types of exceptions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Use try-catch-finally construct</a:t>
            </a:r>
          </a:p>
          <a:p>
            <a:pPr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/>
            </a:pPr>
            <a:r>
              <a:rPr lang="en-US" dirty="0" smtClean="0"/>
              <a:t>Use throws construct.</a:t>
            </a:r>
          </a:p>
          <a:p>
            <a:pPr marL="225425" indent="-225425">
              <a:lnSpc>
                <a:spcPts val="2150"/>
              </a:lnSpc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5425" algn="l"/>
                <a:tab pos="673100" algn="l"/>
                <a:tab pos="1122363" algn="l"/>
                <a:tab pos="1571625" algn="l"/>
                <a:tab pos="2020888" algn="l"/>
                <a:tab pos="2470150" algn="l"/>
                <a:tab pos="2919413" algn="l"/>
                <a:tab pos="3368675" algn="l"/>
                <a:tab pos="3817938" algn="l"/>
                <a:tab pos="4267200" algn="l"/>
                <a:tab pos="4716463" algn="l"/>
                <a:tab pos="5165725" algn="l"/>
                <a:tab pos="5614988" algn="l"/>
                <a:tab pos="6064250" algn="l"/>
                <a:tab pos="6513513" algn="l"/>
                <a:tab pos="6962775" algn="l"/>
                <a:tab pos="7412038" algn="l"/>
                <a:tab pos="7861300" algn="l"/>
                <a:tab pos="8310563" algn="l"/>
                <a:tab pos="8759825" algn="l"/>
                <a:tab pos="9209088" algn="l"/>
              </a:tabLst>
              <a:defRPr/>
            </a:pPr>
            <a:r>
              <a:rPr lang="en-US" dirty="0" smtClean="0"/>
              <a:t>User-defined exceptions.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200152" y="3060700"/>
            <a:ext cx="9275233" cy="334010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0">
                <a:solidFill>
                  <a:srgbClr val="000000"/>
                </a:solidFill>
                <a:latin typeface="Times New Roman" pitchFamily="16" charset="0"/>
              </a:rPr>
              <a:t>Although the Java API comes with hundreds of exception classes for very common exception generating scenarios.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0">
                <a:solidFill>
                  <a:srgbClr val="000000"/>
                </a:solidFill>
                <a:latin typeface="Times New Roman" pitchFamily="16" charset="0"/>
              </a:rPr>
              <a:t>Ex: ArithmeticException, FileNotFoundException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b="0">
              <a:solidFill>
                <a:srgbClr val="000000"/>
              </a:solidFill>
              <a:latin typeface="Times New Roman" pitchFamily="16" charset="0"/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0">
                <a:solidFill>
                  <a:srgbClr val="000000"/>
                </a:solidFill>
                <a:latin typeface="Times New Roman" pitchFamily="16" charset="0"/>
              </a:rPr>
              <a:t>For more project specific exception scenarios, a user has to develop his own exceptions.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0">
                <a:solidFill>
                  <a:srgbClr val="000000"/>
                </a:solidFill>
                <a:latin typeface="Times New Roman" pitchFamily="16" charset="0"/>
              </a:rPr>
              <a:t>Ex: NoBalanceException, InsufficientFundsException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b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200152" y="1576342"/>
            <a:ext cx="9239249" cy="85296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A User can define his own exception which is called as customized exception. It is also called as user-defined exception.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73998" y="2426363"/>
            <a:ext cx="9328149" cy="740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404040"/>
                </a:solidFill>
              </a:rPr>
              <a:t>Why customized exception?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832513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What is a customized exception?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159208" y="1724499"/>
            <a:ext cx="9840383" cy="377983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While withdrawing money, if the amount withdrawn is more than the balance.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InsufficientFundsException</a:t>
            </a: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While taking leaves on Online Leave </a:t>
            </a: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Mangement</a:t>
            </a: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 System, if you    cross the quota of leaves allocated to you.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LeaveQuotaExceedingException</a:t>
            </a: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For a banking application, a Customer whose age &lt; 18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need to open Joint account.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NotEligibleforAccountException</a:t>
            </a: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At ATM, minimum amount to be withdrawn is 100 rupees.</a:t>
            </a:r>
          </a:p>
          <a:p>
            <a:pPr algn="just">
              <a:lnSpc>
                <a:spcPts val="25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200" b="0" dirty="0" err="1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MinimumWithdrawalAmountException</a:t>
            </a: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200" b="0" dirty="0">
              <a:solidFill>
                <a:srgbClr val="000000"/>
              </a:solidFill>
              <a:latin typeface="Times New Roman" pitchFamily="16" charset="0"/>
              <a:cs typeface="Courier New" pitchFamily="49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373006" y="5673631"/>
            <a:ext cx="8640233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Your Exception class name should reflect the type of the exception it is handling.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72856" y="5673634"/>
            <a:ext cx="1145117" cy="720726"/>
            <a:chOff x="567" y="3402"/>
            <a:chExt cx="541" cy="45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567" y="3402"/>
              <a:ext cx="541" cy="454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588" y="3512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Some of the Customized Exceptions can be: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050025" y="1494454"/>
            <a:ext cx="10320867" cy="504031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create a class as a sub-class to Exception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Example : class MyException extends Exception{...}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 default constructor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MyException(){...} ⇒ does not store any exception details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 parameterized constructor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MyException(String str){super(str);} ⇒ to store exception details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to raise an exception, create an object of user-defined exception class and throw it using throw clause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MyException me = new MyException();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throw me;</a:t>
            </a:r>
          </a:p>
          <a:p>
            <a:pPr algn="just">
              <a:lnSpc>
                <a:spcPts val="295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000" b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Steps to create a user-defined exception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277678" y="1658227"/>
            <a:ext cx="10068983" cy="36004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public class </a:t>
            </a:r>
            <a:r>
              <a:rPr lang="en-IN" sz="2000" b="0" dirty="0" err="1">
                <a:solidFill>
                  <a:srgbClr val="000000"/>
                </a:solidFill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</a:rPr>
              <a:t> extends Exception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{</a:t>
            </a:r>
          </a:p>
          <a:p>
            <a:pPr lvl="1"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public </a:t>
            </a:r>
            <a:r>
              <a:rPr lang="en-IN" sz="2000" b="0" dirty="0" err="1">
                <a:solidFill>
                  <a:srgbClr val="000000"/>
                </a:solidFill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</a:rPr>
              <a:t>(){</a:t>
            </a:r>
          </a:p>
          <a:p>
            <a:pPr lvl="1"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super();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	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public </a:t>
            </a:r>
            <a:r>
              <a:rPr lang="en-IN" sz="2000" b="0" dirty="0" err="1">
                <a:solidFill>
                  <a:srgbClr val="000000"/>
                </a:solidFill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</a:rPr>
              <a:t>( String message )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		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		super( message 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	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</a:rPr>
              <a:t>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200" b="0" dirty="0">
              <a:solidFill>
                <a:srgbClr val="000000"/>
              </a:solidFill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400301" y="5400676"/>
            <a:ext cx="8640233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For user-defined exceptions we need to explicitly throw an exception object.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00151" y="5400679"/>
            <a:ext cx="1145117" cy="720726"/>
            <a:chOff x="567" y="3402"/>
            <a:chExt cx="541" cy="454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567" y="3402"/>
              <a:ext cx="541" cy="454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588" y="3512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Creating your own exception: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439333" y="1439863"/>
            <a:ext cx="10068984" cy="90011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>
                <a:solidFill>
                  <a:srgbClr val="000000"/>
                </a:solidFill>
              </a:rPr>
              <a:t>"throw" is used by the programmer to throw an exception object explicitly to the system.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>
              <a:solidFill>
                <a:srgbClr val="000000"/>
              </a:solidFill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80484" y="2339976"/>
            <a:ext cx="9599083" cy="674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>
                <a:solidFill>
                  <a:srgbClr val="404040"/>
                </a:solidFill>
              </a:rPr>
              <a:t>Steps to raise an exception using throw: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425686" y="3224473"/>
            <a:ext cx="10079567" cy="21605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90000" tIns="91440" rIns="90000" bIns="91440" anchor="ctr"/>
          <a:lstStyle/>
          <a:p>
            <a:pPr algn="just">
              <a:lnSpc>
                <a:spcPts val="2950"/>
              </a:lnSpc>
              <a:buClr>
                <a:srgbClr val="292929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create an object of user-defined exception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 err="1">
                <a:solidFill>
                  <a:srgbClr val="000000"/>
                </a:solidFill>
                <a:cs typeface="Courier New" pitchFamily="49" charset="0"/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IN" sz="2000" b="0" dirty="0" err="1">
                <a:solidFill>
                  <a:srgbClr val="000000"/>
                </a:solidFill>
                <a:cs typeface="Courier New" pitchFamily="49" charset="0"/>
              </a:rPr>
              <a:t>inf</a:t>
            </a:r>
            <a:r>
              <a:rPr lang="en-IN" sz="2000" b="0" dirty="0">
                <a:solidFill>
                  <a:srgbClr val="000000"/>
                </a:solidFill>
                <a:cs typeface="Courier New" pitchFamily="49" charset="0"/>
              </a:rPr>
              <a:t> = new </a:t>
            </a:r>
            <a:r>
              <a:rPr lang="en-IN" sz="2000" b="0" dirty="0" err="1">
                <a:solidFill>
                  <a:srgbClr val="000000"/>
                </a:solidFill>
                <a:cs typeface="Courier New" pitchFamily="49" charset="0"/>
              </a:rPr>
              <a:t>InsufficientFunds</a:t>
            </a:r>
            <a:r>
              <a:rPr lang="en-IN" sz="2000" b="0" dirty="0">
                <a:solidFill>
                  <a:srgbClr val="000000"/>
                </a:solidFill>
                <a:cs typeface="Courier New" pitchFamily="49" charset="0"/>
              </a:rPr>
              <a:t>();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0" dirty="0">
              <a:solidFill>
                <a:srgbClr val="000000"/>
              </a:solidFill>
              <a:cs typeface="Courier New" pitchFamily="49" charset="0"/>
            </a:endParaRPr>
          </a:p>
          <a:p>
            <a:pPr algn="l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0" dirty="0">
                <a:solidFill>
                  <a:srgbClr val="000000"/>
                </a:solidFill>
                <a:cs typeface="Courier New" pitchFamily="49" charset="0"/>
              </a:rPr>
              <a:t>explicitly throwing an exception:</a:t>
            </a:r>
          </a:p>
          <a:p>
            <a:pPr algn="just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throw </a:t>
            </a:r>
            <a:r>
              <a:rPr lang="en-US" sz="2000" b="0" dirty="0" err="1">
                <a:solidFill>
                  <a:srgbClr val="000000"/>
                </a:solidFill>
                <a:cs typeface="Courier New" pitchFamily="49" charset="0"/>
              </a:rPr>
              <a:t>inf</a:t>
            </a:r>
            <a:r>
              <a:rPr lang="en-US" sz="2000" b="0" dirty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pPr algn="just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50627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hrow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K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eyword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5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133" y="1396953"/>
            <a:ext cx="11279716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Hierarchy of common exception classes: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Define Exception: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6917" y="2311401"/>
            <a:ext cx="11885083" cy="342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39184" y="1439864"/>
            <a:ext cx="11453283" cy="14333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23838" indent="-22383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/>
              <a:t>Exception is a run-time error which arises during the execution of java program. The term exception stands for an “exceptional event”.</a:t>
            </a:r>
          </a:p>
          <a:p>
            <a:pPr marL="223838" indent="-223838" algn="l">
              <a:spcBef>
                <a:spcPts val="1800"/>
              </a:spcBef>
              <a:buClrTx/>
              <a:buFontTx/>
              <a:buNone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endParaRPr lang="en-US" sz="2400" b="0" dirty="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39185" y="2700339"/>
            <a:ext cx="10799233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b="1" dirty="0"/>
              <a:t>What happens when an exception occur: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39184" y="3240088"/>
            <a:ext cx="11453283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23838" indent="-22383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/>
              <a:t>Exception are typically an event or conditions that arise during the execution which interrupt the normal flow of program.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239184" y="4319588"/>
            <a:ext cx="11453283" cy="166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23838" indent="-22383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/>
              <a:t>Java Provides with exception handling mechanism using try and catch</a:t>
            </a:r>
          </a:p>
          <a:p>
            <a:pPr marL="223838" indent="-223838" algn="l">
              <a:spcBef>
                <a:spcPts val="1800"/>
              </a:spcBef>
              <a:buClr>
                <a:srgbClr val="254061"/>
              </a:buClr>
              <a:buFont typeface="Arial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/>
              <a:t>Exception handling is used to ensure graceful termination of program</a:t>
            </a:r>
          </a:p>
          <a:p>
            <a:pPr marL="223838" indent="-223838" algn="l">
              <a:spcBef>
                <a:spcPts val="1800"/>
              </a:spcBef>
              <a:buClrTx/>
              <a:buFontTx/>
              <a:buNone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endParaRPr lang="en-US" sz="2400" b="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0" y="1"/>
            <a:ext cx="12192000" cy="87345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39184" y="1260476"/>
            <a:ext cx="11614149" cy="1571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Errors:</a:t>
            </a:r>
          </a:p>
          <a:p>
            <a:pPr marL="455613" lvl="1" indent="0" algn="l">
              <a:buFont typeface="Verdana" pitchFamily="32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Error indicates serious problem that a reasonable      application should not try to catch.</a:t>
            </a:r>
          </a:p>
          <a:p>
            <a:pPr marL="455613" lvl="1" indent="0" algn="l">
              <a:buFont typeface="Verdana" pitchFamily="32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You cannot handle Error.</a:t>
            </a:r>
          </a:p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Example : JVM out of memory, Stack overflow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39184" y="3600450"/>
            <a:ext cx="11614149" cy="2310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Exception:</a:t>
            </a:r>
          </a:p>
          <a:p>
            <a:pPr marL="455613" lvl="1" indent="0" algn="l">
              <a:buFont typeface="Verdana" pitchFamily="32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Exception indicates conditions that a reasonable       application might want to catch</a:t>
            </a:r>
          </a:p>
          <a:p>
            <a:pPr marL="455613" lvl="1" indent="0" algn="l">
              <a:buFont typeface="Verdana" pitchFamily="32" charset="0"/>
              <a:buChar char="•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You can handle Exceptions.</a:t>
            </a:r>
          </a:p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Example : </a:t>
            </a:r>
            <a:r>
              <a:rPr lang="en-US" sz="2400" b="0" dirty="0" err="1"/>
              <a:t>ArithmeticException</a:t>
            </a:r>
            <a:r>
              <a:rPr lang="en-US" sz="2400" b="0" dirty="0"/>
              <a:t>,    </a:t>
            </a:r>
          </a:p>
          <a:p>
            <a:pPr marL="455613" lvl="1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                </a:t>
            </a:r>
            <a:r>
              <a:rPr lang="en-US" sz="2400" b="0" dirty="0" err="1"/>
              <a:t>ArrayIndexOutOfBoundsException</a:t>
            </a:r>
            <a:r>
              <a:rPr lang="en-US" sz="2400" b="0" dirty="0"/>
              <a:t>,</a:t>
            </a:r>
          </a:p>
          <a:p>
            <a:pPr marL="1827213" lvl="4" indent="0" algn="l">
              <a:buClrTx/>
              <a:buFontTx/>
              <a:buNone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</a:pPr>
            <a:r>
              <a:rPr lang="en-US" sz="2400" b="0" dirty="0"/>
              <a:t>  </a:t>
            </a:r>
            <a:r>
              <a:rPr lang="en-US" sz="2400" b="0" dirty="0" err="1"/>
              <a:t>IOException</a:t>
            </a:r>
            <a:r>
              <a:rPr lang="en-US" sz="2400" b="0" dirty="0"/>
              <a:t>	          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Difference between Error and Exception: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667" y="1439864"/>
            <a:ext cx="9840384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Exception Hierarchy: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5536" y="1223508"/>
            <a:ext cx="11614149" cy="5634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There are two types of Exceptions: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1) </a:t>
            </a:r>
            <a:r>
              <a:rPr lang="en-US" sz="2400" b="0" dirty="0" err="1"/>
              <a:t>UnChecked</a:t>
            </a:r>
            <a:r>
              <a:rPr lang="en-US" sz="2400" b="0" dirty="0"/>
              <a:t> Exceptions: </a:t>
            </a:r>
          </a:p>
          <a:p>
            <a:pPr algn="l">
              <a:buClr>
                <a:srgbClr val="254061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These are the exceptions that are not checked at compile time.</a:t>
            </a:r>
          </a:p>
          <a:p>
            <a:pPr algn="l">
              <a:buClr>
                <a:srgbClr val="254061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All these exceptions are sub-classes for </a:t>
            </a:r>
            <a:r>
              <a:rPr lang="en-US" sz="2400" b="0" dirty="0" err="1"/>
              <a:t>RuntimeException</a:t>
            </a:r>
            <a:r>
              <a:rPr lang="en-US" sz="2400" b="0" dirty="0"/>
              <a:t>    class.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 Example: </a:t>
            </a:r>
            <a:r>
              <a:rPr lang="en-US" sz="2400" b="0" dirty="0" err="1"/>
              <a:t>ArithmeticException</a:t>
            </a:r>
            <a:r>
              <a:rPr lang="en-US" sz="2400" b="0" dirty="0"/>
              <a:t>,      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                </a:t>
            </a:r>
            <a:r>
              <a:rPr lang="en-US" sz="2400" b="0" dirty="0" err="1"/>
              <a:t>ArrayIndexOutOfBoundsException</a:t>
            </a: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2) Checked Exceptions: </a:t>
            </a:r>
          </a:p>
          <a:p>
            <a:pPr algn="l">
              <a:buClr>
                <a:srgbClr val="254061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These are the exceptions that are checked at compile time.</a:t>
            </a:r>
          </a:p>
          <a:p>
            <a:pPr algn="l">
              <a:buClr>
                <a:srgbClr val="254061"/>
              </a:buClr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These exceptions are sub-classes of Exception class and not </a:t>
            </a:r>
            <a:r>
              <a:rPr lang="en-US" sz="2400" b="0" dirty="0" err="1"/>
              <a:t>RuntimeException</a:t>
            </a:r>
            <a:r>
              <a:rPr lang="en-US" sz="2400" b="0" dirty="0"/>
              <a:t> class.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 Example: </a:t>
            </a:r>
            <a:r>
              <a:rPr lang="en-US" sz="2400" b="0" dirty="0" err="1"/>
              <a:t>IOException</a:t>
            </a: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b="0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Types of Exceptions: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2067984" y="5646738"/>
            <a:ext cx="9709149" cy="654050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Specifies which exceptions a given method can throw.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5600" y="5646738"/>
            <a:ext cx="1678517" cy="652462"/>
            <a:chOff x="168" y="3557"/>
            <a:chExt cx="793" cy="411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168" y="3557"/>
              <a:ext cx="793" cy="411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4359" name="Text Box 4"/>
            <p:cNvSpPr txBox="1">
              <a:spLocks noChangeArrowheads="1"/>
            </p:cNvSpPr>
            <p:nvPr/>
          </p:nvSpPr>
          <p:spPr bwMode="auto">
            <a:xfrm>
              <a:off x="220" y="3657"/>
              <a:ext cx="522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</a:p>
          </p:txBody>
        </p:sp>
      </p:grp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067984" y="4672014"/>
            <a:ext cx="9709149" cy="77628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Used to throw a specific exception from the program.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5600" y="4672013"/>
            <a:ext cx="1678517" cy="774700"/>
            <a:chOff x="168" y="2943"/>
            <a:chExt cx="793" cy="488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68" y="2943"/>
              <a:ext cx="793" cy="488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68" y="3062"/>
              <a:ext cx="449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throw</a:t>
              </a:r>
            </a:p>
          </p:txBody>
        </p:sp>
      </p:grp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067984" y="3695701"/>
            <a:ext cx="9709149" cy="7778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The statements in the finally block are always executed. We can write resource clean up code here.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55601" y="3695700"/>
            <a:ext cx="1680633" cy="776288"/>
            <a:chOff x="168" y="2328"/>
            <a:chExt cx="794" cy="489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68" y="2328"/>
              <a:ext cx="794" cy="48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4355" name="Text Box 12"/>
            <p:cNvSpPr txBox="1">
              <a:spLocks noChangeArrowheads="1"/>
            </p:cNvSpPr>
            <p:nvPr/>
          </p:nvSpPr>
          <p:spPr bwMode="auto">
            <a:xfrm>
              <a:off x="173" y="2447"/>
              <a:ext cx="595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finally</a:t>
              </a:r>
            </a:p>
          </p:txBody>
        </p:sp>
      </p:grp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067984" y="2717801"/>
            <a:ext cx="9709149" cy="7778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This block(s)  provide a place to handle the exception thrown by the statements within a try block.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55600" y="2720975"/>
            <a:ext cx="1678517" cy="776288"/>
            <a:chOff x="168" y="1714"/>
            <a:chExt cx="793" cy="489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68" y="1714"/>
              <a:ext cx="793" cy="48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68" y="1833"/>
              <a:ext cx="449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catch</a:t>
              </a:r>
            </a:p>
          </p:txBody>
        </p:sp>
      </p:grp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074334" y="1746250"/>
            <a:ext cx="9709151" cy="77628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latin typeface="Times New Roman" pitchFamily="16" charset="0"/>
                <a:cs typeface="Courier New" pitchFamily="49" charset="0"/>
              </a:rPr>
              <a:t>This block encases any statements that might cause an exception to occur.</a:t>
            </a:r>
          </a:p>
        </p:txBody>
      </p:sp>
      <p:sp>
        <p:nvSpPr>
          <p:cNvPr id="14347" name="Text Box 18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55600" y="1746250"/>
            <a:ext cx="1678517" cy="774700"/>
            <a:chOff x="168" y="1100"/>
            <a:chExt cx="793" cy="488"/>
          </a:xfrm>
        </p:grpSpPr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68" y="1100"/>
              <a:ext cx="793" cy="488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4351" name="Text Box 22"/>
            <p:cNvSpPr txBox="1">
              <a:spLocks noChangeArrowheads="1"/>
            </p:cNvSpPr>
            <p:nvPr/>
          </p:nvSpPr>
          <p:spPr bwMode="auto">
            <a:xfrm>
              <a:off x="364" y="1219"/>
              <a:ext cx="304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try</a:t>
              </a:r>
            </a:p>
          </p:txBody>
        </p:sp>
      </p:grpSp>
      <p:sp>
        <p:nvSpPr>
          <p:cNvPr id="24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Exception Constructs: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0" y="88901"/>
            <a:ext cx="109728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ts val="2938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595959"/>
                </a:solidFill>
              </a:rPr>
              <a:t>Exception Handling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07784" y="1260475"/>
            <a:ext cx="6062133" cy="4318000"/>
            <a:chOff x="1421" y="794"/>
            <a:chExt cx="2864" cy="272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1474" y="1134"/>
              <a:ext cx="2811" cy="2380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126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82880" tIns="0" rIns="90000" bIns="0" anchor="b"/>
            <a:lstStyle/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try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catch(Exception1 ex1)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finally {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Statements;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</a:t>
              </a:r>
            </a:p>
            <a:p>
              <a:pPr algn="just">
                <a:lnSpc>
                  <a:spcPts val="25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1" y="794"/>
              <a:ext cx="1243" cy="354"/>
              <a:chOff x="1421" y="794"/>
              <a:chExt cx="1243" cy="354"/>
            </a:xfrm>
          </p:grpSpPr>
          <p:sp>
            <p:nvSpPr>
              <p:cNvPr id="15366" name="Rectangle 6"/>
              <p:cNvSpPr>
                <a:spLocks noChangeArrowheads="1"/>
              </p:cNvSpPr>
              <p:nvPr/>
            </p:nvSpPr>
            <p:spPr bwMode="auto">
              <a:xfrm>
                <a:off x="1455" y="794"/>
                <a:ext cx="1209" cy="354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7819" dir="2700000" algn="ctr" rotWithShape="0">
                  <a:srgbClr val="000000">
                    <a:alpha val="40033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>
                  <a:cs typeface="Arial" charset="0"/>
                </a:endParaRPr>
              </a:p>
            </p:txBody>
          </p:sp>
          <p:sp>
            <p:nvSpPr>
              <p:cNvPr id="15371" name="Text Box 7"/>
              <p:cNvSpPr txBox="1">
                <a:spLocks noChangeArrowheads="1"/>
              </p:cNvSpPr>
              <p:nvPr/>
            </p:nvSpPr>
            <p:spPr bwMode="auto">
              <a:xfrm>
                <a:off x="1421" y="836"/>
                <a:ext cx="758" cy="25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2000" b="0">
                    <a:solidFill>
                      <a:srgbClr val="FFFFFF"/>
                    </a:solidFill>
                    <a:cs typeface="Courier New" pitchFamily="49" charset="0"/>
                  </a:rPr>
                  <a:t>General Form</a:t>
                </a:r>
              </a:p>
            </p:txBody>
          </p:sp>
        </p:grpSp>
      </p:grp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7410451" y="1800226"/>
            <a:ext cx="3869267" cy="900113"/>
          </a:xfrm>
          <a:prstGeom prst="wedgeRectCallout">
            <a:avLst>
              <a:gd name="adj1" fmla="val -125042"/>
              <a:gd name="adj2" fmla="val -29810"/>
            </a:avLst>
          </a:prstGeom>
          <a:solidFill>
            <a:srgbClr val="F79646"/>
          </a:solidFill>
          <a:ln w="25560">
            <a:solidFill>
              <a:srgbClr val="B66D3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FFFFFF"/>
                </a:solidFill>
              </a:rPr>
              <a:t>Is the block to monitor exception generating code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5780617" y="5040314"/>
            <a:ext cx="3818467" cy="1260475"/>
          </a:xfrm>
          <a:prstGeom prst="wedgeRectCallout">
            <a:avLst>
              <a:gd name="adj1" fmla="val -71579"/>
              <a:gd name="adj2" fmla="val -117120"/>
            </a:avLst>
          </a:prstGeom>
          <a:solidFill>
            <a:srgbClr val="F79646"/>
          </a:solidFill>
          <a:ln w="25560">
            <a:solidFill>
              <a:srgbClr val="B66D3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FFFFFF"/>
                </a:solidFill>
              </a:rPr>
              <a:t>Is the block which executes once regardless of exception occurrence</a:t>
            </a: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239185" y="3600451"/>
            <a:ext cx="2400300" cy="900113"/>
          </a:xfrm>
          <a:prstGeom prst="wedgeRectCallout">
            <a:avLst>
              <a:gd name="adj1" fmla="val 91009"/>
              <a:gd name="adj2" fmla="val -84662"/>
            </a:avLst>
          </a:prstGeom>
          <a:solidFill>
            <a:srgbClr val="F79646"/>
          </a:solidFill>
          <a:ln w="25560">
            <a:solidFill>
              <a:srgbClr val="B66D3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FFFFFF"/>
                </a:solidFill>
              </a:rPr>
              <a:t>Is exception handler for exceptions</a:t>
            </a: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Exception-Handling Blocks: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4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0" y="-268288"/>
            <a:ext cx="109728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>
                <a:solidFill>
                  <a:srgbClr val="3B4A1E"/>
                </a:solidFill>
                <a:ea typeface="SimSun" charset="-122"/>
              </a:rPr>
              <a:t/>
            </a:r>
            <a:br>
              <a:rPr lang="en-US" sz="2400" b="0">
                <a:solidFill>
                  <a:srgbClr val="3B4A1E"/>
                </a:solidFill>
                <a:ea typeface="SimSun" charset="-122"/>
              </a:rPr>
            </a:br>
            <a:r>
              <a:rPr lang="en-US" sz="2400" b="0">
                <a:solidFill>
                  <a:srgbClr val="595959"/>
                </a:solidFill>
              </a:rPr>
              <a:t>Exception Handling </a:t>
            </a:r>
            <a:r>
              <a:rPr lang="en-US" sz="2400" b="0">
                <a:solidFill>
                  <a:srgbClr val="3B4A1E"/>
                </a:solidFill>
              </a:rPr>
              <a:t/>
            </a:r>
            <a:br>
              <a:rPr lang="en-US" sz="2400" b="0">
                <a:solidFill>
                  <a:srgbClr val="3B4A1E"/>
                </a:solidFill>
              </a:rPr>
            </a:br>
            <a:endParaRPr lang="en-US" sz="2400" b="0">
              <a:solidFill>
                <a:srgbClr val="3B4A1E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1260475"/>
            <a:ext cx="11853333" cy="265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1)public class </a:t>
            </a:r>
            <a:r>
              <a:rPr lang="en-US" sz="2400" b="0" dirty="0" err="1"/>
              <a:t>ExceptionDemo</a:t>
            </a:r>
            <a:r>
              <a:rPr lang="en-US" sz="2400" b="0" dirty="0"/>
              <a:t>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2)	public static void main(String[] </a:t>
            </a:r>
            <a:r>
              <a:rPr lang="en-US" sz="2400" b="0" dirty="0" err="1"/>
              <a:t>args</a:t>
            </a:r>
            <a:r>
              <a:rPr lang="en-US" sz="2400" b="0" dirty="0"/>
              <a:t>) {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3)		</a:t>
            </a:r>
            <a:r>
              <a:rPr lang="en-US" sz="2400" b="0" dirty="0" err="1"/>
              <a:t>int</a:t>
            </a:r>
            <a:r>
              <a:rPr lang="en-US" sz="2400" b="0" dirty="0"/>
              <a:t> </a:t>
            </a:r>
            <a:r>
              <a:rPr lang="en-US" sz="2400" b="0" dirty="0" err="1"/>
              <a:t>i</a:t>
            </a:r>
            <a:r>
              <a:rPr lang="en-US" sz="2400" b="0" dirty="0"/>
              <a:t> = 0, j = 10;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4)		</a:t>
            </a:r>
            <a:r>
              <a:rPr lang="en-US" sz="2400" b="0" dirty="0" err="1"/>
              <a:t>int</a:t>
            </a:r>
            <a:r>
              <a:rPr lang="en-US" sz="2400" b="0" dirty="0"/>
              <a:t> k = j / </a:t>
            </a:r>
            <a:r>
              <a:rPr lang="en-US" sz="2400" b="0" dirty="0" err="1"/>
              <a:t>i</a:t>
            </a:r>
            <a:r>
              <a:rPr lang="en-US" sz="2400" b="0" dirty="0"/>
              <a:t>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5)		</a:t>
            </a:r>
            <a:r>
              <a:rPr lang="en-US" sz="2400" b="0" dirty="0" err="1"/>
              <a:t>System.out.println</a:t>
            </a:r>
            <a:r>
              <a:rPr lang="en-US" sz="2400" b="0" dirty="0"/>
              <a:t>("K is :"+k);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6)	}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0" dirty="0"/>
              <a:t>7)}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0" y="4140200"/>
            <a:ext cx="11853333" cy="13256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Output: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Exception in thread "main" </a:t>
            </a:r>
            <a:r>
              <a:rPr lang="en-US" sz="2000" b="0" dirty="0" err="1"/>
              <a:t>java.lang.ArithmeticException</a:t>
            </a:r>
            <a:r>
              <a:rPr lang="en-US" sz="2000" b="0" dirty="0"/>
              <a:t>: / by zero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 dirty="0"/>
              <a:t>at </a:t>
            </a:r>
            <a:r>
              <a:rPr lang="en-US" sz="2000" b="0" dirty="0" err="1"/>
              <a:t>com.ts.exceptions.ExceptionDemo.main</a:t>
            </a:r>
            <a:r>
              <a:rPr lang="en-US" sz="2000" b="0" dirty="0"/>
              <a:t>(ExceptionDemo.java:11)</a:t>
            </a:r>
          </a:p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b="0" dirty="0"/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239934" y="3419476"/>
            <a:ext cx="5278967" cy="900113"/>
          </a:xfrm>
          <a:prstGeom prst="wedgeRectCallout">
            <a:avLst>
              <a:gd name="adj1" fmla="val -74296"/>
              <a:gd name="adj2" fmla="val -131245"/>
            </a:avLst>
          </a:prstGeom>
          <a:solidFill>
            <a:srgbClr val="F79646"/>
          </a:solidFill>
          <a:ln w="25560">
            <a:solidFill>
              <a:srgbClr val="B66D3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800" b="0">
                <a:solidFill>
                  <a:srgbClr val="FFFFFF"/>
                </a:solidFill>
              </a:rPr>
              <a:t>This line generate an exception as dividing by zero is undefined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067984" y="5400676"/>
            <a:ext cx="9709149" cy="720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5400000" scaled="1"/>
          </a:gradFill>
          <a:ln w="12600">
            <a:solidFill>
              <a:srgbClr val="DDDDDD"/>
            </a:solidFill>
            <a:miter lim="800000"/>
            <a:headEnd/>
            <a:tailEnd/>
          </a:ln>
        </p:spPr>
        <p:txBody>
          <a:bodyPr lIns="182880" tIns="0" rIns="90000" bIns="0" anchor="ctr"/>
          <a:lstStyle/>
          <a:p>
            <a:pPr algn="just">
              <a:lnSpc>
                <a:spcPts val="25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b="0">
                <a:solidFill>
                  <a:srgbClr val="000000"/>
                </a:solidFill>
                <a:cs typeface="Courier New" pitchFamily="49" charset="0"/>
              </a:rPr>
              <a:t>The above code is without exception handling mechanism.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5601" y="5400675"/>
            <a:ext cx="1680633" cy="719138"/>
            <a:chOff x="168" y="3402"/>
            <a:chExt cx="794" cy="453"/>
          </a:xfrm>
        </p:grpSpPr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168" y="3402"/>
              <a:ext cx="794" cy="453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000000">
                  <a:alpha val="40033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Arial" charset="0"/>
              </a:endParaRPr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317" y="3512"/>
              <a:ext cx="377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000" b="0">
                  <a:solidFill>
                    <a:srgbClr val="FFFFFF"/>
                  </a:solidFill>
                  <a:latin typeface="Courier New" pitchFamily="49" charset="0"/>
                  <a:cs typeface="Courier New" pitchFamily="49" charset="0"/>
                </a:rPr>
                <a:t>Note</a:t>
              </a:r>
            </a:p>
          </p:txBody>
        </p:sp>
      </p:grp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  <a:latin typeface="+mj-lt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Program without exception handler: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490</TotalTime>
  <Words>1493</Words>
  <Application>Microsoft Office PowerPoint</Application>
  <PresentationFormat>Custom</PresentationFormat>
  <Paragraphs>369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Session_Tempalate</vt:lpstr>
      <vt:lpstr>Session 12: Exception Handling  Module 3.2: Core Java</vt:lpstr>
      <vt:lpstr>Learning Objectives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83</cp:revision>
  <dcterms:created xsi:type="dcterms:W3CDTF">2015-08-03T16:07:15Z</dcterms:created>
  <dcterms:modified xsi:type="dcterms:W3CDTF">2015-09-23T09:38:50Z</dcterms:modified>
</cp:coreProperties>
</file>