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80E0C73-377E-4E71-97A7-01BED2D1F5DB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419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EE299D2-873B-4B10-B675-4000DA4D5388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512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19C4F24-E90A-449D-A938-D1C7DC6F77D7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522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888BB8A-C3E2-4866-A9AA-EC6B68A21E5D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532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C60C23A-C9A5-4D88-910D-C4DFD78E3ED8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542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2744952-8C32-4990-BD7A-A1EF2449640F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553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ED2427C-1CCD-4FC7-9A3E-9107C92D2FCE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563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5CB4CCF-9B03-41AA-A806-6B8A1EC7E289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573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A34F9E9-219D-49D5-AABE-41321C901383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583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8D10516-2FEF-45A4-A904-203A8AB1DB83}" type="slidenum">
              <a:rPr lang="en-US" smtClean="0"/>
              <a:pPr defTabSz="958764">
                <a:defRPr/>
              </a:pPr>
              <a:t>20</a:t>
            </a:fld>
            <a:endParaRPr lang="en-US" dirty="0" smtClean="0"/>
          </a:p>
        </p:txBody>
      </p:sp>
      <p:sp>
        <p:nvSpPr>
          <p:cNvPr id="593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0B441F2-4AE4-474F-90BB-52C4E93FC6E3}" type="slidenum">
              <a:rPr lang="en-US" smtClean="0"/>
              <a:pPr defTabSz="958764">
                <a:defRPr/>
              </a:pPr>
              <a:t>21</a:t>
            </a:fld>
            <a:endParaRPr lang="en-US" dirty="0" smtClean="0"/>
          </a:p>
        </p:txBody>
      </p:sp>
      <p:sp>
        <p:nvSpPr>
          <p:cNvPr id="604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68CABF8-74B2-416B-87E2-28965A2DB13C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430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A461186-C904-4317-8B5B-AA6A8E54D189}" type="slidenum">
              <a:rPr lang="en-US" smtClean="0"/>
              <a:pPr defTabSz="958764">
                <a:defRPr/>
              </a:pPr>
              <a:t>22</a:t>
            </a:fld>
            <a:endParaRPr lang="en-US" dirty="0" smtClean="0"/>
          </a:p>
        </p:txBody>
      </p:sp>
      <p:sp>
        <p:nvSpPr>
          <p:cNvPr id="614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03FBB43-2E88-49AC-97C6-44C7E9954D65}" type="slidenum">
              <a:rPr lang="en-US" smtClean="0"/>
              <a:pPr defTabSz="958764">
                <a:defRPr/>
              </a:pPr>
              <a:t>23</a:t>
            </a:fld>
            <a:endParaRPr lang="en-US" dirty="0" smtClean="0"/>
          </a:p>
        </p:txBody>
      </p:sp>
      <p:sp>
        <p:nvSpPr>
          <p:cNvPr id="624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B6E3712-73F2-4A36-97A5-50F67140B73F}" type="slidenum">
              <a:rPr lang="en-US" smtClean="0"/>
              <a:pPr defTabSz="958764">
                <a:defRPr/>
              </a:pPr>
              <a:t>24</a:t>
            </a:fld>
            <a:endParaRPr lang="en-US" dirty="0" smtClean="0"/>
          </a:p>
        </p:txBody>
      </p:sp>
      <p:sp>
        <p:nvSpPr>
          <p:cNvPr id="634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12EBB1E-43E2-48E9-AA77-39793D9E3AB5}" type="slidenum">
              <a:rPr lang="en-US" smtClean="0"/>
              <a:pPr defTabSz="958764">
                <a:defRPr/>
              </a:pPr>
              <a:t>25</a:t>
            </a:fld>
            <a:endParaRPr lang="en-US" dirty="0" smtClean="0"/>
          </a:p>
        </p:txBody>
      </p:sp>
      <p:sp>
        <p:nvSpPr>
          <p:cNvPr id="645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3AEEDB4F-05F5-4C08-82F9-F4EFDE4C3CCD}" type="slidenum">
              <a:rPr lang="en-US" smtClean="0"/>
              <a:pPr defTabSz="958764">
                <a:defRPr/>
              </a:pPr>
              <a:t>26</a:t>
            </a:fld>
            <a:endParaRPr lang="en-US" dirty="0" smtClean="0"/>
          </a:p>
        </p:txBody>
      </p:sp>
      <p:sp>
        <p:nvSpPr>
          <p:cNvPr id="655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0B6BCBA-6001-4B5C-A8C2-A4B406FF0B87}" type="slidenum">
              <a:rPr lang="en-US" smtClean="0"/>
              <a:pPr defTabSz="958764">
                <a:defRPr/>
              </a:pPr>
              <a:t>27</a:t>
            </a:fld>
            <a:endParaRPr lang="en-US" dirty="0" smtClean="0"/>
          </a:p>
        </p:txBody>
      </p:sp>
      <p:sp>
        <p:nvSpPr>
          <p:cNvPr id="665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4D122AB-0DC0-4450-8356-67C1DB2A1C28}" type="slidenum">
              <a:rPr lang="en-US" smtClean="0"/>
              <a:pPr defTabSz="958764">
                <a:defRPr/>
              </a:pPr>
              <a:t>28</a:t>
            </a:fld>
            <a:endParaRPr lang="en-US" dirty="0" smtClean="0"/>
          </a:p>
        </p:txBody>
      </p:sp>
      <p:sp>
        <p:nvSpPr>
          <p:cNvPr id="675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3F08E15E-F907-4E9E-B2CC-875368998113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440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40172FA-AA0B-46B0-A1AF-361724548E78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450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16625EB-2309-4078-AB86-BC1F298CD4A5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460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60E1D41-CD12-4EE0-862D-9C00649F7F8D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471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12A5FDE-285D-4D84-954D-9456122BC877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0C2120B-7C83-40C5-9955-F0CE8C9E67A7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BBED3AC-FCA3-4BBC-A0C0-349C62A97855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501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3E906D02-55A2-4ABA-BEA9-0FC617DC352F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634018"/>
            <a:ext cx="10126638" cy="136477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14: </a:t>
            </a:r>
            <a:r>
              <a:rPr lang="en-US" sz="4400" b="1" dirty="0" smtClean="0"/>
              <a:t>Threads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-175684" y="3462338"/>
            <a:ext cx="6760635" cy="2197100"/>
            <a:chOff x="-132366" y="3461821"/>
            <a:chExt cx="5071168" cy="2198149"/>
          </a:xfrm>
        </p:grpSpPr>
        <p:sp>
          <p:nvSpPr>
            <p:cNvPr id="18455" name="Oval 2"/>
            <p:cNvSpPr>
              <a:spLocks noChangeArrowheads="1"/>
            </p:cNvSpPr>
            <p:nvPr/>
          </p:nvSpPr>
          <p:spPr bwMode="auto">
            <a:xfrm rot="20167835" flipH="1">
              <a:off x="-132366" y="3461821"/>
              <a:ext cx="5071168" cy="2198149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8456" name="Text Box 3"/>
            <p:cNvSpPr txBox="1">
              <a:spLocks noChangeArrowheads="1"/>
            </p:cNvSpPr>
            <p:nvPr/>
          </p:nvSpPr>
          <p:spPr bwMode="auto">
            <a:xfrm rot="20206016">
              <a:off x="1022028" y="3882902"/>
              <a:ext cx="2876420" cy="132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0">
                  <a:solidFill>
                    <a:srgbClr val="DDDDDD"/>
                  </a:solidFill>
                  <a:latin typeface="Arial" charset="0"/>
                </a:rPr>
                <a:t>Blocked</a:t>
              </a:r>
            </a:p>
          </p:txBody>
        </p:sp>
      </p:grp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226051" y="1268413"/>
            <a:ext cx="1739900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Runnable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882651" y="1257300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New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231967" y="1404939"/>
            <a:ext cx="1737784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Dead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2186517" y="3919539"/>
            <a:ext cx="1623483" cy="12160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I/O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Blocked</a:t>
            </a: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8320618" y="3919539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Running</a:t>
            </a:r>
          </a:p>
        </p:txBody>
      </p:sp>
      <p:cxnSp>
        <p:nvCxnSpPr>
          <p:cNvPr id="69" name="Shape 68"/>
          <p:cNvCxnSpPr>
            <a:stCxn id="66" idx="0"/>
            <a:endCxn id="55" idx="2"/>
          </p:cNvCxnSpPr>
          <p:nvPr/>
        </p:nvCxnSpPr>
        <p:spPr>
          <a:xfrm rot="5400000" flipH="1" flipV="1">
            <a:off x="3112559" y="1806047"/>
            <a:ext cx="2000250" cy="2226733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55" idx="6"/>
            <a:endCxn id="67" idx="0"/>
          </p:cNvCxnSpPr>
          <p:nvPr/>
        </p:nvCxnSpPr>
        <p:spPr>
          <a:xfrm>
            <a:off x="6965951" y="1919288"/>
            <a:ext cx="2222500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67" idx="2"/>
            <a:endCxn id="55" idx="4"/>
          </p:cNvCxnSpPr>
          <p:nvPr/>
        </p:nvCxnSpPr>
        <p:spPr>
          <a:xfrm rot="10800000">
            <a:off x="6096001" y="2571750"/>
            <a:ext cx="2224617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7" idx="4"/>
            <a:endCxn id="66" idx="4"/>
          </p:cNvCxnSpPr>
          <p:nvPr/>
        </p:nvCxnSpPr>
        <p:spPr>
          <a:xfrm rot="5400000" flipH="1">
            <a:off x="6050228" y="2084653"/>
            <a:ext cx="87312" cy="6189133"/>
          </a:xfrm>
          <a:prstGeom prst="curvedConnector3">
            <a:avLst>
              <a:gd name="adj1" fmla="val -79862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67" idx="6"/>
            <a:endCxn id="65" idx="4"/>
          </p:cNvCxnSpPr>
          <p:nvPr/>
        </p:nvCxnSpPr>
        <p:spPr>
          <a:xfrm flipV="1">
            <a:off x="10058400" y="2708275"/>
            <a:ext cx="1043517" cy="1863725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4" idx="7"/>
            <a:endCxn id="55" idx="1"/>
          </p:cNvCxnSpPr>
          <p:nvPr/>
        </p:nvCxnSpPr>
        <p:spPr>
          <a:xfrm rot="16200000" flipH="1">
            <a:off x="3918744" y="-104510"/>
            <a:ext cx="11113" cy="3115733"/>
          </a:xfrm>
          <a:prstGeom prst="curvedConnector3">
            <a:avLst>
              <a:gd name="adj1" fmla="val -393529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194734" y="2840038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new </a:t>
            </a:r>
            <a:r>
              <a:rPr lang="en-US" sz="2000">
                <a:latin typeface="Courier New" pitchFamily="49" charset="0"/>
              </a:rPr>
              <a:t>Thread</a:t>
            </a:r>
            <a:r>
              <a:rPr lang="en-US" sz="1800">
                <a:latin typeface="Courier New" pitchFamily="49" charset="0"/>
              </a:rPr>
              <a:t>()</a:t>
            </a:r>
          </a:p>
        </p:txBody>
      </p:sp>
      <p:cxnSp>
        <p:nvCxnSpPr>
          <p:cNvPr id="127" name="Shape 126"/>
          <p:cNvCxnSpPr/>
          <p:nvPr/>
        </p:nvCxnSpPr>
        <p:spPr>
          <a:xfrm rot="5400000" flipH="1" flipV="1">
            <a:off x="583672" y="2406121"/>
            <a:ext cx="523875" cy="582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9"/>
          <p:cNvSpPr txBox="1">
            <a:spLocks noChangeArrowheads="1"/>
          </p:cNvSpPr>
          <p:nvPr/>
        </p:nvSpPr>
        <p:spPr bwMode="auto">
          <a:xfrm>
            <a:off x="2508251" y="1330325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start()</a:t>
            </a:r>
          </a:p>
        </p:txBody>
      </p:sp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6968067" y="2820988"/>
            <a:ext cx="106952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JVM/OS</a:t>
            </a:r>
          </a:p>
          <a:p>
            <a:r>
              <a:rPr lang="en-US" sz="1800">
                <a:latin typeface="Arial" charset="0"/>
              </a:rPr>
              <a:t>Decision</a:t>
            </a:r>
          </a:p>
        </p:txBody>
      </p:sp>
      <p:sp>
        <p:nvSpPr>
          <p:cNvPr id="138" name="Text Box 39"/>
          <p:cNvSpPr txBox="1">
            <a:spLocks noChangeArrowheads="1"/>
          </p:cNvSpPr>
          <p:nvPr/>
        </p:nvSpPr>
        <p:spPr bwMode="auto">
          <a:xfrm>
            <a:off x="5262033" y="5526089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 Blocked</a:t>
            </a:r>
          </a:p>
        </p:txBody>
      </p:sp>
      <p:sp>
        <p:nvSpPr>
          <p:cNvPr id="139" name="Text Box 25"/>
          <p:cNvSpPr txBox="1">
            <a:spLocks noChangeArrowheads="1"/>
          </p:cNvSpPr>
          <p:nvPr/>
        </p:nvSpPr>
        <p:spPr bwMode="auto">
          <a:xfrm rot="-2722898">
            <a:off x="3506022" y="2268428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</a:t>
            </a:r>
          </a:p>
          <a:p>
            <a:r>
              <a:rPr lang="en-US" sz="1800">
                <a:latin typeface="Arial" charset="0"/>
              </a:rPr>
              <a:t>Unblocked</a:t>
            </a:r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9961034" y="4360864"/>
            <a:ext cx="1723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return;</a:t>
            </a:r>
          </a:p>
          <a:p>
            <a:r>
              <a:rPr lang="en-US" sz="2000">
                <a:latin typeface="Courier New" pitchFamily="49" charset="0"/>
              </a:rPr>
              <a:t>from run()</a:t>
            </a:r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States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4" grpId="0" animBg="1"/>
      <p:bldP spid="65" grpId="0" animBg="1"/>
      <p:bldP spid="66" grpId="0" animBg="1"/>
      <p:bldP spid="67" grpId="0" animBg="1"/>
      <p:bldP spid="125" grpId="0"/>
      <p:bldP spid="130" grpId="0"/>
      <p:bldP spid="131" grpId="0" animBg="1"/>
      <p:bldP spid="138" grpId="0"/>
      <p:bldP spid="139" grpId="0"/>
      <p:bldP spid="14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1655233" y="1230314"/>
            <a:ext cx="664797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655233" y="1230314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MyThread extends Thread</a:t>
            </a:r>
            <a:r>
              <a:rPr lang="en-US" sz="2000">
                <a:latin typeface="Courier New" pitchFamily="49" charset="0"/>
              </a:rPr>
              <a:t>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655233" y="1230314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DoAThread</a:t>
            </a:r>
            <a:r>
              <a:rPr lang="en-US" sz="2000">
                <a:latin typeface="Courier New" pitchFamily="49" charset="0"/>
              </a:rPr>
              <a:t>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MyThread mt = new MyThread();</a:t>
            </a: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mt</a:t>
            </a:r>
            <a:r>
              <a:rPr lang="en-US" sz="2000">
                <a:latin typeface="Courier New" pitchFamily="49" charset="0"/>
              </a:rPr>
              <a:t>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655233" y="1230314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</a:rPr>
              <a:t>MyThread</a:t>
            </a:r>
            <a:r>
              <a:rPr lang="en-US" sz="2000" dirty="0">
                <a:latin typeface="Courier New" pitchFamily="49" charset="0"/>
              </a:rPr>
              <a:t> extends Thread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for(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2000;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("run():  "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 dirty="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</a:rPr>
              <a:t>DoAThread</a:t>
            </a:r>
            <a:r>
              <a:rPr lang="en-US" sz="2000" dirty="0">
                <a:latin typeface="Courier New" pitchFamily="49" charset="0"/>
              </a:rPr>
              <a:t>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public static void main(String[] </a:t>
            </a:r>
            <a:r>
              <a:rPr lang="en-US" sz="2000" dirty="0" err="1">
                <a:latin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MyThread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mt</a:t>
            </a:r>
            <a:r>
              <a:rPr lang="en-US" sz="2000" dirty="0">
                <a:latin typeface="Courier New" pitchFamily="49" charset="0"/>
              </a:rPr>
              <a:t> = new </a:t>
            </a:r>
            <a:r>
              <a:rPr lang="en-US" sz="2000" dirty="0" err="1">
                <a:latin typeface="Courier New" pitchFamily="49" charset="0"/>
              </a:rPr>
              <a:t>MyThread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//Thread t = new Thread(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mr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mt.start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for(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2000;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("main(): "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  <p:bldP spid="3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621367" y="1214439"/>
            <a:ext cx="6647974" cy="51706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class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MyThread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extends Thread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public void run()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for(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= 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&lt; 2000;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++)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System.out.println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("run():  " +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);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public class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DoAThread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public static void main(String[]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args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)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MyThread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= new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MyThread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();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mt.start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();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for(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= 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&lt; 2000;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++)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System.out.println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("main(): " +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);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 rot="686981" flipV="1">
            <a:off x="5530851" y="1562100"/>
            <a:ext cx="2260600" cy="3448050"/>
          </a:xfrm>
          <a:prstGeom prst="curvedLeftArrow">
            <a:avLst>
              <a:gd name="adj1" fmla="val 8280"/>
              <a:gd name="adj2" fmla="val 24555"/>
              <a:gd name="adj3" fmla="val 24401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18" name="Rectangular Callout 17"/>
          <p:cNvSpPr/>
          <p:nvPr/>
        </p:nvSpPr>
        <p:spPr>
          <a:xfrm>
            <a:off x="5985933" y="5761039"/>
            <a:ext cx="5850467" cy="631825"/>
          </a:xfrm>
          <a:prstGeom prst="wedgeRectCallout">
            <a:avLst>
              <a:gd name="adj1" fmla="val -70659"/>
              <a:gd name="adj2" fmla="val -206467"/>
            </a:avLst>
          </a:prstGeom>
          <a:solidFill>
            <a:srgbClr val="9BBB59">
              <a:alpha val="43137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2000" b="0" dirty="0">
                <a:solidFill>
                  <a:srgbClr val="293315"/>
                </a:solidFill>
              </a:rPr>
              <a:t>Move start(); to the constructor.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805218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A Self Starting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1621367" y="1216025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MyThread mt = new MyThread();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 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21367" y="1216025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>
                <a:latin typeface="Courier New" pitchFamily="49" charset="0"/>
              </a:rPr>
              <a:t>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MyThread2() { start();}</a:t>
            </a: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DoAThread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>
                <a:latin typeface="Courier New" pitchFamily="49" charset="0"/>
              </a:rPr>
              <a:t>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MyThread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>
                <a:latin typeface="Courier New" pitchFamily="49" charset="0"/>
              </a:rPr>
              <a:t> mt = new MyThread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>
                <a:latin typeface="Courier New" pitchFamily="49" charset="0"/>
              </a:rPr>
              <a:t>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21367" y="1216025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MyThread2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MyThread2() { start();}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DoAThread2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MyThread2 mt = </a:t>
            </a:r>
            <a:r>
              <a:rPr lang="en-US" sz="2000">
                <a:latin typeface="Courier New" pitchFamily="49" charset="0"/>
              </a:rPr>
              <a:t>new MyThread2();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621367" y="1216025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MyThread2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MyThread2() { start();}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DoAThread2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new MyThread2();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A Self Starting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9"/>
          <p:cNvSpPr txBox="1">
            <a:spLocks noChangeArrowheads="1"/>
          </p:cNvSpPr>
          <p:nvPr/>
        </p:nvSpPr>
        <p:spPr bwMode="auto">
          <a:xfrm>
            <a:off x="1621367" y="1100138"/>
            <a:ext cx="6647974" cy="54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 rot="686981" flipV="1">
            <a:off x="5524500" y="1497013"/>
            <a:ext cx="2260600" cy="3752850"/>
          </a:xfrm>
          <a:prstGeom prst="curvedLeftArrow">
            <a:avLst>
              <a:gd name="adj1" fmla="val 8280"/>
              <a:gd name="adj2" fmla="val 24555"/>
              <a:gd name="adj3" fmla="val 24401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18" name="Rectangular Callout 17"/>
          <p:cNvSpPr/>
          <p:nvPr/>
        </p:nvSpPr>
        <p:spPr>
          <a:xfrm>
            <a:off x="3302000" y="5827714"/>
            <a:ext cx="8578851" cy="631825"/>
          </a:xfrm>
          <a:prstGeom prst="wedgeRectCallout">
            <a:avLst>
              <a:gd name="adj1" fmla="val -34216"/>
              <a:gd name="adj2" fmla="val -185415"/>
            </a:avLst>
          </a:prstGeom>
          <a:solidFill>
            <a:srgbClr val="9BBB59">
              <a:alpha val="43137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2000" b="0" dirty="0">
                <a:solidFill>
                  <a:srgbClr val="293315"/>
                </a:solidFill>
              </a:rPr>
              <a:t>Move new Thread and start() to the constructor.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A Self Starting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Runnable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621367" y="1036638"/>
            <a:ext cx="6647974" cy="54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21367" y="1022351"/>
            <a:ext cx="6647974" cy="5452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MyRunnable2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MyRunnable2()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 Thread t = new Thread(this);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}</a:t>
            </a: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MyRunnable2 mr = new MyRunnable2();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621367" y="1008063"/>
            <a:ext cx="6647974" cy="5452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MyRunnable2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MyRunnable2()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Thread(this);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MyRunnable2 mr = </a:t>
            </a:r>
            <a:r>
              <a:rPr lang="en-US" sz="2000">
                <a:latin typeface="Courier New" pitchFamily="49" charset="0"/>
              </a:rPr>
              <a:t>new MyRunnable2();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21367" y="1049338"/>
            <a:ext cx="6647974" cy="5452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MyRunnable2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MyRunnable2()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Thread(this);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new MyRunnable2();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0" y="0"/>
            <a:ext cx="12192000" cy="887104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A Self Starting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Runnable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1" grpId="0" animBg="1" autoUpdateAnimBg="0"/>
      <p:bldP spid="1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80" name="Text Box 23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MyRunnable mr = new MyRunnable();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MyRunner</a:t>
            </a:r>
            <a:r>
              <a:rPr lang="en-US" sz="1600">
                <a:latin typeface="Courier New" pitchFamily="49" charset="0"/>
              </a:rPr>
              <a:t> implements Runnable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DoRunnables</a:t>
            </a:r>
            <a:r>
              <a:rPr lang="en-US" sz="1600">
                <a:latin typeface="Courier New" pitchFamily="49" charset="0"/>
              </a:rPr>
              <a:t>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MyRunner</a:t>
            </a:r>
            <a:r>
              <a:rPr lang="en-US" sz="1600">
                <a:latin typeface="Courier New" pitchFamily="49" charset="0"/>
              </a:rPr>
              <a:t> mr = new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MyRunner()</a:t>
            </a:r>
            <a:r>
              <a:rPr lang="en-US" sz="1600">
                <a:latin typeface="Courier New" pitchFamily="49" charset="0"/>
              </a:rPr>
              <a:t>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}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}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text</a:t>
            </a:r>
            <a:r>
              <a:rPr lang="en-US" sz="1600">
                <a:latin typeface="Courier New" pitchFamily="49" charset="0"/>
              </a:rPr>
              <a:t>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for(int j = 0; j &lt; 10; j++) {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406400" y="1266825"/>
            <a:ext cx="6973384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for(int j = 0; j &lt; 10; j++) {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"Runner " + j + ": "</a:t>
            </a:r>
            <a:r>
              <a:rPr lang="en-US" sz="1600">
                <a:latin typeface="Courier New" pitchFamily="49" charset="0"/>
              </a:rPr>
              <a:t>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406400" y="1266825"/>
            <a:ext cx="6973384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500</a:t>
            </a:r>
            <a:r>
              <a:rPr lang="en-US" sz="1600">
                <a:latin typeface="Courier New" pitchFamily="49" charset="0"/>
              </a:rPr>
              <a:t>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500</a:t>
            </a:r>
            <a:r>
              <a:rPr lang="en-US" sz="1600">
                <a:latin typeface="Courier New" pitchFamily="49" charset="0"/>
              </a:rPr>
              <a:t>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06400" y="1266825"/>
            <a:ext cx="6973384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0" y="0"/>
            <a:ext cx="12192000" cy="777922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Lots of Threads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 rot="16200000">
            <a:off x="5132388" y="-1042987"/>
            <a:ext cx="3286125" cy="9004300"/>
          </a:xfrm>
          <a:prstGeom prst="triangle">
            <a:avLst>
              <a:gd name="adj" fmla="val 5374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8718" y="2692401"/>
            <a:ext cx="3177116" cy="1192213"/>
            <a:chOff x="3504" y="1440"/>
            <a:chExt cx="864" cy="4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25625" name="Oval 5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6" name="Oval 6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47" y="1488"/>
              <a:ext cx="592" cy="144"/>
              <a:chOff x="3579" y="1648"/>
              <a:chExt cx="592" cy="144"/>
            </a:xfrm>
          </p:grpSpPr>
          <p:sp>
            <p:nvSpPr>
              <p:cNvPr id="25623" name="Oval 8"/>
              <p:cNvSpPr>
                <a:spLocks noChangeArrowheads="1"/>
              </p:cNvSpPr>
              <p:nvPr/>
            </p:nvSpPr>
            <p:spPr bwMode="auto">
              <a:xfrm>
                <a:off x="3579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4" name="Oval 9"/>
              <p:cNvSpPr>
                <a:spLocks noChangeArrowheads="1"/>
              </p:cNvSpPr>
              <p:nvPr/>
            </p:nvSpPr>
            <p:spPr bwMode="auto">
              <a:xfrm>
                <a:off x="4027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8718" y="2692401"/>
            <a:ext cx="3179233" cy="1192213"/>
            <a:chOff x="3984" y="1248"/>
            <a:chExt cx="864" cy="432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4" y="1248"/>
              <a:ext cx="864" cy="432"/>
              <a:chOff x="3984" y="1248"/>
              <a:chExt cx="864" cy="432"/>
            </a:xfrm>
          </p:grpSpPr>
          <p:sp>
            <p:nvSpPr>
              <p:cNvPr id="25619" name="Oval 14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0" name="Oval 15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128" y="1392"/>
              <a:ext cx="576" cy="144"/>
              <a:chOff x="4128" y="1392"/>
              <a:chExt cx="576" cy="144"/>
            </a:xfrm>
          </p:grpSpPr>
          <p:sp>
            <p:nvSpPr>
              <p:cNvPr id="25617" name="Oval 1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 rot="10800000">
            <a:off x="732367" y="2690813"/>
            <a:ext cx="3177117" cy="1192212"/>
            <a:chOff x="3504" y="1440"/>
            <a:chExt cx="864" cy="432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25613" name="Oval 21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4" name="Oval 22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508" y="1581"/>
              <a:ext cx="581" cy="153"/>
              <a:chOff x="3412" y="1629"/>
              <a:chExt cx="581" cy="153"/>
            </a:xfrm>
          </p:grpSpPr>
          <p:sp>
            <p:nvSpPr>
              <p:cNvPr id="25611" name="Oval 24"/>
              <p:cNvSpPr>
                <a:spLocks noChangeArrowheads="1"/>
              </p:cNvSpPr>
              <p:nvPr/>
            </p:nvSpPr>
            <p:spPr bwMode="auto">
              <a:xfrm>
                <a:off x="3412" y="163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2" name="Oval 25"/>
              <p:cNvSpPr>
                <a:spLocks noChangeArrowheads="1"/>
              </p:cNvSpPr>
              <p:nvPr/>
            </p:nvSpPr>
            <p:spPr bwMode="auto">
              <a:xfrm>
                <a:off x="3849" y="1629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653618" y="3302001"/>
            <a:ext cx="545253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Threads Priorities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Which Threads Runs First?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-175684" y="3462338"/>
            <a:ext cx="6760635" cy="2197100"/>
            <a:chOff x="-132366" y="3461821"/>
            <a:chExt cx="5071168" cy="2198149"/>
          </a:xfrm>
        </p:grpSpPr>
        <p:sp>
          <p:nvSpPr>
            <p:cNvPr id="26648" name="Oval 2"/>
            <p:cNvSpPr>
              <a:spLocks noChangeArrowheads="1"/>
            </p:cNvSpPr>
            <p:nvPr/>
          </p:nvSpPr>
          <p:spPr bwMode="auto">
            <a:xfrm rot="20167835" flipH="1">
              <a:off x="-132366" y="3461821"/>
              <a:ext cx="5071168" cy="2198149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6649" name="Text Box 3"/>
            <p:cNvSpPr txBox="1">
              <a:spLocks noChangeArrowheads="1"/>
            </p:cNvSpPr>
            <p:nvPr/>
          </p:nvSpPr>
          <p:spPr bwMode="auto">
            <a:xfrm rot="20206016">
              <a:off x="1022028" y="3882902"/>
              <a:ext cx="2876420" cy="132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0">
                  <a:solidFill>
                    <a:srgbClr val="DDDDDD"/>
                  </a:solidFill>
                  <a:latin typeface="Arial" charset="0"/>
                </a:rPr>
                <a:t>Blocked</a:t>
              </a:r>
            </a:p>
          </p:txBody>
        </p:sp>
      </p:grp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226051" y="1268413"/>
            <a:ext cx="1739900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Runnable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882651" y="1257300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New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231967" y="1404939"/>
            <a:ext cx="1737784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Dead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2186517" y="3919539"/>
            <a:ext cx="1623483" cy="12160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I/O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Blocked</a:t>
            </a: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8320618" y="3919539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Running</a:t>
            </a:r>
          </a:p>
        </p:txBody>
      </p:sp>
      <p:cxnSp>
        <p:nvCxnSpPr>
          <p:cNvPr id="69" name="Shape 68"/>
          <p:cNvCxnSpPr>
            <a:stCxn id="66" idx="0"/>
            <a:endCxn id="55" idx="2"/>
          </p:cNvCxnSpPr>
          <p:nvPr/>
        </p:nvCxnSpPr>
        <p:spPr>
          <a:xfrm rot="5400000" flipH="1" flipV="1">
            <a:off x="3112559" y="1806047"/>
            <a:ext cx="2000250" cy="2226733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55" idx="6"/>
            <a:endCxn id="67" idx="0"/>
          </p:cNvCxnSpPr>
          <p:nvPr/>
        </p:nvCxnSpPr>
        <p:spPr>
          <a:xfrm>
            <a:off x="6965951" y="1919288"/>
            <a:ext cx="2222500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67" idx="2"/>
            <a:endCxn id="55" idx="4"/>
          </p:cNvCxnSpPr>
          <p:nvPr/>
        </p:nvCxnSpPr>
        <p:spPr>
          <a:xfrm rot="10800000">
            <a:off x="6096001" y="2571750"/>
            <a:ext cx="2224617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7" idx="4"/>
            <a:endCxn id="66" idx="4"/>
          </p:cNvCxnSpPr>
          <p:nvPr/>
        </p:nvCxnSpPr>
        <p:spPr>
          <a:xfrm rot="5400000" flipH="1">
            <a:off x="6050228" y="2084653"/>
            <a:ext cx="87312" cy="6189133"/>
          </a:xfrm>
          <a:prstGeom prst="curvedConnector3">
            <a:avLst>
              <a:gd name="adj1" fmla="val -79862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67" idx="6"/>
            <a:endCxn id="65" idx="4"/>
          </p:cNvCxnSpPr>
          <p:nvPr/>
        </p:nvCxnSpPr>
        <p:spPr>
          <a:xfrm flipV="1">
            <a:off x="10058400" y="2708275"/>
            <a:ext cx="1043517" cy="1863725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4" idx="7"/>
            <a:endCxn id="55" idx="1"/>
          </p:cNvCxnSpPr>
          <p:nvPr/>
        </p:nvCxnSpPr>
        <p:spPr>
          <a:xfrm rot="16200000" flipH="1">
            <a:off x="3918744" y="-104510"/>
            <a:ext cx="11113" cy="3115733"/>
          </a:xfrm>
          <a:prstGeom prst="curvedConnector3">
            <a:avLst>
              <a:gd name="adj1" fmla="val -393529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0" name="Text Box 9"/>
          <p:cNvSpPr txBox="1">
            <a:spLocks noChangeArrowheads="1"/>
          </p:cNvSpPr>
          <p:nvPr/>
        </p:nvSpPr>
        <p:spPr bwMode="auto">
          <a:xfrm>
            <a:off x="194734" y="2840038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new </a:t>
            </a:r>
            <a:r>
              <a:rPr lang="en-US" sz="2000">
                <a:latin typeface="Courier New" pitchFamily="49" charset="0"/>
              </a:rPr>
              <a:t>Thread</a:t>
            </a:r>
            <a:r>
              <a:rPr lang="en-US" sz="1800">
                <a:latin typeface="Courier New" pitchFamily="49" charset="0"/>
              </a:rPr>
              <a:t>()</a:t>
            </a:r>
          </a:p>
        </p:txBody>
      </p:sp>
      <p:cxnSp>
        <p:nvCxnSpPr>
          <p:cNvPr id="127" name="Shape 126"/>
          <p:cNvCxnSpPr/>
          <p:nvPr/>
        </p:nvCxnSpPr>
        <p:spPr>
          <a:xfrm rot="5400000" flipH="1" flipV="1">
            <a:off x="583672" y="2406121"/>
            <a:ext cx="523875" cy="582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2" name="Text Box 9"/>
          <p:cNvSpPr txBox="1">
            <a:spLocks noChangeArrowheads="1"/>
          </p:cNvSpPr>
          <p:nvPr/>
        </p:nvSpPr>
        <p:spPr bwMode="auto">
          <a:xfrm>
            <a:off x="2508251" y="1330325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start()</a:t>
            </a:r>
          </a:p>
        </p:txBody>
      </p:sp>
      <p:sp>
        <p:nvSpPr>
          <p:cNvPr id="26643" name="Text Box 35"/>
          <p:cNvSpPr txBox="1">
            <a:spLocks noChangeArrowheads="1"/>
          </p:cNvSpPr>
          <p:nvPr/>
        </p:nvSpPr>
        <p:spPr bwMode="auto">
          <a:xfrm>
            <a:off x="6968067" y="2820988"/>
            <a:ext cx="106952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JVM/OS</a:t>
            </a:r>
          </a:p>
          <a:p>
            <a:r>
              <a:rPr lang="en-US" sz="1800">
                <a:latin typeface="Arial" charset="0"/>
              </a:rPr>
              <a:t>Decision</a:t>
            </a:r>
          </a:p>
        </p:txBody>
      </p:sp>
      <p:sp>
        <p:nvSpPr>
          <p:cNvPr id="26644" name="Text Box 39"/>
          <p:cNvSpPr txBox="1">
            <a:spLocks noChangeArrowheads="1"/>
          </p:cNvSpPr>
          <p:nvPr/>
        </p:nvSpPr>
        <p:spPr bwMode="auto">
          <a:xfrm>
            <a:off x="5262033" y="5526089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 Blocked</a:t>
            </a:r>
          </a:p>
        </p:txBody>
      </p:sp>
      <p:sp>
        <p:nvSpPr>
          <p:cNvPr id="26645" name="Text Box 25"/>
          <p:cNvSpPr txBox="1">
            <a:spLocks noChangeArrowheads="1"/>
          </p:cNvSpPr>
          <p:nvPr/>
        </p:nvSpPr>
        <p:spPr bwMode="auto">
          <a:xfrm rot="-2722898">
            <a:off x="3506022" y="2268428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</a:t>
            </a:r>
          </a:p>
          <a:p>
            <a:r>
              <a:rPr lang="en-US" sz="1800">
                <a:latin typeface="Arial" charset="0"/>
              </a:rPr>
              <a:t>Unblocked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9961034" y="4360864"/>
            <a:ext cx="1723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return;</a:t>
            </a:r>
          </a:p>
          <a:p>
            <a:r>
              <a:rPr lang="en-US" sz="2000">
                <a:latin typeface="Courier New" pitchFamily="49" charset="0"/>
              </a:rPr>
              <a:t>from run()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3975100" y="4297363"/>
            <a:ext cx="4165600" cy="914400"/>
          </a:xfrm>
          <a:prstGeom prst="wedgeRectCallout">
            <a:avLst>
              <a:gd name="adj1" fmla="val 43903"/>
              <a:gd name="adj2" fmla="val -1401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We can set priorities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for the JVM.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States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2" name="Text Box 9"/>
          <p:cNvSpPr txBox="1">
            <a:spLocks noChangeArrowheads="1"/>
          </p:cNvSpPr>
          <p:nvPr/>
        </p:nvSpPr>
        <p:spPr bwMode="auto">
          <a:xfrm>
            <a:off x="1248834" y="1146175"/>
            <a:ext cx="6973384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248833" y="1146175"/>
            <a:ext cx="7467109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MyPriority</a:t>
            </a:r>
            <a:r>
              <a:rPr lang="en-US" sz="1600">
                <a:latin typeface="Courier New" pitchFamily="49" charset="0"/>
              </a:rPr>
              <a:t>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MyPriority</a:t>
            </a:r>
            <a:r>
              <a:rPr lang="en-US" sz="1600">
                <a:latin typeface="Courier New" pitchFamily="49" charset="0"/>
              </a:rPr>
              <a:t>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DoPriorities</a:t>
            </a:r>
            <a:r>
              <a:rPr lang="en-US" sz="1600">
                <a:latin typeface="Courier New" pitchFamily="49" charset="0"/>
              </a:rPr>
              <a:t>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MyPriority</a:t>
            </a:r>
            <a:r>
              <a:rPr lang="en-US" sz="1600">
                <a:latin typeface="Courier New" pitchFamily="49" charset="0"/>
              </a:rPr>
              <a:t> mr = new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MyPriority</a:t>
            </a:r>
            <a:r>
              <a:rPr lang="en-US" sz="1600">
                <a:latin typeface="Courier New" pitchFamily="49" charset="0"/>
              </a:rPr>
              <a:t>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248833" y="1146175"/>
            <a:ext cx="7467109" cy="52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MyPriority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MyPriority(String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DoPriorities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MyPriority mr = new MyPriority("Runner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t.setPriority(j+1);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1248833" y="1146175"/>
            <a:ext cx="7467109" cy="52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class </a:t>
            </a:r>
            <a:r>
              <a:rPr lang="en-US" sz="1600" dirty="0" err="1">
                <a:latin typeface="Courier New" pitchFamily="49" charset="0"/>
              </a:rPr>
              <a:t>MyPriority</a:t>
            </a:r>
            <a:r>
              <a:rPr lang="en-US" sz="1600" dirty="0">
                <a:latin typeface="Courier New" pitchFamily="49" charset="0"/>
              </a:rPr>
              <a:t> implements </a:t>
            </a:r>
            <a:r>
              <a:rPr lang="en-US" sz="1600" dirty="0" err="1">
                <a:latin typeface="Courier New" pitchFamily="49" charset="0"/>
              </a:rPr>
              <a:t>Runnable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MyPriority</a:t>
            </a:r>
            <a:r>
              <a:rPr lang="en-US" sz="1600" dirty="0">
                <a:latin typeface="Courier New" pitchFamily="49" charset="0"/>
              </a:rPr>
              <a:t>(String s)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for(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500 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( text +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</a:rPr>
              <a:t>DoPriorities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public static void main(String[]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for(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MyPriority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mr</a:t>
            </a:r>
            <a:r>
              <a:rPr lang="en-US" sz="1600" dirty="0">
                <a:latin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</a:rPr>
              <a:t>MyPriority</a:t>
            </a:r>
            <a:r>
              <a:rPr lang="en-US" sz="1600" dirty="0">
                <a:latin typeface="Courier New" pitchFamily="49" charset="0"/>
              </a:rPr>
              <a:t>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Thread t = new Thread(</a:t>
            </a:r>
            <a:r>
              <a:rPr lang="en-US" sz="1600" dirty="0" err="1">
                <a:latin typeface="Courier New" pitchFamily="49" charset="0"/>
              </a:rPr>
              <a:t>mr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t.setPriority</a:t>
            </a:r>
            <a:r>
              <a:rPr lang="en-US" sz="1600" dirty="0">
                <a:latin typeface="Courier New" pitchFamily="49" charset="0"/>
              </a:rPr>
              <a:t>(j+1);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t.start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for(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500 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("main(): " +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Priority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utoUpdateAnimBg="0"/>
      <p:bldP spid="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Explain use of Threads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Apply priorities to Threads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Create Daemon Threads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Describe the need of Synchronized Blocks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Create and use Synchronized Blocks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1244601" y="1143000"/>
            <a:ext cx="5974713" cy="52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44601" y="1143000"/>
            <a:ext cx="5974713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class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MyDaemon</a:t>
            </a:r>
            <a:r>
              <a:rPr lang="en-US" sz="1800">
                <a:latin typeface="Courier New" pitchFamily="49" charset="0"/>
              </a:rPr>
              <a:t> implements 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public class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DoADaemon</a:t>
            </a:r>
            <a:r>
              <a:rPr lang="en-US" sz="1800">
                <a:latin typeface="Courier New" pitchFamily="49" charset="0"/>
              </a:rPr>
              <a:t>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MyDaemon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md</a:t>
            </a:r>
            <a:r>
              <a:rPr lang="en-US" sz="1800">
                <a:latin typeface="Courier New" pitchFamily="49" charset="0"/>
              </a:rPr>
              <a:t> = new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MyDaemon</a:t>
            </a:r>
            <a:r>
              <a:rPr lang="en-US" sz="1800">
                <a:latin typeface="Courier New" pitchFamily="49" charset="0"/>
              </a:rPr>
              <a:t>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Thread t = new Thread(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md</a:t>
            </a:r>
            <a:r>
              <a:rPr lang="en-US" sz="1800">
                <a:latin typeface="Courier New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44601" y="1143000"/>
            <a:ext cx="5974713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class MyDaemon implements 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public class DoADaemon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MyDaemon md = new MyDaemon();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Thread t = new Thread(md);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t.setDaemon(true);</a:t>
            </a: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44601" y="1143000"/>
            <a:ext cx="5974713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class MyDaemon implements 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sz="1800">
                <a:latin typeface="Courier New" pitchFamily="49" charset="0"/>
              </a:rPr>
              <a:t>   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public class DoADaemon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MyDaemon md = new MyDaemon();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Thread t = new Thread(md);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t.setDaemon(true);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Daemon Threads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1" grpId="0" animBg="1" autoUpdateAnimBg="0"/>
      <p:bldP spid="1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 rot="16200000">
            <a:off x="5132388" y="-1092199"/>
            <a:ext cx="3286125" cy="9004300"/>
          </a:xfrm>
          <a:prstGeom prst="triangle">
            <a:avLst>
              <a:gd name="adj" fmla="val 5374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8718" y="2692401"/>
            <a:ext cx="3177116" cy="1192213"/>
            <a:chOff x="3504" y="1440"/>
            <a:chExt cx="864" cy="4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29721" name="Oval 5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2" name="Oval 6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47" y="1488"/>
              <a:ext cx="592" cy="144"/>
              <a:chOff x="3579" y="1648"/>
              <a:chExt cx="592" cy="144"/>
            </a:xfrm>
          </p:grpSpPr>
          <p:sp>
            <p:nvSpPr>
              <p:cNvPr id="29719" name="Oval 8"/>
              <p:cNvSpPr>
                <a:spLocks noChangeArrowheads="1"/>
              </p:cNvSpPr>
              <p:nvPr/>
            </p:nvSpPr>
            <p:spPr bwMode="auto">
              <a:xfrm>
                <a:off x="3579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0" name="Oval 9"/>
              <p:cNvSpPr>
                <a:spLocks noChangeArrowheads="1"/>
              </p:cNvSpPr>
              <p:nvPr/>
            </p:nvSpPr>
            <p:spPr bwMode="auto">
              <a:xfrm>
                <a:off x="4027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8718" y="2692401"/>
            <a:ext cx="3179233" cy="1192213"/>
            <a:chOff x="3984" y="1248"/>
            <a:chExt cx="864" cy="432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4" y="1248"/>
              <a:ext cx="864" cy="432"/>
              <a:chOff x="3984" y="1248"/>
              <a:chExt cx="864" cy="432"/>
            </a:xfrm>
          </p:grpSpPr>
          <p:sp>
            <p:nvSpPr>
              <p:cNvPr id="29715" name="Oval 14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6" name="Oval 15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128" y="1392"/>
              <a:ext cx="576" cy="144"/>
              <a:chOff x="4128" y="1392"/>
              <a:chExt cx="576" cy="144"/>
            </a:xfrm>
          </p:grpSpPr>
          <p:sp>
            <p:nvSpPr>
              <p:cNvPr id="29713" name="Oval 1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4" name="Oval 18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 rot="10800000">
            <a:off x="732367" y="2690813"/>
            <a:ext cx="3177117" cy="1192212"/>
            <a:chOff x="3504" y="1440"/>
            <a:chExt cx="864" cy="432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29709" name="Oval 21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0" name="Oval 22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508" y="1581"/>
              <a:ext cx="581" cy="153"/>
              <a:chOff x="3412" y="1629"/>
              <a:chExt cx="581" cy="153"/>
            </a:xfrm>
          </p:grpSpPr>
          <p:sp>
            <p:nvSpPr>
              <p:cNvPr id="29707" name="Oval 24"/>
              <p:cNvSpPr>
                <a:spLocks noChangeArrowheads="1"/>
              </p:cNvSpPr>
              <p:nvPr/>
            </p:nvSpPr>
            <p:spPr bwMode="auto">
              <a:xfrm>
                <a:off x="3412" y="163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08" name="Oval 25"/>
              <p:cNvSpPr>
                <a:spLocks noChangeArrowheads="1"/>
              </p:cNvSpPr>
              <p:nvPr/>
            </p:nvSpPr>
            <p:spPr bwMode="auto">
              <a:xfrm>
                <a:off x="3849" y="1629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653618" y="3302000"/>
            <a:ext cx="545253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66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Putting a Thread to Sleep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661585" y="1196975"/>
            <a:ext cx="862330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699685" y="5360988"/>
            <a:ext cx="8623300" cy="43021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99685" y="4502150"/>
            <a:ext cx="8623300" cy="67945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80634" y="4294188"/>
            <a:ext cx="8623300" cy="189865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99685" y="4067176"/>
            <a:ext cx="8623300" cy="2403475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37451" y="2543175"/>
            <a:ext cx="2072216" cy="274638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731685" y="2543175"/>
            <a:ext cx="3780367" cy="274638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61585" y="2571750"/>
            <a:ext cx="8623300" cy="4064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1585" y="2322513"/>
            <a:ext cx="8623300" cy="27305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20851" y="2128838"/>
            <a:ext cx="8623300" cy="1096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61585" y="1865313"/>
            <a:ext cx="8623300" cy="27305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61585" y="1463675"/>
            <a:ext cx="8623300" cy="2160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61585" y="1679576"/>
            <a:ext cx="8623300" cy="1711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1661584" y="1222376"/>
            <a:ext cx="660309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MySleep implements Runnable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for(int i = 0; i &lt; 2000; i++)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System.out.println("run() : " + i 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if(i == 500)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System.out.println("Nap Time");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try {Thread.currentThread().sleep(5000L);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}catch(Exception e) { e.printStackTrace();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1700"/>
              </a:lnSpc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public class DoMySleep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MySleep ms = new MySleep();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Thread t = new Thread(ms);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t.start();</a:t>
            </a:r>
          </a:p>
          <a:p>
            <a:pPr algn="l">
              <a:lnSpc>
                <a:spcPts val="1700"/>
              </a:lnSpc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for(int i = 0; i &lt; 2000; i++)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System.out.println("main(): " + i 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0" y="0"/>
            <a:ext cx="12192000" cy="805218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Putting a Thread to Sleep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58" grpId="0" animBg="1"/>
      <p:bldP spid="58" grpId="1" animBg="1"/>
      <p:bldP spid="57" grpId="0" animBg="1"/>
      <p:bldP spid="57" grpId="1" animBg="1"/>
      <p:bldP spid="56" grpId="0" animBg="1"/>
      <p:bldP spid="56" grpId="1" animBg="1"/>
      <p:bldP spid="55" grpId="0" animBg="1"/>
      <p:bldP spid="55" grpId="1" animBg="1"/>
      <p:bldP spid="53" grpId="0" animBg="1"/>
      <p:bldP spid="53" grpId="1" animBg="1"/>
      <p:bldP spid="52" grpId="0" animBg="1"/>
      <p:bldP spid="52" grpId="1" animBg="1"/>
      <p:bldP spid="49" grpId="0" animBg="1"/>
      <p:bldP spid="49" grpId="1" animBg="1"/>
      <p:bldP spid="48" grpId="0" animBg="1"/>
      <p:bldP spid="48" grpId="1" animBg="1"/>
      <p:bldP spid="45" grpId="0" animBg="1"/>
      <p:bldP spid="45" grpId="1" animBg="1"/>
      <p:bldP spid="44" grpId="0" animBg="1"/>
      <p:bldP spid="44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-175684" y="3462338"/>
            <a:ext cx="6760635" cy="2197100"/>
            <a:chOff x="-132366" y="3461821"/>
            <a:chExt cx="5071168" cy="2198149"/>
          </a:xfrm>
        </p:grpSpPr>
        <p:sp>
          <p:nvSpPr>
            <p:cNvPr id="31771" name="Oval 2"/>
            <p:cNvSpPr>
              <a:spLocks noChangeArrowheads="1"/>
            </p:cNvSpPr>
            <p:nvPr/>
          </p:nvSpPr>
          <p:spPr bwMode="auto">
            <a:xfrm rot="20167835" flipH="1">
              <a:off x="-132366" y="3461821"/>
              <a:ext cx="5071168" cy="2198149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31772" name="Text Box 3"/>
            <p:cNvSpPr txBox="1">
              <a:spLocks noChangeArrowheads="1"/>
            </p:cNvSpPr>
            <p:nvPr/>
          </p:nvSpPr>
          <p:spPr bwMode="auto">
            <a:xfrm rot="20206016">
              <a:off x="1022028" y="3882902"/>
              <a:ext cx="2876420" cy="132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0">
                  <a:solidFill>
                    <a:srgbClr val="DDDDDD"/>
                  </a:solidFill>
                  <a:latin typeface="Arial" charset="0"/>
                </a:rPr>
                <a:t>Blocked</a:t>
              </a:r>
            </a:p>
          </p:txBody>
        </p:sp>
      </p:grp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226051" y="1268413"/>
            <a:ext cx="1739900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Runnable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882651" y="1257300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New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231967" y="1404939"/>
            <a:ext cx="1737784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Dead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2186517" y="3919539"/>
            <a:ext cx="1623483" cy="12160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I/O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Blocked</a:t>
            </a: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8320618" y="3919539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Running</a:t>
            </a:r>
          </a:p>
        </p:txBody>
      </p:sp>
      <p:cxnSp>
        <p:nvCxnSpPr>
          <p:cNvPr id="69" name="Shape 68"/>
          <p:cNvCxnSpPr>
            <a:stCxn id="66" idx="0"/>
            <a:endCxn id="55" idx="2"/>
          </p:cNvCxnSpPr>
          <p:nvPr/>
        </p:nvCxnSpPr>
        <p:spPr>
          <a:xfrm rot="5400000" flipH="1" flipV="1">
            <a:off x="3112559" y="1806047"/>
            <a:ext cx="2000250" cy="2226733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55" idx="6"/>
            <a:endCxn id="67" idx="0"/>
          </p:cNvCxnSpPr>
          <p:nvPr/>
        </p:nvCxnSpPr>
        <p:spPr>
          <a:xfrm>
            <a:off x="6965951" y="1919288"/>
            <a:ext cx="2222500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67" idx="2"/>
            <a:endCxn id="55" idx="4"/>
          </p:cNvCxnSpPr>
          <p:nvPr/>
        </p:nvCxnSpPr>
        <p:spPr>
          <a:xfrm rot="10800000">
            <a:off x="6096001" y="2571750"/>
            <a:ext cx="2224617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7" idx="4"/>
            <a:endCxn id="66" idx="4"/>
          </p:cNvCxnSpPr>
          <p:nvPr/>
        </p:nvCxnSpPr>
        <p:spPr>
          <a:xfrm rot="5400000" flipH="1">
            <a:off x="6050228" y="2084653"/>
            <a:ext cx="87312" cy="6189133"/>
          </a:xfrm>
          <a:prstGeom prst="curvedConnector3">
            <a:avLst>
              <a:gd name="adj1" fmla="val -79862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67" idx="6"/>
            <a:endCxn id="65" idx="4"/>
          </p:cNvCxnSpPr>
          <p:nvPr/>
        </p:nvCxnSpPr>
        <p:spPr>
          <a:xfrm flipV="1">
            <a:off x="10058400" y="2708275"/>
            <a:ext cx="1043517" cy="1863725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4" idx="7"/>
            <a:endCxn id="55" idx="1"/>
          </p:cNvCxnSpPr>
          <p:nvPr/>
        </p:nvCxnSpPr>
        <p:spPr>
          <a:xfrm rot="16200000" flipH="1">
            <a:off x="3918744" y="-104510"/>
            <a:ext cx="11113" cy="3115733"/>
          </a:xfrm>
          <a:prstGeom prst="curvedConnector3">
            <a:avLst>
              <a:gd name="adj1" fmla="val -393529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0" name="Text Box 9"/>
          <p:cNvSpPr txBox="1">
            <a:spLocks noChangeArrowheads="1"/>
          </p:cNvSpPr>
          <p:nvPr/>
        </p:nvSpPr>
        <p:spPr bwMode="auto">
          <a:xfrm>
            <a:off x="194734" y="2840038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new </a:t>
            </a:r>
            <a:r>
              <a:rPr lang="en-US" sz="2000">
                <a:latin typeface="Courier New" pitchFamily="49" charset="0"/>
              </a:rPr>
              <a:t>Thread</a:t>
            </a:r>
            <a:r>
              <a:rPr lang="en-US" sz="1800">
                <a:latin typeface="Courier New" pitchFamily="49" charset="0"/>
              </a:rPr>
              <a:t>()</a:t>
            </a:r>
          </a:p>
        </p:txBody>
      </p:sp>
      <p:cxnSp>
        <p:nvCxnSpPr>
          <p:cNvPr id="127" name="Shape 126"/>
          <p:cNvCxnSpPr/>
          <p:nvPr/>
        </p:nvCxnSpPr>
        <p:spPr>
          <a:xfrm rot="5400000" flipH="1" flipV="1">
            <a:off x="583672" y="2406121"/>
            <a:ext cx="523875" cy="582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2" name="Text Box 9"/>
          <p:cNvSpPr txBox="1">
            <a:spLocks noChangeArrowheads="1"/>
          </p:cNvSpPr>
          <p:nvPr/>
        </p:nvSpPr>
        <p:spPr bwMode="auto">
          <a:xfrm>
            <a:off x="2508251" y="1330325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start()</a:t>
            </a:r>
          </a:p>
        </p:txBody>
      </p:sp>
      <p:sp>
        <p:nvSpPr>
          <p:cNvPr id="31763" name="Text Box 35"/>
          <p:cNvSpPr txBox="1">
            <a:spLocks noChangeArrowheads="1"/>
          </p:cNvSpPr>
          <p:nvPr/>
        </p:nvSpPr>
        <p:spPr bwMode="auto">
          <a:xfrm>
            <a:off x="6968067" y="2820988"/>
            <a:ext cx="106952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JVM/OS</a:t>
            </a:r>
          </a:p>
          <a:p>
            <a:r>
              <a:rPr lang="en-US" sz="1800">
                <a:latin typeface="Arial" charset="0"/>
              </a:rPr>
              <a:t>Decision</a:t>
            </a:r>
          </a:p>
        </p:txBody>
      </p:sp>
      <p:sp>
        <p:nvSpPr>
          <p:cNvPr id="31764" name="Text Box 39"/>
          <p:cNvSpPr txBox="1">
            <a:spLocks noChangeArrowheads="1"/>
          </p:cNvSpPr>
          <p:nvPr/>
        </p:nvSpPr>
        <p:spPr bwMode="auto">
          <a:xfrm>
            <a:off x="5262033" y="5526089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 Blocked</a:t>
            </a:r>
          </a:p>
        </p:txBody>
      </p:sp>
      <p:sp>
        <p:nvSpPr>
          <p:cNvPr id="31765" name="Text Box 25"/>
          <p:cNvSpPr txBox="1">
            <a:spLocks noChangeArrowheads="1"/>
          </p:cNvSpPr>
          <p:nvPr/>
        </p:nvSpPr>
        <p:spPr bwMode="auto">
          <a:xfrm rot="-2722898">
            <a:off x="3506022" y="2268428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</a:t>
            </a:r>
          </a:p>
          <a:p>
            <a:r>
              <a:rPr lang="en-US" sz="1800">
                <a:latin typeface="Arial" charset="0"/>
              </a:rPr>
              <a:t>Unblocked</a:t>
            </a:r>
          </a:p>
        </p:txBody>
      </p:sp>
      <p:sp>
        <p:nvSpPr>
          <p:cNvPr id="31766" name="Text Box 20"/>
          <p:cNvSpPr txBox="1">
            <a:spLocks noChangeArrowheads="1"/>
          </p:cNvSpPr>
          <p:nvPr/>
        </p:nvSpPr>
        <p:spPr bwMode="auto">
          <a:xfrm>
            <a:off x="9961034" y="4360864"/>
            <a:ext cx="1723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return;</a:t>
            </a:r>
          </a:p>
          <a:p>
            <a:r>
              <a:rPr lang="en-US" sz="2000">
                <a:latin typeface="Courier New" pitchFamily="49" charset="0"/>
              </a:rPr>
              <a:t>from run()</a:t>
            </a: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4108451" y="3421064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Sleep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State</a:t>
            </a:r>
          </a:p>
        </p:txBody>
      </p:sp>
      <p:cxnSp>
        <p:nvCxnSpPr>
          <p:cNvPr id="29" name="Curved Connector 28"/>
          <p:cNvCxnSpPr>
            <a:stCxn id="67" idx="4"/>
            <a:endCxn id="27" idx="4"/>
          </p:cNvCxnSpPr>
          <p:nvPr/>
        </p:nvCxnSpPr>
        <p:spPr>
          <a:xfrm rot="5400000" flipH="1">
            <a:off x="6835247" y="2867555"/>
            <a:ext cx="498475" cy="4212167"/>
          </a:xfrm>
          <a:prstGeom prst="curvedConnector3">
            <a:avLst>
              <a:gd name="adj1" fmla="val -4583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/>
          <p:nvPr/>
        </p:nvCxnSpPr>
        <p:spPr>
          <a:xfrm rot="5400000" flipH="1" flipV="1">
            <a:off x="4418543" y="2567517"/>
            <a:ext cx="1371600" cy="243417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962651" y="5002213"/>
            <a:ext cx="1569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sleep(ms)</a:t>
            </a: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States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 rot="16200000">
            <a:off x="5132388" y="-1042987"/>
            <a:ext cx="3286125" cy="9004300"/>
          </a:xfrm>
          <a:prstGeom prst="triangle">
            <a:avLst>
              <a:gd name="adj" fmla="val 5374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8718" y="2692401"/>
            <a:ext cx="3177116" cy="1192213"/>
            <a:chOff x="3504" y="1440"/>
            <a:chExt cx="864" cy="4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32793" name="Oval 5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94" name="Oval 6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47" y="1488"/>
              <a:ext cx="592" cy="144"/>
              <a:chOff x="3579" y="1648"/>
              <a:chExt cx="592" cy="144"/>
            </a:xfrm>
          </p:grpSpPr>
          <p:sp>
            <p:nvSpPr>
              <p:cNvPr id="32791" name="Oval 8"/>
              <p:cNvSpPr>
                <a:spLocks noChangeArrowheads="1"/>
              </p:cNvSpPr>
              <p:nvPr/>
            </p:nvSpPr>
            <p:spPr bwMode="auto">
              <a:xfrm>
                <a:off x="3579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92" name="Oval 9"/>
              <p:cNvSpPr>
                <a:spLocks noChangeArrowheads="1"/>
              </p:cNvSpPr>
              <p:nvPr/>
            </p:nvSpPr>
            <p:spPr bwMode="auto">
              <a:xfrm>
                <a:off x="4027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8718" y="2692401"/>
            <a:ext cx="3179233" cy="1192213"/>
            <a:chOff x="3984" y="1248"/>
            <a:chExt cx="864" cy="432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4" y="1248"/>
              <a:ext cx="864" cy="432"/>
              <a:chOff x="3984" y="1248"/>
              <a:chExt cx="864" cy="432"/>
            </a:xfrm>
          </p:grpSpPr>
          <p:sp>
            <p:nvSpPr>
              <p:cNvPr id="32787" name="Oval 14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88" name="Oval 15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128" y="1392"/>
              <a:ext cx="576" cy="144"/>
              <a:chOff x="4128" y="1392"/>
              <a:chExt cx="576" cy="144"/>
            </a:xfrm>
          </p:grpSpPr>
          <p:sp>
            <p:nvSpPr>
              <p:cNvPr id="32785" name="Oval 1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86" name="Oval 18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 rot="10800000">
            <a:off x="732367" y="2690813"/>
            <a:ext cx="3177117" cy="1192212"/>
            <a:chOff x="3504" y="1440"/>
            <a:chExt cx="864" cy="432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32781" name="Oval 21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82" name="Oval 22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508" y="1581"/>
              <a:ext cx="581" cy="153"/>
              <a:chOff x="3412" y="1629"/>
              <a:chExt cx="581" cy="153"/>
            </a:xfrm>
          </p:grpSpPr>
          <p:sp>
            <p:nvSpPr>
              <p:cNvPr id="32779" name="Oval 24"/>
              <p:cNvSpPr>
                <a:spLocks noChangeArrowheads="1"/>
              </p:cNvSpPr>
              <p:nvPr/>
            </p:nvSpPr>
            <p:spPr bwMode="auto">
              <a:xfrm>
                <a:off x="3412" y="163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80" name="Oval 25"/>
              <p:cNvSpPr>
                <a:spLocks noChangeArrowheads="1"/>
              </p:cNvSpPr>
              <p:nvPr/>
            </p:nvSpPr>
            <p:spPr bwMode="auto">
              <a:xfrm>
                <a:off x="3849" y="1629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209118" y="3302000"/>
            <a:ext cx="589703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Synchronize Your Work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How do you avoid access conflicts?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083408" y="998750"/>
            <a:ext cx="2211917" cy="1714500"/>
            <a:chOff x="7376160" y="698563"/>
            <a:chExt cx="1658112" cy="1714487"/>
          </a:xfrm>
        </p:grpSpPr>
        <p:pic>
          <p:nvPicPr>
            <p:cNvPr id="33797" name="Picture 8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76160" y="698563"/>
              <a:ext cx="1658112" cy="1714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8" name="TextBox 11"/>
            <p:cNvSpPr txBox="1">
              <a:spLocks noChangeArrowheads="1"/>
            </p:cNvSpPr>
            <p:nvPr/>
          </p:nvSpPr>
          <p:spPr bwMode="auto">
            <a:xfrm>
              <a:off x="7510272" y="1097280"/>
              <a:ext cx="682780" cy="369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  <a:latin typeface="Arial Narrow" pitchFamily="34" charset="0"/>
                </a:rPr>
                <a:t>Exercise</a:t>
              </a:r>
            </a:p>
          </p:txBody>
        </p:sp>
      </p:grpSp>
      <p:sp>
        <p:nvSpPr>
          <p:cNvPr id="33796" name="Rectangle 10"/>
          <p:cNvSpPr>
            <a:spLocks noChangeArrowheads="1"/>
          </p:cNvSpPr>
          <p:nvPr/>
        </p:nvSpPr>
        <p:spPr bwMode="gray">
          <a:xfrm>
            <a:off x="2952940" y="3032435"/>
            <a:ext cx="5194300" cy="847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l">
              <a:lnSpc>
                <a:spcPts val="3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</a:pPr>
            <a:r>
              <a:rPr lang="en-US" sz="2000" b="0"/>
              <a:t>Hotel Synchronize Exercise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14400" y="2743200"/>
            <a:ext cx="1076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synchronized ( </a:t>
            </a:r>
            <a:r>
              <a:rPr lang="en-US" sz="2800" i="1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expression </a:t>
            </a: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) {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  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  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sz="2800" kern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} 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14400" y="2743200"/>
            <a:ext cx="1076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synchronized ( </a:t>
            </a:r>
            <a:r>
              <a:rPr lang="en-US" sz="2800" i="1">
                <a:latin typeface="Courier New" pitchFamily="49" charset="0"/>
              </a:rPr>
              <a:t>expression </a:t>
            </a:r>
            <a:r>
              <a:rPr lang="en-US" sz="2800">
                <a:latin typeface="Courier New" pitchFamily="49" charset="0"/>
              </a:rPr>
              <a:t>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 // Code accessing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  // shared values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  // and objects</a:t>
            </a:r>
            <a:endParaRPr lang="en-US" sz="280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812800" y="1676400"/>
            <a:ext cx="4876800" cy="838200"/>
          </a:xfrm>
          <a:prstGeom prst="wedgeRectCallout">
            <a:avLst>
              <a:gd name="adj1" fmla="val 48917"/>
              <a:gd name="adj2" fmla="val 83144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Expression must result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in a reference type.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076017" y="3581400"/>
            <a:ext cx="4876800" cy="838200"/>
          </a:xfrm>
          <a:prstGeom prst="wedgeRectCallout">
            <a:avLst>
              <a:gd name="adj1" fmla="val -36389"/>
              <a:gd name="adj2" fmla="val -9910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Frequently the Object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with shared data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096000" y="1676400"/>
            <a:ext cx="4876800" cy="838200"/>
          </a:xfrm>
          <a:prstGeom prst="wedgeRectCallout">
            <a:avLst>
              <a:gd name="adj1" fmla="val 10157"/>
              <a:gd name="adj2" fmla="val 89204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Locks the lock associated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with the object before: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09600" y="5486400"/>
            <a:ext cx="5486400" cy="838200"/>
          </a:xfrm>
          <a:prstGeom prst="wedgeRectCallout">
            <a:avLst>
              <a:gd name="adj1" fmla="val -37500"/>
              <a:gd name="adj2" fmla="val -9981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Unlocks the lock associated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with the object after: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263217" y="5041900"/>
            <a:ext cx="5393267" cy="1066800"/>
          </a:xfrm>
          <a:prstGeom prst="wedgeRectCallout">
            <a:avLst>
              <a:gd name="adj1" fmla="val -56080"/>
              <a:gd name="adj2" fmla="val -128452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"Lock" only applies 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other synchronized code. 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Synchronized Block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 autoUpdateAnimBg="0"/>
      <p:bldP spid="15" grpId="0" animBg="1" autoUpdateAnimBg="0"/>
      <p:bldP spid="16" grpId="0" animBg="1" autoUpdateAnimBg="0"/>
      <p:bldP spid="16" grpId="1" animBg="1"/>
      <p:bldP spid="17" grpId="0" animBg="1" autoUpdateAnimBg="0"/>
      <p:bldP spid="17" grpId="1" animBg="1"/>
      <p:bldP spid="1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34433" y="1484313"/>
            <a:ext cx="116183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synchronized returnType methodName(parameterist)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// Code accessing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 // shared values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 // and objects</a:t>
            </a:r>
            <a:endParaRPr lang="en-US" sz="240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Synchronized Function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-175684" y="3670300"/>
            <a:ext cx="6760635" cy="2197100"/>
            <a:chOff x="-132366" y="3461821"/>
            <a:chExt cx="5071168" cy="2198149"/>
          </a:xfrm>
        </p:grpSpPr>
        <p:sp>
          <p:nvSpPr>
            <p:cNvPr id="36896" name="Oval 2"/>
            <p:cNvSpPr>
              <a:spLocks noChangeArrowheads="1"/>
            </p:cNvSpPr>
            <p:nvPr/>
          </p:nvSpPr>
          <p:spPr bwMode="auto">
            <a:xfrm rot="20167835" flipH="1">
              <a:off x="-132366" y="3461821"/>
              <a:ext cx="5071168" cy="2198149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36897" name="Text Box 3"/>
            <p:cNvSpPr txBox="1">
              <a:spLocks noChangeArrowheads="1"/>
            </p:cNvSpPr>
            <p:nvPr/>
          </p:nvSpPr>
          <p:spPr bwMode="auto">
            <a:xfrm rot="20206016">
              <a:off x="1022028" y="3882902"/>
              <a:ext cx="2876420" cy="132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0">
                  <a:solidFill>
                    <a:srgbClr val="DDDDDD"/>
                  </a:solidFill>
                  <a:latin typeface="Arial" charset="0"/>
                </a:rPr>
                <a:t>Blocked</a:t>
              </a:r>
            </a:p>
          </p:txBody>
        </p:sp>
      </p:grp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226051" y="1268413"/>
            <a:ext cx="1739900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Runnable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882651" y="1257300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New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231967" y="1404939"/>
            <a:ext cx="1737784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Dead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800101" y="4695826"/>
            <a:ext cx="1623484" cy="12160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I/O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Blocked</a:t>
            </a: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8320618" y="3919539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Running</a:t>
            </a:r>
          </a:p>
        </p:txBody>
      </p:sp>
      <p:cxnSp>
        <p:nvCxnSpPr>
          <p:cNvPr id="69" name="Shape 68"/>
          <p:cNvCxnSpPr>
            <a:stCxn id="66" idx="0"/>
            <a:endCxn id="55" idx="2"/>
          </p:cNvCxnSpPr>
          <p:nvPr/>
        </p:nvCxnSpPr>
        <p:spPr>
          <a:xfrm rot="5400000" flipH="1" flipV="1">
            <a:off x="2032001" y="1501775"/>
            <a:ext cx="2774950" cy="3613151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55" idx="6"/>
            <a:endCxn id="67" idx="0"/>
          </p:cNvCxnSpPr>
          <p:nvPr/>
        </p:nvCxnSpPr>
        <p:spPr>
          <a:xfrm>
            <a:off x="6965951" y="1919288"/>
            <a:ext cx="2222500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67" idx="2"/>
            <a:endCxn id="55" idx="4"/>
          </p:cNvCxnSpPr>
          <p:nvPr/>
        </p:nvCxnSpPr>
        <p:spPr>
          <a:xfrm rot="10800000">
            <a:off x="6096001" y="2571750"/>
            <a:ext cx="2224617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7" idx="4"/>
            <a:endCxn id="66" idx="4"/>
          </p:cNvCxnSpPr>
          <p:nvPr/>
        </p:nvCxnSpPr>
        <p:spPr>
          <a:xfrm rot="5400000">
            <a:off x="5057246" y="1778530"/>
            <a:ext cx="688975" cy="7577667"/>
          </a:xfrm>
          <a:prstGeom prst="curvedConnector3">
            <a:avLst>
              <a:gd name="adj1" fmla="val 1633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67" idx="6"/>
            <a:endCxn id="65" idx="4"/>
          </p:cNvCxnSpPr>
          <p:nvPr/>
        </p:nvCxnSpPr>
        <p:spPr>
          <a:xfrm flipV="1">
            <a:off x="10058400" y="2708275"/>
            <a:ext cx="1043517" cy="1863725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4" idx="7"/>
            <a:endCxn id="55" idx="1"/>
          </p:cNvCxnSpPr>
          <p:nvPr/>
        </p:nvCxnSpPr>
        <p:spPr>
          <a:xfrm rot="16200000" flipH="1">
            <a:off x="3918744" y="-104510"/>
            <a:ext cx="11113" cy="3115733"/>
          </a:xfrm>
          <a:prstGeom prst="curvedConnector3">
            <a:avLst>
              <a:gd name="adj1" fmla="val -393529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0" name="Text Box 9"/>
          <p:cNvSpPr txBox="1">
            <a:spLocks noChangeArrowheads="1"/>
          </p:cNvSpPr>
          <p:nvPr/>
        </p:nvSpPr>
        <p:spPr bwMode="auto">
          <a:xfrm>
            <a:off x="-27517" y="2840038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new </a:t>
            </a:r>
            <a:r>
              <a:rPr lang="en-US" sz="2000">
                <a:latin typeface="Courier New" pitchFamily="49" charset="0"/>
              </a:rPr>
              <a:t>Thread</a:t>
            </a:r>
            <a:r>
              <a:rPr lang="en-US" sz="1800">
                <a:latin typeface="Courier New" pitchFamily="49" charset="0"/>
              </a:rPr>
              <a:t>()</a:t>
            </a:r>
          </a:p>
        </p:txBody>
      </p:sp>
      <p:cxnSp>
        <p:nvCxnSpPr>
          <p:cNvPr id="127" name="Shape 126"/>
          <p:cNvCxnSpPr/>
          <p:nvPr/>
        </p:nvCxnSpPr>
        <p:spPr>
          <a:xfrm rot="5400000" flipH="1" flipV="1">
            <a:off x="583672" y="2406121"/>
            <a:ext cx="523875" cy="582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2" name="Text Box 9"/>
          <p:cNvSpPr txBox="1">
            <a:spLocks noChangeArrowheads="1"/>
          </p:cNvSpPr>
          <p:nvPr/>
        </p:nvSpPr>
        <p:spPr bwMode="auto">
          <a:xfrm>
            <a:off x="2508251" y="1330325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start()</a:t>
            </a:r>
          </a:p>
        </p:txBody>
      </p:sp>
      <p:sp>
        <p:nvSpPr>
          <p:cNvPr id="36883" name="Text Box 35"/>
          <p:cNvSpPr txBox="1">
            <a:spLocks noChangeArrowheads="1"/>
          </p:cNvSpPr>
          <p:nvPr/>
        </p:nvSpPr>
        <p:spPr bwMode="auto">
          <a:xfrm>
            <a:off x="6968067" y="2820988"/>
            <a:ext cx="106952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JVM/OS</a:t>
            </a:r>
          </a:p>
          <a:p>
            <a:r>
              <a:rPr lang="en-US" sz="1800">
                <a:latin typeface="Arial" charset="0"/>
              </a:rPr>
              <a:t>Decision</a:t>
            </a:r>
          </a:p>
        </p:txBody>
      </p:sp>
      <p:sp>
        <p:nvSpPr>
          <p:cNvPr id="36884" name="Text Box 39"/>
          <p:cNvSpPr txBox="1">
            <a:spLocks noChangeArrowheads="1"/>
          </p:cNvSpPr>
          <p:nvPr/>
        </p:nvSpPr>
        <p:spPr bwMode="auto">
          <a:xfrm>
            <a:off x="4578351" y="5927725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 Blocked</a:t>
            </a:r>
          </a:p>
        </p:txBody>
      </p:sp>
      <p:sp>
        <p:nvSpPr>
          <p:cNvPr id="36885" name="Text Box 25"/>
          <p:cNvSpPr txBox="1">
            <a:spLocks noChangeArrowheads="1"/>
          </p:cNvSpPr>
          <p:nvPr/>
        </p:nvSpPr>
        <p:spPr bwMode="auto">
          <a:xfrm rot="-2722898">
            <a:off x="2322805" y="2795479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</a:t>
            </a:r>
          </a:p>
          <a:p>
            <a:r>
              <a:rPr lang="en-US" sz="1800">
                <a:latin typeface="Arial" charset="0"/>
              </a:rPr>
              <a:t>Unblocked</a:t>
            </a:r>
          </a:p>
        </p:txBody>
      </p:sp>
      <p:sp>
        <p:nvSpPr>
          <p:cNvPr id="36886" name="Text Box 20"/>
          <p:cNvSpPr txBox="1">
            <a:spLocks noChangeArrowheads="1"/>
          </p:cNvSpPr>
          <p:nvPr/>
        </p:nvSpPr>
        <p:spPr bwMode="auto">
          <a:xfrm>
            <a:off x="9961034" y="4360864"/>
            <a:ext cx="1723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return;</a:t>
            </a:r>
          </a:p>
          <a:p>
            <a:r>
              <a:rPr lang="en-US" sz="2000">
                <a:latin typeface="Courier New" pitchFamily="49" charset="0"/>
              </a:rPr>
              <a:t>from run()</a:t>
            </a: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2317751" y="3946525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Sleep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State</a:t>
            </a:r>
          </a:p>
        </p:txBody>
      </p:sp>
      <p:cxnSp>
        <p:nvCxnSpPr>
          <p:cNvPr id="29" name="Curved Connector 28"/>
          <p:cNvCxnSpPr>
            <a:stCxn id="67" idx="4"/>
            <a:endCxn id="27" idx="4"/>
          </p:cNvCxnSpPr>
          <p:nvPr/>
        </p:nvCxnSpPr>
        <p:spPr>
          <a:xfrm rot="5400000">
            <a:off x="6174582" y="2233878"/>
            <a:ext cx="26988" cy="6004983"/>
          </a:xfrm>
          <a:prstGeom prst="curvedConnector3">
            <a:avLst>
              <a:gd name="adj1" fmla="val 217373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9" name="Text Box 9"/>
          <p:cNvSpPr txBox="1">
            <a:spLocks noChangeArrowheads="1"/>
          </p:cNvSpPr>
          <p:nvPr/>
        </p:nvSpPr>
        <p:spPr bwMode="auto">
          <a:xfrm>
            <a:off x="5168900" y="5430838"/>
            <a:ext cx="1569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sleep(ms)</a:t>
            </a:r>
          </a:p>
        </p:txBody>
      </p:sp>
      <p:cxnSp>
        <p:nvCxnSpPr>
          <p:cNvPr id="35" name="Shape 34"/>
          <p:cNvCxnSpPr/>
          <p:nvPr/>
        </p:nvCxnSpPr>
        <p:spPr>
          <a:xfrm rot="5400000" flipH="1" flipV="1">
            <a:off x="3342217" y="2073275"/>
            <a:ext cx="1828800" cy="182880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146551" y="3435350"/>
            <a:ext cx="1737783" cy="130333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Object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Lock</a:t>
            </a:r>
          </a:p>
        </p:txBody>
      </p:sp>
      <p:cxnSp>
        <p:nvCxnSpPr>
          <p:cNvPr id="43" name="Curved Connector 42"/>
          <p:cNvCxnSpPr>
            <a:stCxn id="67" idx="4"/>
            <a:endCxn id="41" idx="4"/>
          </p:cNvCxnSpPr>
          <p:nvPr/>
        </p:nvCxnSpPr>
        <p:spPr>
          <a:xfrm rot="5400000" flipH="1">
            <a:off x="6860383" y="2892691"/>
            <a:ext cx="484187" cy="4176183"/>
          </a:xfrm>
          <a:prstGeom prst="curvedConnector3">
            <a:avLst>
              <a:gd name="adj1" fmla="val -4714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871634" y="4972050"/>
            <a:ext cx="1941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Lock Unavailable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4929717" y="2727326"/>
            <a:ext cx="7360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Lock </a:t>
            </a:r>
          </a:p>
          <a:p>
            <a:r>
              <a:rPr lang="en-US" sz="1800">
                <a:latin typeface="Arial" charset="0"/>
              </a:rPr>
              <a:t>Free</a:t>
            </a:r>
          </a:p>
        </p:txBody>
      </p:sp>
      <p:cxnSp>
        <p:nvCxnSpPr>
          <p:cNvPr id="48" name="Shape 47"/>
          <p:cNvCxnSpPr/>
          <p:nvPr/>
        </p:nvCxnSpPr>
        <p:spPr>
          <a:xfrm rot="5400000" flipH="1" flipV="1">
            <a:off x="4608513" y="2664885"/>
            <a:ext cx="1006475" cy="486833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States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7104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defRPr/>
            </a:pPr>
            <a:r>
              <a:rPr lang="en-US" sz="4000" dirty="0" smtClean="0">
                <a:ea typeface="SimSun" charset="0"/>
                <a:cs typeface="SimSun" charset="0"/>
              </a:rPr>
              <a:t>Multi-Threading</a:t>
            </a:r>
            <a:endParaRPr lang="en-US" sz="4000" dirty="0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779443" y="1230763"/>
            <a:ext cx="2211917" cy="1714500"/>
            <a:chOff x="7376160" y="698563"/>
            <a:chExt cx="1658112" cy="1714487"/>
          </a:xfrm>
        </p:grpSpPr>
        <p:pic>
          <p:nvPicPr>
            <p:cNvPr id="11269" name="Picture 8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76160" y="698563"/>
              <a:ext cx="1658112" cy="1714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0" name="TextBox 11"/>
            <p:cNvSpPr txBox="1">
              <a:spLocks noChangeArrowheads="1"/>
            </p:cNvSpPr>
            <p:nvPr/>
          </p:nvSpPr>
          <p:spPr bwMode="auto">
            <a:xfrm>
              <a:off x="7510272" y="1097280"/>
              <a:ext cx="682780" cy="369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  <a:latin typeface="Arial Narrow" pitchFamily="34" charset="0"/>
                </a:rPr>
                <a:t>Exercise</a:t>
              </a:r>
            </a:p>
          </p:txBody>
        </p:sp>
      </p:grpSp>
      <p:sp>
        <p:nvSpPr>
          <p:cNvPr id="11268" name="Rectangle 10"/>
          <p:cNvSpPr>
            <a:spLocks noChangeArrowheads="1"/>
          </p:cNvSpPr>
          <p:nvPr/>
        </p:nvSpPr>
        <p:spPr bwMode="gray">
          <a:xfrm>
            <a:off x="3263900" y="3005139"/>
            <a:ext cx="5664200" cy="847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l">
              <a:lnSpc>
                <a:spcPts val="3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</a:pPr>
            <a:r>
              <a:rPr lang="en-US" sz="2000" b="0"/>
              <a:t>Multi-threaded Hotel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1272118" y="4502150"/>
            <a:ext cx="958638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Performance</a:t>
            </a:r>
          </a:p>
        </p:txBody>
      </p: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1272118" y="2347914"/>
            <a:ext cx="9567333" cy="17922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Respond to a Mouse Click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Spell Check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Print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Network Communications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I/O</a:t>
            </a:r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1272118" y="1925638"/>
            <a:ext cx="9569449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You expect programs to do many things at once like: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1272118" y="5334000"/>
            <a:ext cx="958638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Utilize Multiprocessors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Why Threads?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3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 rot="16200000">
            <a:off x="5132388" y="-1042987"/>
            <a:ext cx="3286125" cy="9004300"/>
          </a:xfrm>
          <a:prstGeom prst="triangle">
            <a:avLst>
              <a:gd name="adj" fmla="val 5374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8718" y="2692401"/>
            <a:ext cx="3177116" cy="1192213"/>
            <a:chOff x="3504" y="1440"/>
            <a:chExt cx="864" cy="4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13337" name="Oval 5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8" name="Oval 6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47" y="1488"/>
              <a:ext cx="592" cy="144"/>
              <a:chOff x="3579" y="1648"/>
              <a:chExt cx="592" cy="144"/>
            </a:xfrm>
          </p:grpSpPr>
          <p:sp>
            <p:nvSpPr>
              <p:cNvPr id="13335" name="Oval 8"/>
              <p:cNvSpPr>
                <a:spLocks noChangeArrowheads="1"/>
              </p:cNvSpPr>
              <p:nvPr/>
            </p:nvSpPr>
            <p:spPr bwMode="auto">
              <a:xfrm>
                <a:off x="3579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6" name="Oval 9"/>
              <p:cNvSpPr>
                <a:spLocks noChangeArrowheads="1"/>
              </p:cNvSpPr>
              <p:nvPr/>
            </p:nvSpPr>
            <p:spPr bwMode="auto">
              <a:xfrm>
                <a:off x="4027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8718" y="2692401"/>
            <a:ext cx="3179233" cy="1192213"/>
            <a:chOff x="3984" y="1248"/>
            <a:chExt cx="864" cy="432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4" y="1248"/>
              <a:ext cx="864" cy="432"/>
              <a:chOff x="3984" y="1248"/>
              <a:chExt cx="864" cy="432"/>
            </a:xfrm>
          </p:grpSpPr>
          <p:sp>
            <p:nvSpPr>
              <p:cNvPr id="13331" name="Oval 14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2" name="Oval 15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128" y="1392"/>
              <a:ext cx="576" cy="144"/>
              <a:chOff x="4128" y="1392"/>
              <a:chExt cx="576" cy="144"/>
            </a:xfrm>
          </p:grpSpPr>
          <p:sp>
            <p:nvSpPr>
              <p:cNvPr id="13329" name="Oval 1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0" name="Oval 18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 rot="10800000">
            <a:off x="732367" y="2690813"/>
            <a:ext cx="3177117" cy="1192212"/>
            <a:chOff x="3504" y="1440"/>
            <a:chExt cx="864" cy="432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13325" name="Oval 21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6" name="Oval 22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508" y="1581"/>
              <a:ext cx="581" cy="153"/>
              <a:chOff x="3412" y="1629"/>
              <a:chExt cx="581" cy="153"/>
            </a:xfrm>
          </p:grpSpPr>
          <p:sp>
            <p:nvSpPr>
              <p:cNvPr id="13323" name="Oval 24"/>
              <p:cNvSpPr>
                <a:spLocks noChangeArrowheads="1"/>
              </p:cNvSpPr>
              <p:nvPr/>
            </p:nvSpPr>
            <p:spPr bwMode="auto">
              <a:xfrm>
                <a:off x="3412" y="163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4" name="Oval 25"/>
              <p:cNvSpPr>
                <a:spLocks noChangeArrowheads="1"/>
              </p:cNvSpPr>
              <p:nvPr/>
            </p:nvSpPr>
            <p:spPr bwMode="auto">
              <a:xfrm>
                <a:off x="3849" y="1629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6371167" y="2819401"/>
            <a:ext cx="47498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Four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Variations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On</a:t>
            </a:r>
          </a:p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Starting a Thread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887104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812800" y="1052514"/>
            <a:ext cx="69557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/>
            <a:r>
              <a:rPr lang="en-US" sz="2000">
                <a:latin typeface="Courier New" pitchFamily="49" charset="0"/>
              </a:rPr>
              <a:t>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</a:t>
            </a:r>
          </a:p>
          <a:p>
            <a:pPr algn="l"/>
            <a:r>
              <a:rPr lang="en-US" sz="2000">
                <a:latin typeface="Courier New" pitchFamily="49" charset="0"/>
              </a:rPr>
              <a:t>  }</a:t>
            </a:r>
          </a:p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</a:t>
            </a:r>
          </a:p>
          <a:p>
            <a:pPr algn="l"/>
            <a:r>
              <a:rPr lang="en-US" sz="2000">
                <a:latin typeface="Courier New" pitchFamily="49" charset="0"/>
              </a:rPr>
              <a:t>                                       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</a:t>
            </a:r>
          </a:p>
          <a:p>
            <a:pPr algn="l"/>
            <a:r>
              <a:rPr lang="en-US" sz="2000">
                <a:latin typeface="Courier New" pitchFamily="49" charset="0"/>
              </a:rPr>
              <a:t>   </a:t>
            </a:r>
          </a:p>
          <a:p>
            <a:pPr algn="l"/>
            <a:r>
              <a:rPr lang="en-US" sz="2000">
                <a:latin typeface="Courier New" pitchFamily="49" charset="0"/>
              </a:rPr>
              <a:t>  </a:t>
            </a:r>
          </a:p>
          <a:p>
            <a:pPr algn="l"/>
            <a:r>
              <a:rPr lang="en-US" sz="2000">
                <a:latin typeface="Courier New" pitchFamily="49" charset="0"/>
              </a:rPr>
              <a:t> 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080001" y="2576513"/>
            <a:ext cx="6170084" cy="533400"/>
          </a:xfrm>
          <a:prstGeom prst="wedgeRectCallout">
            <a:avLst>
              <a:gd name="adj1" fmla="val -68528"/>
              <a:gd name="adj2" fmla="val -21012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Write a method with the signature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1828800" y="3567113"/>
            <a:ext cx="4451351" cy="990600"/>
          </a:xfrm>
          <a:prstGeom prst="wedgeRectCallout">
            <a:avLst>
              <a:gd name="adj1" fmla="val -44769"/>
              <a:gd name="adj2" fmla="val -188301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Put your threads actions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in the method's body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812800" y="1052514"/>
            <a:ext cx="69557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/>
            <a:r>
              <a:rPr lang="en-US" sz="2000">
                <a:latin typeface="Courier New" pitchFamily="49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for(int i = 0; i &lt; 2000; i++) {</a:t>
            </a:r>
          </a:p>
          <a:p>
            <a:pPr algn="l"/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   System.out.println("run():  " + i);</a:t>
            </a:r>
          </a:p>
          <a:p>
            <a:pPr algn="l"/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 }</a:t>
            </a:r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 }</a:t>
            </a:r>
          </a:p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</a:t>
            </a:r>
          </a:p>
          <a:p>
            <a:pPr algn="l"/>
            <a:r>
              <a:rPr lang="en-US" sz="2000">
                <a:latin typeface="Courier New" pitchFamily="49" charset="0"/>
              </a:rPr>
              <a:t>                                       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</a:t>
            </a:r>
          </a:p>
          <a:p>
            <a:pPr algn="l"/>
            <a:r>
              <a:rPr lang="en-US" sz="2000">
                <a:latin typeface="Courier New" pitchFamily="49" charset="0"/>
              </a:rPr>
              <a:t>   </a:t>
            </a:r>
          </a:p>
          <a:p>
            <a:pPr algn="l"/>
            <a:r>
              <a:rPr lang="en-US" sz="2000">
                <a:latin typeface="Courier New" pitchFamily="49" charset="0"/>
              </a:rPr>
              <a:t>  </a:t>
            </a:r>
          </a:p>
          <a:p>
            <a:pPr algn="l"/>
            <a:r>
              <a:rPr lang="en-US" sz="2000">
                <a:latin typeface="Courier New" pitchFamily="49" charset="0"/>
              </a:rPr>
              <a:t> 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12800" y="1052514"/>
            <a:ext cx="9186333" cy="56323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public void run() 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for(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= 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&lt; 2000;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++) 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System.out.println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("run():  " +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}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}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                                  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235200" y="4405314"/>
            <a:ext cx="6521451" cy="955675"/>
          </a:xfrm>
          <a:prstGeom prst="wedgeRectCallout">
            <a:avLst>
              <a:gd name="adj1" fmla="val -48812"/>
              <a:gd name="adj2" fmla="val -25312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Wrap the run method in a class that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implements the Runnable interface.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8" name="Text Box 2051"/>
          <p:cNvSpPr txBox="1">
            <a:spLocks noChangeArrowheads="1"/>
          </p:cNvSpPr>
          <p:nvPr/>
        </p:nvSpPr>
        <p:spPr bwMode="auto">
          <a:xfrm>
            <a:off x="908335" y="1225689"/>
            <a:ext cx="69557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</a:rPr>
              <a:t>MyRunnable</a:t>
            </a:r>
            <a:r>
              <a:rPr lang="en-US" sz="2000" dirty="0">
                <a:latin typeface="Courier New" pitchFamily="49" charset="0"/>
              </a:rPr>
              <a:t> implements </a:t>
            </a:r>
            <a:r>
              <a:rPr lang="en-US" sz="2000" dirty="0" err="1">
                <a:latin typeface="Courier New" pitchFamily="49" charset="0"/>
              </a:rPr>
              <a:t>Runnable</a:t>
            </a:r>
            <a:r>
              <a:rPr lang="en-US" sz="20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public void run()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for(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2000;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("run():  "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}</a:t>
            </a:r>
          </a:p>
          <a:p>
            <a:pPr algn="l"/>
            <a:endParaRPr lang="en-US" sz="2000" dirty="0">
              <a:latin typeface="Courier New" pitchFamily="49" charset="0"/>
            </a:endParaRPr>
          </a:p>
          <a:p>
            <a:pPr algn="l"/>
            <a:r>
              <a:rPr lang="en-US" sz="2000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                                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1851" y="4835526"/>
            <a:ext cx="9069916" cy="873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1851" y="4530725"/>
            <a:ext cx="9069916" cy="2746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2800" y="4211639"/>
            <a:ext cx="9069917" cy="27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6818" y="3935413"/>
            <a:ext cx="9069916" cy="273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800" y="3602038"/>
            <a:ext cx="9069917" cy="2468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3751" y="3270251"/>
            <a:ext cx="9069916" cy="30892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8" name="Text Box 3"/>
          <p:cNvSpPr txBox="1">
            <a:spLocks noChangeArrowheads="1"/>
          </p:cNvSpPr>
          <p:nvPr/>
        </p:nvSpPr>
        <p:spPr bwMode="auto">
          <a:xfrm>
            <a:off x="817033" y="1122363"/>
            <a:ext cx="664797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Courier New" pitchFamily="49" charset="0"/>
              </a:rPr>
              <a:t>class MyRunnable implements Runnable {</a:t>
            </a:r>
          </a:p>
          <a:p>
            <a:pPr algn="l"/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/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/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/>
            <a:r>
              <a:rPr lang="en-US" sz="2000">
                <a:latin typeface="Courier New" pitchFamily="49" charset="0"/>
              </a:rPr>
              <a:t>    }</a:t>
            </a:r>
          </a:p>
          <a:p>
            <a:pPr algn="l"/>
            <a:r>
              <a:rPr lang="en-US" sz="2000">
                <a:latin typeface="Courier New" pitchFamily="49" charset="0"/>
              </a:rPr>
              <a:t>  }</a:t>
            </a:r>
          </a:p>
          <a:p>
            <a:pPr algn="l"/>
            <a:r>
              <a:rPr lang="en-US" sz="2000">
                <a:latin typeface="Courier New" pitchFamily="49" charset="0"/>
              </a:rPr>
              <a:t>}</a:t>
            </a:r>
          </a:p>
          <a:p>
            <a:pPr algn="l"/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/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/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/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/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/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/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/>
            <a:r>
              <a:rPr lang="en-US" sz="2000">
                <a:latin typeface="Courier New" pitchFamily="49" charset="0"/>
              </a:rPr>
              <a:t>    }</a:t>
            </a:r>
          </a:p>
          <a:p>
            <a:pPr algn="l"/>
            <a:r>
              <a:rPr lang="en-US" sz="2000">
                <a:latin typeface="Courier New" pitchFamily="49" charset="0"/>
              </a:rPr>
              <a:t>  }</a:t>
            </a:r>
          </a:p>
          <a:p>
            <a:pPr algn="l"/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3" grpId="0" animBg="1"/>
      <p:bldP spid="13" grpId="1" animBg="1"/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485</TotalTime>
  <Words>4019</Words>
  <Application>Microsoft Office PowerPoint</Application>
  <PresentationFormat>Custom</PresentationFormat>
  <Paragraphs>987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Session_Tempalate</vt:lpstr>
      <vt:lpstr>Session 14: Threads  Module 3.2: Core Java</vt:lpstr>
      <vt:lpstr>Learning Objectives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82</cp:revision>
  <dcterms:created xsi:type="dcterms:W3CDTF">2015-08-03T16:07:15Z</dcterms:created>
  <dcterms:modified xsi:type="dcterms:W3CDTF">2015-09-23T09:42:07Z</dcterms:modified>
</cp:coreProperties>
</file>