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xfrm>
            <a:off x="507941" y="3924301"/>
            <a:ext cx="5029734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smtClean="0"/>
              <a:t>&lt;&lt;lesson Overview&gt;&gt;. 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962244DA-39C4-4D54-80AB-8D7EBA12AF0C}" type="slidenum">
              <a:rPr lang="en-US" smtClean="0"/>
              <a:pPr defTabSz="958850">
                <a:defRPr/>
              </a:pPr>
              <a:t>3</a:t>
            </a:fld>
            <a:endParaRPr lang="en-US" smtClean="0"/>
          </a:p>
        </p:txBody>
      </p:sp>
      <p:sp>
        <p:nvSpPr>
          <p:cNvPr id="68613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6963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669B4BB7-62D3-4C6D-A60B-D3B1B5825432}" type="slidenum">
              <a:rPr lang="en-US" smtClean="0"/>
              <a:pPr defTabSz="958850">
                <a:defRPr/>
              </a:pPr>
              <a:t>4</a:t>
            </a:fld>
            <a:endParaRPr lang="en-US" smtClean="0"/>
          </a:p>
        </p:txBody>
      </p:sp>
      <p:sp>
        <p:nvSpPr>
          <p:cNvPr id="69637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70659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513AA35B-D4D7-4F2F-B500-D368A8816941}" type="slidenum">
              <a:rPr lang="en-US" smtClean="0"/>
              <a:pPr defTabSz="958850">
                <a:defRPr/>
              </a:pPr>
              <a:t>5</a:t>
            </a:fld>
            <a:endParaRPr lang="en-US" smtClean="0"/>
          </a:p>
        </p:txBody>
      </p:sp>
      <p:sp>
        <p:nvSpPr>
          <p:cNvPr id="70661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71683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E1275823-BC65-4C3A-8B13-F2BFD425D372}" type="slidenum">
              <a:rPr lang="en-US" smtClean="0"/>
              <a:pPr defTabSz="958850">
                <a:defRPr/>
              </a:pPr>
              <a:t>6</a:t>
            </a:fld>
            <a:endParaRPr lang="en-US" smtClean="0"/>
          </a:p>
        </p:txBody>
      </p:sp>
      <p:sp>
        <p:nvSpPr>
          <p:cNvPr id="71685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727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CD6E6CD5-B5BD-4F91-AD59-B5F1ACEC5F14}" type="slidenum">
              <a:rPr lang="en-US" smtClean="0"/>
              <a:pPr defTabSz="958850">
                <a:defRPr/>
              </a:pPr>
              <a:t>7</a:t>
            </a:fld>
            <a:endParaRPr lang="en-US" smtClean="0"/>
          </a:p>
        </p:txBody>
      </p:sp>
      <p:sp>
        <p:nvSpPr>
          <p:cNvPr id="72709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73731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5BC15F03-C93C-4C2C-AC2F-ED76D5D6408F}" type="slidenum">
              <a:rPr lang="en-US" smtClean="0"/>
              <a:pPr defTabSz="958850">
                <a:defRPr/>
              </a:pPr>
              <a:t>8</a:t>
            </a:fld>
            <a:endParaRPr lang="en-US" smtClean="0"/>
          </a:p>
        </p:txBody>
      </p:sp>
      <p:sp>
        <p:nvSpPr>
          <p:cNvPr id="73733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7"/>
          <p:cNvSpPr>
            <a:spLocks noGrp="1"/>
          </p:cNvSpPr>
          <p:nvPr>
            <p:ph type="title"/>
          </p:nvPr>
        </p:nvSpPr>
        <p:spPr bwMode="auto">
          <a:xfrm>
            <a:off x="609600" y="381000"/>
            <a:ext cx="1097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6D5A4-34CB-4361-9E0A-AA6D673C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16: </a:t>
            </a:r>
            <a:r>
              <a:rPr lang="en-US" sz="4400" b="1" dirty="0" err="1" smtClean="0"/>
              <a:t>Ad.</a:t>
            </a:r>
            <a:r>
              <a:rPr lang="en-US" sz="4400" b="1" dirty="0" smtClean="0"/>
              <a:t> Concepts</a:t>
            </a:r>
            <a:br>
              <a:rPr lang="en-US" sz="4400" b="1" dirty="0" smtClean="0"/>
            </a:br>
            <a:r>
              <a:rPr lang="en-US" sz="4400" b="1" dirty="0" smtClean="0"/>
              <a:t>of Threading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Selecting a Way to Create Threads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E3501A-4B55-43E8-9A89-0B123641A98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98586" y="1269243"/>
            <a:ext cx="11180233" cy="454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 Implement </a:t>
            </a:r>
            <a:r>
              <a:rPr lang="en-US" sz="2800" b="0" dirty="0" err="1"/>
              <a:t>Runnable</a:t>
            </a:r>
            <a:r>
              <a:rPr lang="en-US" sz="2800" b="0" dirty="0"/>
              <a:t>: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800" b="0" dirty="0"/>
              <a:t>Better object-oriented design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800" b="0" dirty="0"/>
              <a:t>Single inheritance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800" b="0" dirty="0"/>
              <a:t>Consistency</a:t>
            </a:r>
          </a:p>
          <a:p>
            <a:pPr lvl="1" algn="l">
              <a:lnSpc>
                <a:spcPct val="150000"/>
              </a:lnSpc>
              <a:defRPr/>
            </a:pPr>
            <a:endParaRPr lang="en-US" sz="2800" b="0" dirty="0"/>
          </a:p>
          <a:p>
            <a:pPr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 Extend Thread: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2800" b="0" dirty="0"/>
              <a:t>   Simpler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Using the Synchronized Keyword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E75147-5851-4071-BF4E-3EB1875B64A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12234" y="914401"/>
            <a:ext cx="1118023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public class </a:t>
            </a:r>
            <a:r>
              <a:rPr lang="en-US" sz="2400" b="0" dirty="0" err="1"/>
              <a:t>MyStack</a:t>
            </a:r>
            <a:r>
              <a:rPr lang="en-US" sz="2400" b="0" dirty="0"/>
              <a:t> {</a:t>
            </a:r>
          </a:p>
          <a:p>
            <a:pPr algn="l"/>
            <a:r>
              <a:rPr lang="en-US" sz="2400" b="0" dirty="0"/>
              <a:t>2</a:t>
            </a:r>
          </a:p>
          <a:p>
            <a:pPr algn="l"/>
            <a:r>
              <a:rPr lang="en-US" sz="2400" b="0" dirty="0"/>
              <a:t>3         </a:t>
            </a:r>
            <a:r>
              <a:rPr lang="en-US" sz="2400" b="0" dirty="0" err="1"/>
              <a:t>int</a:t>
            </a:r>
            <a:r>
              <a:rPr lang="en-US" sz="2400" b="0" dirty="0"/>
              <a:t> </a:t>
            </a:r>
            <a:r>
              <a:rPr lang="en-US" sz="2400" b="0" dirty="0" err="1"/>
              <a:t>idx</a:t>
            </a:r>
            <a:r>
              <a:rPr lang="en-US" sz="2400" b="0" dirty="0"/>
              <a:t> = 0;</a:t>
            </a:r>
          </a:p>
          <a:p>
            <a:pPr algn="l"/>
            <a:r>
              <a:rPr lang="en-US" sz="2400" b="0" dirty="0"/>
              <a:t>4         char [] data = new char[6];</a:t>
            </a:r>
          </a:p>
          <a:p>
            <a:pPr algn="l"/>
            <a:r>
              <a:rPr lang="en-US" sz="2400" b="0" dirty="0"/>
              <a:t>5</a:t>
            </a:r>
          </a:p>
          <a:p>
            <a:pPr algn="l"/>
            <a:r>
              <a:rPr lang="en-US" sz="2400" b="0" dirty="0"/>
              <a:t>6         public void push(char c) {</a:t>
            </a:r>
          </a:p>
          <a:p>
            <a:pPr algn="l"/>
            <a:r>
              <a:rPr lang="en-US" sz="2400" b="0" dirty="0"/>
              <a:t>7             data[</a:t>
            </a:r>
            <a:r>
              <a:rPr lang="en-US" sz="2400" b="0" dirty="0" err="1"/>
              <a:t>idx</a:t>
            </a:r>
            <a:r>
              <a:rPr lang="en-US" sz="2400" b="0" dirty="0"/>
              <a:t>] = c;</a:t>
            </a:r>
          </a:p>
          <a:p>
            <a:pPr algn="l"/>
            <a:r>
              <a:rPr lang="en-US" sz="2400" b="0" dirty="0"/>
              <a:t>8             </a:t>
            </a:r>
            <a:r>
              <a:rPr lang="en-US" sz="2400" b="0" dirty="0" err="1"/>
              <a:t>idx</a:t>
            </a:r>
            <a:r>
              <a:rPr lang="en-US" sz="2400" b="0" dirty="0"/>
              <a:t>++;</a:t>
            </a:r>
          </a:p>
          <a:p>
            <a:pPr algn="l"/>
            <a:r>
              <a:rPr lang="en-US" sz="2400" b="0" dirty="0"/>
              <a:t>9         }</a:t>
            </a:r>
          </a:p>
          <a:p>
            <a:pPr algn="l"/>
            <a:r>
              <a:rPr lang="en-US" sz="2400" b="0" dirty="0"/>
              <a:t>10</a:t>
            </a:r>
          </a:p>
          <a:p>
            <a:pPr algn="l"/>
            <a:r>
              <a:rPr lang="en-US" sz="2400" b="0" dirty="0"/>
              <a:t>11       public char pop() {</a:t>
            </a:r>
          </a:p>
          <a:p>
            <a:pPr algn="l"/>
            <a:r>
              <a:rPr lang="en-US" sz="2400" b="0" dirty="0"/>
              <a:t>12            </a:t>
            </a:r>
            <a:r>
              <a:rPr lang="en-US" sz="2400" b="0" dirty="0" err="1"/>
              <a:t>idx</a:t>
            </a:r>
            <a:r>
              <a:rPr lang="en-US" sz="2400" b="0" dirty="0"/>
              <a:t>--;</a:t>
            </a:r>
          </a:p>
          <a:p>
            <a:pPr algn="l"/>
            <a:r>
              <a:rPr lang="en-US" sz="2400" b="0" dirty="0"/>
              <a:t>13            return data[</a:t>
            </a:r>
            <a:r>
              <a:rPr lang="en-US" sz="2400" b="0" dirty="0" err="1"/>
              <a:t>idx</a:t>
            </a:r>
            <a:r>
              <a:rPr lang="en-US" sz="2400" b="0" dirty="0"/>
              <a:t>];</a:t>
            </a:r>
          </a:p>
          <a:p>
            <a:pPr algn="l"/>
            <a:r>
              <a:rPr lang="en-US" sz="2400" b="0" dirty="0"/>
              <a:t>14       }</a:t>
            </a:r>
          </a:p>
          <a:p>
            <a:pPr algn="l"/>
            <a:r>
              <a:rPr lang="en-US" sz="2400" b="0" dirty="0"/>
              <a:t>15 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427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Object Lock Flag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ED6326-E230-4FE4-B83C-3265575D42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09601" y="914401"/>
            <a:ext cx="11180233" cy="114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b="0" dirty="0"/>
              <a:t>Every object has a flag that is a type of </a:t>
            </a:r>
            <a:r>
              <a:rPr lang="en-US" sz="2400" b="0" i="1" dirty="0"/>
              <a:t>lock flag.</a:t>
            </a:r>
          </a:p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b="0" dirty="0"/>
              <a:t>The synchronized enables interaction with the lock flag.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12801" y="2362200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Object this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80000" y="2362200"/>
            <a:ext cx="3616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Thread before synchronized(this)</a:t>
            </a:r>
          </a:p>
        </p:txBody>
      </p:sp>
      <p:pic>
        <p:nvPicPr>
          <p:cNvPr id="38919" name="Picture 7" descr="img-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819401"/>
            <a:ext cx="99568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1571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Object Lock Flag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7919E6-3380-47AE-B6C0-D5BE2349010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812801" y="1524000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Object this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5080000" y="1524000"/>
            <a:ext cx="277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Thread after synchronized(this)</a:t>
            </a:r>
            <a:endParaRPr lang="en-US" sz="1600" b="0"/>
          </a:p>
        </p:txBody>
      </p:sp>
      <p:pic>
        <p:nvPicPr>
          <p:cNvPr id="39942" name="Picture 8" descr="img-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087564"/>
            <a:ext cx="107696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866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Object Lock Flag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840CC3-FEBA-40A3-B466-FE9BBEC487B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812801" y="1524000"/>
            <a:ext cx="15359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Object this</a:t>
            </a:r>
          </a:p>
          <a:p>
            <a:pPr algn="l"/>
            <a:r>
              <a:rPr lang="en-US" sz="1600"/>
              <a:t>lock flag missing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5494867" y="1524000"/>
            <a:ext cx="239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Another thread, trying to</a:t>
            </a:r>
          </a:p>
          <a:p>
            <a:pPr algn="l"/>
            <a:r>
              <a:rPr lang="en-US" sz="1600"/>
              <a:t>execute synchronized(this)</a:t>
            </a:r>
            <a:endParaRPr lang="en-US" sz="1600" b="0"/>
          </a:p>
        </p:txBody>
      </p:sp>
      <p:pic>
        <p:nvPicPr>
          <p:cNvPr id="40966" name="Picture 7" descr="img-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209801"/>
            <a:ext cx="10160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5981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Releasing the Lock Flag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DEC887-996E-4019-9F35-2656BA7B236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09601" y="1555846"/>
            <a:ext cx="11180233" cy="28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The lock flag is released in the following events:</a:t>
            </a:r>
          </a:p>
          <a:p>
            <a:pPr algn="l"/>
            <a:endParaRPr lang="en-US" sz="2800" b="0" dirty="0"/>
          </a:p>
          <a:p>
            <a:pPr marL="225425" lvl="1" indent="-2254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800" b="0" dirty="0"/>
              <a:t>Released when the thread passes the end of the synchronized code block</a:t>
            </a:r>
          </a:p>
          <a:p>
            <a:pPr marL="225425" lvl="1" indent="-2254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800" b="0" dirty="0"/>
              <a:t>Released automatically when a break, return, or exception is thrown by the synchronized code block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32513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Using synchronized – Putting It Together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52FA8F-5526-44A7-AF67-1E5FD588296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41362" y="2265530"/>
            <a:ext cx="11180233" cy="149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i="1" dirty="0"/>
              <a:t>All access to delicate data should be synchronized.</a:t>
            </a:r>
          </a:p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dirty="0"/>
              <a:t>Delicate data protected by synchronized should be private.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57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Using synchronized – Putting It Together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BDF339-A9C1-4A21-B33F-1A9D5927BBB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95953" y="1433015"/>
            <a:ext cx="1118023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The following two code segments are equivalent:</a:t>
            </a:r>
          </a:p>
          <a:p>
            <a:pPr algn="l"/>
            <a:r>
              <a:rPr lang="en-US" sz="2800" b="0" dirty="0"/>
              <a:t> </a:t>
            </a:r>
          </a:p>
          <a:p>
            <a:pPr algn="l"/>
            <a:r>
              <a:rPr lang="en-US" sz="2400" b="0" dirty="0"/>
              <a:t>public void push(char c) {</a:t>
            </a:r>
          </a:p>
          <a:p>
            <a:pPr algn="l"/>
            <a:r>
              <a:rPr lang="en-US" sz="2400" b="0" dirty="0"/>
              <a:t>    synchronized(this) {</a:t>
            </a:r>
          </a:p>
          <a:p>
            <a:pPr algn="l"/>
            <a:r>
              <a:rPr lang="en-US" sz="2400" b="0" dirty="0"/>
              <a:t>       // The push method code</a:t>
            </a:r>
          </a:p>
          <a:p>
            <a:pPr algn="l"/>
            <a:r>
              <a:rPr lang="en-US" sz="2400" b="0" dirty="0"/>
              <a:t>    }</a:t>
            </a:r>
          </a:p>
          <a:p>
            <a:pPr algn="l"/>
            <a:r>
              <a:rPr lang="en-US" sz="2400" b="0" dirty="0"/>
              <a:t>}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public synchronized void push(char c) {</a:t>
            </a:r>
          </a:p>
          <a:p>
            <a:pPr algn="l"/>
            <a:r>
              <a:rPr lang="en-US" sz="2400" b="0" dirty="0"/>
              <a:t>    // The push method code</a:t>
            </a:r>
          </a:p>
          <a:p>
            <a:pPr algn="l"/>
            <a:r>
              <a:rPr lang="en-US" sz="2400" b="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866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Thread State Diagram With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F1B392-D97C-4D96-A312-09041FED5B0C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4" name="Picture 4" descr="img-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021" y="1392073"/>
            <a:ext cx="10407651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73457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Deadlock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DFB66D-DCBB-4378-9567-D95DB5160DD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82305" y="1214652"/>
            <a:ext cx="11180233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b="0" dirty="0"/>
              <a:t>A deadlock has the following characteristics:</a:t>
            </a:r>
          </a:p>
          <a:p>
            <a:pPr algn="l">
              <a:defRPr/>
            </a:pPr>
            <a:endParaRPr lang="en-US" sz="2800" b="0" dirty="0"/>
          </a:p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It is two threads, each waiting for a lock from the other.</a:t>
            </a:r>
          </a:p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It is not detected or avoided.</a:t>
            </a:r>
          </a:p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Deadlock can be avoided by:</a:t>
            </a:r>
          </a:p>
          <a:p>
            <a:pPr marL="623888" lvl="1" indent="-166688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400" b="0" dirty="0"/>
              <a:t>Deciding on the order to obtain locks</a:t>
            </a:r>
          </a:p>
          <a:p>
            <a:pPr marL="623888" lvl="1" indent="-166688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400" b="0" dirty="0"/>
              <a:t>Adhering to this order throughout</a:t>
            </a:r>
          </a:p>
          <a:p>
            <a:pPr marL="623888" lvl="1" indent="-166688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400" b="0" dirty="0"/>
              <a:t>Releasing locks in reverse order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Implement Thread scheduling</a:t>
            </a:r>
          </a:p>
          <a:p>
            <a:r>
              <a:rPr lang="en-US" sz="3200" dirty="0" smtClean="0"/>
              <a:t>Implement wait() and notify() methods</a:t>
            </a:r>
          </a:p>
          <a:p>
            <a:r>
              <a:rPr lang="en-US" sz="3200" dirty="0" smtClean="0"/>
              <a:t>Implement Synchronization with Producer, Consumer example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427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Thread Interaction – wait and notify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FF1CC7-2308-40BC-A6FD-C380369EAB2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609601" y="914401"/>
            <a:ext cx="1118023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Font typeface="Verdana" pitchFamily="34" charset="0"/>
              <a:buChar char="•"/>
              <a:defRPr/>
            </a:pPr>
            <a:r>
              <a:rPr lang="en-US" sz="2800" dirty="0"/>
              <a:t> Scenario:</a:t>
            </a:r>
          </a:p>
          <a:p>
            <a:pPr marL="174625" algn="l">
              <a:lnSpc>
                <a:spcPct val="200000"/>
              </a:lnSpc>
              <a:defRPr/>
            </a:pPr>
            <a:r>
              <a:rPr lang="en-US" sz="2400" b="0" dirty="0"/>
              <a:t>Consider yourself and a cab driver as two threads.</a:t>
            </a:r>
          </a:p>
          <a:p>
            <a:pPr algn="l">
              <a:lnSpc>
                <a:spcPct val="200000"/>
              </a:lnSpc>
              <a:buFont typeface="Verdana" pitchFamily="34" charset="0"/>
              <a:buChar char="•"/>
              <a:defRPr/>
            </a:pPr>
            <a:r>
              <a:rPr lang="en-US" sz="2800" dirty="0"/>
              <a:t> The problem:</a:t>
            </a:r>
          </a:p>
          <a:p>
            <a:pPr indent="174625" algn="l">
              <a:lnSpc>
                <a:spcPct val="200000"/>
              </a:lnSpc>
              <a:defRPr/>
            </a:pPr>
            <a:r>
              <a:rPr lang="en-US" sz="2400" b="0" dirty="0"/>
              <a:t>How do you determine when you are at your destination?</a:t>
            </a:r>
          </a:p>
          <a:p>
            <a:pPr algn="l">
              <a:lnSpc>
                <a:spcPct val="200000"/>
              </a:lnSpc>
              <a:buFont typeface="Verdana" pitchFamily="34" charset="0"/>
              <a:buChar char="•"/>
              <a:defRPr/>
            </a:pPr>
            <a:r>
              <a:rPr lang="en-US" sz="2800" dirty="0"/>
              <a:t> The solution: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400" b="0" dirty="0"/>
              <a:t>You notify the cab driver of your destination and relax.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400" b="0" dirty="0"/>
              <a:t>The driver drives and notifies you upon arrival at your destination.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57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Thread Interaction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75B86A-4B9D-4821-8C21-4CDF0FBB112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12234" y="1446663"/>
            <a:ext cx="1118023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Thread interactions include:</a:t>
            </a:r>
          </a:p>
          <a:p>
            <a:pPr algn="l"/>
            <a:endParaRPr lang="en-US" sz="2800" b="0" dirty="0"/>
          </a:p>
          <a:p>
            <a:pPr marL="231775" lvl="1" indent="-166688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800" b="0" dirty="0"/>
              <a:t>The wait and notify methods</a:t>
            </a:r>
          </a:p>
          <a:p>
            <a:pPr marL="231775" lvl="1" indent="-166688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800" b="0" dirty="0"/>
              <a:t>The pools:</a:t>
            </a:r>
          </a:p>
          <a:p>
            <a:pPr marL="1146175" lvl="2" indent="-231775" algn="l">
              <a:lnSpc>
                <a:spcPct val="150000"/>
              </a:lnSpc>
              <a:buFont typeface="Verdana" pitchFamily="34" charset="0"/>
              <a:buChar char="—"/>
            </a:pPr>
            <a:r>
              <a:rPr lang="en-US" sz="2400" b="0" dirty="0"/>
              <a:t>Wait pool</a:t>
            </a:r>
          </a:p>
          <a:p>
            <a:pPr marL="1146175" lvl="2" indent="-231775" algn="l">
              <a:lnSpc>
                <a:spcPct val="150000"/>
              </a:lnSpc>
              <a:buFont typeface="Verdana" pitchFamily="34" charset="0"/>
              <a:buChar char="—"/>
            </a:pPr>
            <a:r>
              <a:rPr lang="en-US" sz="2400" b="0" dirty="0"/>
              <a:t>Lock pool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0627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Thread State Diagram With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746605-0992-493F-A016-4760CBFD8BD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4" name="Content Placeholder 4" descr="img-9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50794" y="1132764"/>
            <a:ext cx="10261600" cy="469423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6979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Monitor Model for Synchronization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7DD64B-1A0A-479C-8D64-89460ACC044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95953" y="1801505"/>
            <a:ext cx="11180233" cy="297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dirty="0"/>
              <a:t>Leave shared data in a consistent state.</a:t>
            </a:r>
          </a:p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dirty="0"/>
              <a:t>Ensure programs cannot deadlock.</a:t>
            </a:r>
          </a:p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dirty="0"/>
              <a:t>Do not put threads expecting different notifications in the same wait pool.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1571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Producer Class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56B7C8-2C0D-4108-A547-3D6AD3498E6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95953" y="1009935"/>
            <a:ext cx="1118023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1     package </a:t>
            </a:r>
            <a:r>
              <a:rPr lang="en-US" sz="2800" dirty="0" err="1" smtClean="0"/>
              <a:t>mypack</a:t>
            </a:r>
            <a:r>
              <a:rPr lang="en-US" sz="2800" b="0" dirty="0" smtClean="0"/>
              <a:t>;</a:t>
            </a:r>
            <a:endParaRPr lang="en-US" sz="2800" b="0" dirty="0"/>
          </a:p>
          <a:p>
            <a:pPr algn="l"/>
            <a:r>
              <a:rPr lang="en-US" sz="2800" b="0" dirty="0"/>
              <a:t>2</a:t>
            </a:r>
          </a:p>
          <a:p>
            <a:pPr algn="l"/>
            <a:r>
              <a:rPr lang="en-US" sz="2800" b="0" dirty="0"/>
              <a:t>3     public class Producer implements </a:t>
            </a:r>
            <a:r>
              <a:rPr lang="en-US" sz="2800" b="0" dirty="0" err="1"/>
              <a:t>Runnable</a:t>
            </a:r>
            <a:r>
              <a:rPr lang="en-US" sz="2800" b="0" dirty="0"/>
              <a:t> {</a:t>
            </a:r>
          </a:p>
          <a:p>
            <a:pPr algn="l"/>
            <a:r>
              <a:rPr lang="en-US" sz="2800" b="0" dirty="0"/>
              <a:t>4         private </a:t>
            </a:r>
            <a:r>
              <a:rPr lang="en-US" sz="2800" b="0" dirty="0" err="1"/>
              <a:t>SyncStack</a:t>
            </a:r>
            <a:r>
              <a:rPr lang="en-US" sz="2800" b="0" dirty="0"/>
              <a:t> </a:t>
            </a:r>
            <a:r>
              <a:rPr lang="en-US" sz="2800" b="0" dirty="0" err="1"/>
              <a:t>theStack</a:t>
            </a:r>
            <a:r>
              <a:rPr lang="en-US" sz="2800" b="0" dirty="0"/>
              <a:t>;</a:t>
            </a:r>
          </a:p>
          <a:p>
            <a:pPr algn="l"/>
            <a:r>
              <a:rPr lang="en-US" sz="2800" b="0" dirty="0"/>
              <a:t>5         private </a:t>
            </a:r>
            <a:r>
              <a:rPr lang="en-US" sz="2800" b="0" dirty="0" err="1"/>
              <a:t>int</a:t>
            </a:r>
            <a:r>
              <a:rPr lang="en-US" sz="2800" b="0" dirty="0"/>
              <a:t> num;</a:t>
            </a:r>
          </a:p>
          <a:p>
            <a:pPr algn="l"/>
            <a:r>
              <a:rPr lang="en-US" sz="2800" b="0" dirty="0"/>
              <a:t>6         private static </a:t>
            </a:r>
            <a:r>
              <a:rPr lang="en-US" sz="2800" b="0" dirty="0" err="1"/>
              <a:t>int</a:t>
            </a:r>
            <a:r>
              <a:rPr lang="en-US" sz="2800" b="0" dirty="0"/>
              <a:t> counter = 1;</a:t>
            </a:r>
          </a:p>
          <a:p>
            <a:pPr algn="l"/>
            <a:r>
              <a:rPr lang="en-US" sz="2800" b="0" dirty="0"/>
              <a:t>7</a:t>
            </a:r>
          </a:p>
          <a:p>
            <a:pPr algn="l"/>
            <a:r>
              <a:rPr lang="en-US" sz="2800" b="0" dirty="0"/>
              <a:t>8        public Producer (</a:t>
            </a:r>
            <a:r>
              <a:rPr lang="en-US" sz="2800" b="0" dirty="0" err="1"/>
              <a:t>SyncStack</a:t>
            </a:r>
            <a:r>
              <a:rPr lang="en-US" sz="2800" b="0" dirty="0"/>
              <a:t> s) {</a:t>
            </a:r>
          </a:p>
          <a:p>
            <a:pPr algn="l"/>
            <a:r>
              <a:rPr lang="en-US" sz="2800" b="0" dirty="0"/>
              <a:t>9             </a:t>
            </a:r>
            <a:r>
              <a:rPr lang="en-US" sz="2800" b="0" dirty="0" err="1"/>
              <a:t>theStack</a:t>
            </a:r>
            <a:r>
              <a:rPr lang="en-US" sz="2800" b="0" dirty="0"/>
              <a:t> = s;</a:t>
            </a:r>
          </a:p>
          <a:p>
            <a:pPr algn="l"/>
            <a:r>
              <a:rPr lang="en-US" sz="2800" b="0" dirty="0"/>
              <a:t>10           num = counter++;</a:t>
            </a:r>
          </a:p>
          <a:p>
            <a:pPr algn="l"/>
            <a:r>
              <a:rPr lang="en-US" sz="2800" b="0" dirty="0"/>
              <a:t>11      }</a:t>
            </a:r>
          </a:p>
          <a:p>
            <a:pPr algn="l"/>
            <a:r>
              <a:rPr lang="en-US" sz="2800" b="0" dirty="0"/>
              <a:t>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9684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Producer Class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6FDEDE-2328-4A9D-B070-65D13223477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95953" y="1064527"/>
            <a:ext cx="11180233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/>
              <a:t>13       public void run() {</a:t>
            </a:r>
          </a:p>
          <a:p>
            <a:pPr algn="l"/>
            <a:r>
              <a:rPr lang="en-US" sz="2000" b="0" dirty="0"/>
              <a:t>14            char c;</a:t>
            </a:r>
          </a:p>
          <a:p>
            <a:pPr algn="l"/>
            <a:r>
              <a:rPr lang="en-US" sz="2000" b="0" dirty="0"/>
              <a:t>15</a:t>
            </a:r>
          </a:p>
          <a:p>
            <a:pPr algn="l"/>
            <a:r>
              <a:rPr lang="nn-NO" sz="2000" b="0" dirty="0"/>
              <a:t>16            for (int i = 0; i &lt; 200; i++) {</a:t>
            </a:r>
          </a:p>
          <a:p>
            <a:pPr algn="l"/>
            <a:r>
              <a:rPr lang="sv-SE" sz="2000" b="0" dirty="0"/>
              <a:t>17                   c = (char)(Math.random() * 26 +’A’);</a:t>
            </a:r>
          </a:p>
          <a:p>
            <a:pPr algn="l"/>
            <a:r>
              <a:rPr lang="en-US" sz="2000" b="0" dirty="0"/>
              <a:t>18                   </a:t>
            </a:r>
            <a:r>
              <a:rPr lang="en-US" sz="2000" b="0" dirty="0" err="1"/>
              <a:t>theStack.push</a:t>
            </a:r>
            <a:r>
              <a:rPr lang="en-US" sz="2000" b="0" dirty="0"/>
              <a:t>(c);</a:t>
            </a:r>
          </a:p>
          <a:p>
            <a:pPr algn="l"/>
            <a:r>
              <a:rPr lang="en-US" sz="2000" b="0" dirty="0"/>
              <a:t>19                   </a:t>
            </a:r>
            <a:r>
              <a:rPr lang="en-US" sz="2000" b="0" dirty="0" err="1"/>
              <a:t>System.out.println</a:t>
            </a:r>
            <a:r>
              <a:rPr lang="en-US" sz="2000" b="0" dirty="0"/>
              <a:t>(“Producer” + num + “: “ + c);</a:t>
            </a:r>
          </a:p>
          <a:p>
            <a:pPr algn="l"/>
            <a:r>
              <a:rPr lang="en-US" sz="2000" b="0" dirty="0"/>
              <a:t>20                   try {</a:t>
            </a:r>
          </a:p>
          <a:p>
            <a:pPr algn="l"/>
            <a:r>
              <a:rPr lang="en-US" sz="2000" b="0" dirty="0"/>
              <a:t>21                        </a:t>
            </a:r>
            <a:r>
              <a:rPr lang="en-US" sz="2000" b="0" dirty="0" err="1"/>
              <a:t>Thread.sleep</a:t>
            </a:r>
            <a:r>
              <a:rPr lang="en-US" sz="2000" b="0" dirty="0"/>
              <a:t>((</a:t>
            </a:r>
            <a:r>
              <a:rPr lang="en-US" sz="2000" b="0" dirty="0" err="1"/>
              <a:t>int</a:t>
            </a:r>
            <a:r>
              <a:rPr lang="en-US" sz="2000" b="0" dirty="0"/>
              <a:t>)(</a:t>
            </a:r>
            <a:r>
              <a:rPr lang="en-US" sz="2000" b="0" dirty="0" err="1"/>
              <a:t>Math.random</a:t>
            </a:r>
            <a:r>
              <a:rPr lang="en-US" sz="2000" b="0" dirty="0"/>
              <a:t>() * 300));</a:t>
            </a:r>
          </a:p>
          <a:p>
            <a:pPr algn="l"/>
            <a:r>
              <a:rPr lang="en-US" sz="2000" b="0" dirty="0"/>
              <a:t>22                   } catch (</a:t>
            </a:r>
            <a:r>
              <a:rPr lang="en-US" sz="2000" b="0" dirty="0" err="1"/>
              <a:t>InterruptedException</a:t>
            </a:r>
            <a:r>
              <a:rPr lang="en-US" sz="2000" b="0" dirty="0"/>
              <a:t> e) {</a:t>
            </a:r>
          </a:p>
          <a:p>
            <a:pPr algn="l"/>
            <a:r>
              <a:rPr lang="en-US" sz="2000" b="0" dirty="0"/>
              <a:t>23                  // ignore it</a:t>
            </a:r>
          </a:p>
          <a:p>
            <a:pPr algn="l"/>
            <a:r>
              <a:rPr lang="en-US" sz="2000" b="0" dirty="0"/>
              <a:t>24                   }</a:t>
            </a:r>
          </a:p>
          <a:p>
            <a:pPr algn="l"/>
            <a:r>
              <a:rPr lang="en-US" sz="2000" b="0" dirty="0"/>
              <a:t>25            }</a:t>
            </a:r>
          </a:p>
          <a:p>
            <a:pPr algn="l"/>
            <a:r>
              <a:rPr lang="en-US" sz="2000" b="0" dirty="0"/>
              <a:t>26        } // END run method</a:t>
            </a:r>
          </a:p>
          <a:p>
            <a:pPr algn="l"/>
            <a:r>
              <a:rPr lang="en-US" sz="2000" b="0" dirty="0"/>
              <a:t>27</a:t>
            </a:r>
          </a:p>
          <a:p>
            <a:pPr algn="l"/>
            <a:r>
              <a:rPr lang="en-US" sz="2000" b="0" dirty="0"/>
              <a:t>28    } // END Producer class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57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Consumer Class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8027C0-D650-4383-9C76-3B8DB7B3471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68658" y="1214652"/>
            <a:ext cx="1118023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package mod13;</a:t>
            </a:r>
          </a:p>
          <a:p>
            <a:pPr algn="l"/>
            <a:r>
              <a:rPr lang="en-US" sz="2400" b="0" dirty="0"/>
              <a:t>2</a:t>
            </a:r>
          </a:p>
          <a:p>
            <a:pPr algn="l"/>
            <a:r>
              <a:rPr lang="en-US" sz="2400" b="0" dirty="0"/>
              <a:t>3     public class Consumer implements </a:t>
            </a:r>
            <a:r>
              <a:rPr lang="en-US" sz="2400" b="0" dirty="0" err="1"/>
              <a:t>Runnable</a:t>
            </a:r>
            <a:r>
              <a:rPr lang="en-US" sz="2400" b="0" dirty="0"/>
              <a:t> {</a:t>
            </a:r>
          </a:p>
          <a:p>
            <a:pPr algn="l"/>
            <a:r>
              <a:rPr lang="en-US" sz="2400" b="0" dirty="0"/>
              <a:t>4            private </a:t>
            </a:r>
            <a:r>
              <a:rPr lang="en-US" sz="2400" b="0" dirty="0" err="1"/>
              <a:t>SyncStack</a:t>
            </a:r>
            <a:r>
              <a:rPr lang="en-US" sz="2400" b="0" dirty="0"/>
              <a:t> </a:t>
            </a:r>
            <a:r>
              <a:rPr lang="en-US" sz="2400" b="0" dirty="0" err="1"/>
              <a:t>theStack</a:t>
            </a:r>
            <a:r>
              <a:rPr lang="en-US" sz="2400" b="0" dirty="0"/>
              <a:t>;</a:t>
            </a:r>
          </a:p>
          <a:p>
            <a:pPr algn="l"/>
            <a:r>
              <a:rPr lang="en-US" sz="2400" b="0" dirty="0"/>
              <a:t>5            private </a:t>
            </a:r>
            <a:r>
              <a:rPr lang="en-US" sz="2400" b="0" dirty="0" err="1"/>
              <a:t>int</a:t>
            </a:r>
            <a:r>
              <a:rPr lang="en-US" sz="2400" b="0" dirty="0"/>
              <a:t> num;</a:t>
            </a:r>
          </a:p>
          <a:p>
            <a:pPr algn="l"/>
            <a:r>
              <a:rPr lang="en-US" sz="2400" b="0" dirty="0"/>
              <a:t>6            private static </a:t>
            </a:r>
            <a:r>
              <a:rPr lang="en-US" sz="2400" b="0" dirty="0" err="1"/>
              <a:t>int</a:t>
            </a:r>
            <a:r>
              <a:rPr lang="en-US" sz="2400" b="0" dirty="0"/>
              <a:t> counter = 1;</a:t>
            </a:r>
          </a:p>
          <a:p>
            <a:pPr algn="l"/>
            <a:r>
              <a:rPr lang="en-US" sz="2400" b="0" dirty="0"/>
              <a:t>7</a:t>
            </a:r>
          </a:p>
          <a:p>
            <a:pPr algn="l"/>
            <a:r>
              <a:rPr lang="en-US" sz="2400" b="0" dirty="0"/>
              <a:t>8            public Consumer (</a:t>
            </a:r>
            <a:r>
              <a:rPr lang="en-US" sz="2400" b="0" dirty="0" err="1"/>
              <a:t>SyncStack</a:t>
            </a:r>
            <a:r>
              <a:rPr lang="en-US" sz="2400" b="0" dirty="0"/>
              <a:t> s) {</a:t>
            </a:r>
          </a:p>
          <a:p>
            <a:pPr algn="l"/>
            <a:r>
              <a:rPr lang="en-US" sz="2400" b="0" dirty="0"/>
              <a:t>9                   </a:t>
            </a:r>
            <a:r>
              <a:rPr lang="en-US" sz="2400" b="0" dirty="0" err="1"/>
              <a:t>theStack</a:t>
            </a:r>
            <a:r>
              <a:rPr lang="en-US" sz="2400" b="0" dirty="0"/>
              <a:t> = s;</a:t>
            </a:r>
          </a:p>
          <a:p>
            <a:pPr algn="l"/>
            <a:r>
              <a:rPr lang="en-US" sz="2400" b="0" dirty="0"/>
              <a:t>10                 num = counter++;</a:t>
            </a:r>
          </a:p>
          <a:p>
            <a:pPr algn="l"/>
            <a:r>
              <a:rPr lang="en-US" sz="2400" b="0" dirty="0"/>
              <a:t>11          }</a:t>
            </a:r>
          </a:p>
          <a:p>
            <a:pPr algn="l"/>
            <a:r>
              <a:rPr lang="en-US" sz="2400" b="0" dirty="0"/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2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Consumer Class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4742DD-8419-4990-9044-378704CE90C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41363" y="941696"/>
            <a:ext cx="1118023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13        public void run() {</a:t>
            </a:r>
          </a:p>
          <a:p>
            <a:pPr algn="l"/>
            <a:r>
              <a:rPr lang="en-US" sz="2400" b="0" dirty="0"/>
              <a:t>14            char c;</a:t>
            </a:r>
          </a:p>
          <a:p>
            <a:pPr algn="l"/>
            <a:r>
              <a:rPr lang="nn-NO" sz="2400" b="0" dirty="0"/>
              <a:t>15            for (int i = 0; i &lt; 200; i++) {</a:t>
            </a:r>
          </a:p>
          <a:p>
            <a:pPr algn="l"/>
            <a:r>
              <a:rPr lang="en-US" sz="2400" b="0" dirty="0"/>
              <a:t>16                  c = theStack.pop();</a:t>
            </a:r>
          </a:p>
          <a:p>
            <a:pPr algn="l"/>
            <a:r>
              <a:rPr lang="en-US" sz="2400" b="0" dirty="0"/>
              <a:t>17                  </a:t>
            </a:r>
            <a:r>
              <a:rPr lang="en-US" sz="2400" b="0" dirty="0" err="1"/>
              <a:t>System.out.println</a:t>
            </a:r>
            <a:r>
              <a:rPr lang="en-US" sz="2400" b="0" dirty="0"/>
              <a:t>(“Consumer” + num + “: “ + c);</a:t>
            </a:r>
          </a:p>
          <a:p>
            <a:pPr algn="l"/>
            <a:r>
              <a:rPr lang="en-US" sz="2400" b="0" dirty="0"/>
              <a:t>18</a:t>
            </a:r>
          </a:p>
          <a:p>
            <a:pPr algn="l"/>
            <a:r>
              <a:rPr lang="en-US" sz="2400" b="0" dirty="0"/>
              <a:t>19                  try {</a:t>
            </a:r>
          </a:p>
          <a:p>
            <a:pPr algn="l"/>
            <a:r>
              <a:rPr lang="en-US" sz="2400" b="0" dirty="0"/>
              <a:t>20                         </a:t>
            </a:r>
            <a:r>
              <a:rPr lang="en-US" sz="2400" b="0" dirty="0" err="1"/>
              <a:t>Thread.sleep</a:t>
            </a:r>
            <a:r>
              <a:rPr lang="en-US" sz="2400" b="0" dirty="0"/>
              <a:t>((</a:t>
            </a:r>
            <a:r>
              <a:rPr lang="en-US" sz="2400" b="0" dirty="0" err="1"/>
              <a:t>int</a:t>
            </a:r>
            <a:r>
              <a:rPr lang="en-US" sz="2400" b="0" dirty="0"/>
              <a:t>)(</a:t>
            </a:r>
            <a:r>
              <a:rPr lang="en-US" sz="2400" b="0" dirty="0" err="1"/>
              <a:t>Math.random</a:t>
            </a:r>
            <a:r>
              <a:rPr lang="en-US" sz="2400" b="0" dirty="0"/>
              <a:t>() * 300));</a:t>
            </a:r>
          </a:p>
          <a:p>
            <a:pPr algn="l"/>
            <a:r>
              <a:rPr lang="en-US" sz="2400" b="0" dirty="0"/>
              <a:t>21                  } catch (</a:t>
            </a:r>
            <a:r>
              <a:rPr lang="en-US" sz="2400" b="0" dirty="0" err="1"/>
              <a:t>InterruptedException</a:t>
            </a:r>
            <a:r>
              <a:rPr lang="en-US" sz="2400" b="0" dirty="0"/>
              <a:t> e) {</a:t>
            </a:r>
          </a:p>
          <a:p>
            <a:pPr algn="l"/>
            <a:r>
              <a:rPr lang="en-US" sz="2400" b="0" dirty="0"/>
              <a:t>22                         // ignore it</a:t>
            </a:r>
          </a:p>
          <a:p>
            <a:pPr algn="l"/>
            <a:r>
              <a:rPr lang="en-US" sz="2400" b="0" dirty="0"/>
              <a:t>23                  }</a:t>
            </a:r>
          </a:p>
          <a:p>
            <a:pPr algn="l"/>
            <a:r>
              <a:rPr lang="en-US" sz="2400" b="0" dirty="0"/>
              <a:t>24             }</a:t>
            </a:r>
          </a:p>
          <a:p>
            <a:pPr algn="l"/>
            <a:r>
              <a:rPr lang="en-US" sz="2400" b="0" dirty="0"/>
              <a:t>25         } // END run method</a:t>
            </a:r>
          </a:p>
          <a:p>
            <a:pPr algn="l"/>
            <a:r>
              <a:rPr lang="en-US" sz="2400" b="0"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698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SyncStack</a:t>
            </a:r>
            <a:r>
              <a:rPr lang="en-US" dirty="0" smtClean="0"/>
              <a:t> Class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E6C96C-1D03-4C16-8583-5E3795CAC0D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14067" y="968992"/>
            <a:ext cx="11180233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This is a sketch of the </a:t>
            </a:r>
            <a:r>
              <a:rPr lang="en-US" sz="2800" b="0" dirty="0" err="1"/>
              <a:t>SyncStack</a:t>
            </a:r>
            <a:r>
              <a:rPr lang="en-US" sz="2800" b="0" dirty="0"/>
              <a:t> class: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public class </a:t>
            </a:r>
            <a:r>
              <a:rPr lang="en-US" sz="2400" b="0" dirty="0" err="1"/>
              <a:t>SyncStack</a:t>
            </a:r>
            <a:r>
              <a:rPr lang="en-US" sz="2400" b="0" dirty="0"/>
              <a:t> {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      private List&lt;Character&gt; buffer = new </a:t>
            </a:r>
            <a:r>
              <a:rPr lang="en-US" sz="2400" b="0" dirty="0" err="1"/>
              <a:t>ArrayList</a:t>
            </a:r>
            <a:r>
              <a:rPr lang="en-US" sz="2400" b="0" dirty="0"/>
              <a:t>&lt;Character&gt;(400);</a:t>
            </a:r>
          </a:p>
          <a:p>
            <a:pPr algn="l"/>
            <a:r>
              <a:rPr lang="en-US" sz="2400" b="0" dirty="0"/>
              <a:t>      </a:t>
            </a:r>
          </a:p>
          <a:p>
            <a:pPr algn="l"/>
            <a:r>
              <a:rPr lang="en-US" sz="2400" b="0" dirty="0"/>
              <a:t>      public synchronized char pop() {</a:t>
            </a:r>
          </a:p>
          <a:p>
            <a:pPr algn="l"/>
            <a:r>
              <a:rPr lang="en-US" sz="2400" b="0" dirty="0"/>
              <a:t>            // pop code here</a:t>
            </a:r>
          </a:p>
          <a:p>
            <a:pPr algn="l"/>
            <a:r>
              <a:rPr lang="en-US" sz="2400" b="0" dirty="0"/>
              <a:t>      }</a:t>
            </a:r>
          </a:p>
          <a:p>
            <a:pPr algn="l"/>
            <a:r>
              <a:rPr lang="en-US" sz="2400" b="0" dirty="0"/>
              <a:t>      </a:t>
            </a:r>
          </a:p>
          <a:p>
            <a:pPr algn="l"/>
            <a:r>
              <a:rPr lang="en-US" sz="2400" b="0" dirty="0"/>
              <a:t>      public synchronized void push(char c) {</a:t>
            </a:r>
          </a:p>
          <a:p>
            <a:pPr algn="l"/>
            <a:r>
              <a:rPr lang="en-US" sz="2400" b="0" dirty="0"/>
              <a:t>           // push code here</a:t>
            </a:r>
          </a:p>
          <a:p>
            <a:pPr algn="l"/>
            <a:r>
              <a:rPr lang="en-US" sz="2400" b="0" dirty="0"/>
              <a:t>      }</a:t>
            </a:r>
          </a:p>
          <a:p>
            <a:pPr algn="l"/>
            <a:r>
              <a:rPr lang="en-US" sz="2400" b="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866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pop Method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E85E81-99F2-4930-A6A4-01D91BCB373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541362" y="1091822"/>
            <a:ext cx="1118023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9       public synchronized char pop() {</a:t>
            </a:r>
          </a:p>
          <a:p>
            <a:pPr algn="l"/>
            <a:r>
              <a:rPr lang="en-US" sz="2400" b="0" dirty="0"/>
              <a:t>10           char c;</a:t>
            </a:r>
          </a:p>
          <a:p>
            <a:pPr algn="l"/>
            <a:r>
              <a:rPr lang="en-US" sz="2400" b="0" dirty="0"/>
              <a:t>11           while (</a:t>
            </a:r>
            <a:r>
              <a:rPr lang="en-US" sz="2400" b="0" dirty="0" err="1"/>
              <a:t>buffer.size</a:t>
            </a:r>
            <a:r>
              <a:rPr lang="en-US" sz="2400" b="0" dirty="0"/>
              <a:t>() == 0) {</a:t>
            </a:r>
          </a:p>
          <a:p>
            <a:pPr algn="l"/>
            <a:r>
              <a:rPr lang="en-US" sz="2400" b="0" dirty="0"/>
              <a:t>12                try {</a:t>
            </a:r>
          </a:p>
          <a:p>
            <a:pPr algn="l"/>
            <a:r>
              <a:rPr lang="en-US" sz="2400" b="0" dirty="0"/>
              <a:t>13                      </a:t>
            </a:r>
            <a:r>
              <a:rPr lang="en-US" sz="2400" b="0" dirty="0" err="1"/>
              <a:t>this.wait</a:t>
            </a:r>
            <a:r>
              <a:rPr lang="en-US" sz="2400" b="0" dirty="0"/>
              <a:t>();</a:t>
            </a:r>
          </a:p>
          <a:p>
            <a:pPr algn="l"/>
            <a:r>
              <a:rPr lang="en-US" sz="2400" b="0" dirty="0"/>
              <a:t>14                } catch (</a:t>
            </a:r>
            <a:r>
              <a:rPr lang="en-US" sz="2400" b="0" dirty="0" err="1"/>
              <a:t>InterruptedException</a:t>
            </a:r>
            <a:r>
              <a:rPr lang="en-US" sz="2400" b="0" dirty="0"/>
              <a:t> e) {</a:t>
            </a:r>
          </a:p>
          <a:p>
            <a:pPr algn="l"/>
            <a:r>
              <a:rPr lang="en-US" sz="2400" b="0" dirty="0"/>
              <a:t>15                      // ignore it...</a:t>
            </a:r>
          </a:p>
          <a:p>
            <a:pPr algn="l"/>
            <a:r>
              <a:rPr lang="en-US" sz="2400" b="0" dirty="0"/>
              <a:t>16                }</a:t>
            </a:r>
          </a:p>
          <a:p>
            <a:pPr algn="l"/>
            <a:r>
              <a:rPr lang="en-US" sz="2400" b="0" dirty="0"/>
              <a:t>17            }</a:t>
            </a:r>
          </a:p>
          <a:p>
            <a:pPr algn="l"/>
            <a:r>
              <a:rPr lang="en-US" sz="2400" b="0" dirty="0"/>
              <a:t>18            c = </a:t>
            </a:r>
            <a:r>
              <a:rPr lang="en-US" sz="2400" b="0" dirty="0" err="1"/>
              <a:t>buffer.remove</a:t>
            </a:r>
            <a:r>
              <a:rPr lang="en-US" sz="2400" b="0" dirty="0"/>
              <a:t>(</a:t>
            </a:r>
            <a:r>
              <a:rPr lang="en-US" sz="2400" b="0" dirty="0" err="1"/>
              <a:t>buffer.size</a:t>
            </a:r>
            <a:r>
              <a:rPr lang="en-US" sz="2400" b="0" dirty="0"/>
              <a:t>()-1);</a:t>
            </a:r>
          </a:p>
          <a:p>
            <a:pPr algn="l"/>
            <a:r>
              <a:rPr lang="en-US" sz="2400" b="0" dirty="0"/>
              <a:t>19            return c;</a:t>
            </a:r>
          </a:p>
          <a:p>
            <a:pPr algn="l"/>
            <a:r>
              <a:rPr lang="en-US" sz="2400" b="0" dirty="0"/>
              <a:t>20     }</a:t>
            </a:r>
          </a:p>
          <a:p>
            <a:pPr algn="l"/>
            <a:r>
              <a:rPr lang="en-US" sz="2400" b="0" dirty="0"/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218"/>
          </a:xfrm>
        </p:spPr>
        <p:txBody>
          <a:bodyPr>
            <a:normAutofit/>
          </a:bodyPr>
          <a:lstStyle/>
          <a:p>
            <a:r>
              <a:rPr lang="en-US" dirty="0" smtClean="0"/>
              <a:t>Thread Scheduling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89932DDB-6363-440D-9DA4-A2774CDFDE1B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9700" name="Picture 4" descr="img-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1"/>
            <a:ext cx="11176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427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push Method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3AD5E3-9DBB-4C89-9AAE-1427103BC4A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55010" y="2019870"/>
            <a:ext cx="1118023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 b="0" dirty="0"/>
              <a:t>22     public synchronized void push(char c) {</a:t>
            </a:r>
          </a:p>
          <a:p>
            <a:pPr algn="l"/>
            <a:r>
              <a:rPr lang="en-US" sz="3200" b="0" dirty="0"/>
              <a:t>23           </a:t>
            </a:r>
            <a:r>
              <a:rPr lang="en-US" sz="3200" b="0" dirty="0" err="1"/>
              <a:t>this.notify</a:t>
            </a:r>
            <a:r>
              <a:rPr lang="en-US" sz="3200" b="0" dirty="0"/>
              <a:t>();</a:t>
            </a:r>
          </a:p>
          <a:p>
            <a:pPr algn="l"/>
            <a:r>
              <a:rPr lang="en-US" sz="3200" b="0" dirty="0"/>
              <a:t>24           </a:t>
            </a:r>
            <a:r>
              <a:rPr lang="en-US" sz="3200" b="0" dirty="0" err="1"/>
              <a:t>buffer.add</a:t>
            </a:r>
            <a:r>
              <a:rPr lang="en-US" sz="3200" b="0" dirty="0"/>
              <a:t>(c);</a:t>
            </a:r>
          </a:p>
          <a:p>
            <a:pPr algn="l"/>
            <a:r>
              <a:rPr lang="en-US" sz="3200" b="0" dirty="0"/>
              <a:t>25  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46161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SyncTest</a:t>
            </a:r>
            <a:r>
              <a:rPr lang="en-US" dirty="0" smtClean="0"/>
              <a:t> Class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0A7A64-4C09-48BD-9405-292B8E4453B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09601" y="1091822"/>
            <a:ext cx="1118023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 dirty="0"/>
              <a:t>1     package </a:t>
            </a:r>
            <a:r>
              <a:rPr lang="en-US" dirty="0" err="1" smtClean="0"/>
              <a:t>mypack</a:t>
            </a:r>
            <a:r>
              <a:rPr lang="en-US" b="0" dirty="0" smtClean="0"/>
              <a:t>;</a:t>
            </a:r>
            <a:endParaRPr lang="en-US" b="0" dirty="0"/>
          </a:p>
          <a:p>
            <a:pPr algn="l"/>
            <a:r>
              <a:rPr lang="en-US" b="0" dirty="0"/>
              <a:t>2     public class </a:t>
            </a:r>
            <a:r>
              <a:rPr lang="en-US" b="0" dirty="0" err="1"/>
              <a:t>SyncTest</a:t>
            </a:r>
            <a:r>
              <a:rPr lang="en-US" b="0" dirty="0"/>
              <a:t> {</a:t>
            </a:r>
          </a:p>
          <a:p>
            <a:pPr algn="l"/>
            <a:r>
              <a:rPr lang="en-US" b="0" dirty="0"/>
              <a:t>3           public static void main(String[] </a:t>
            </a:r>
            <a:r>
              <a:rPr lang="en-US" b="0" dirty="0" err="1"/>
              <a:t>args</a:t>
            </a:r>
            <a:r>
              <a:rPr lang="en-US" b="0" dirty="0"/>
              <a:t>) {</a:t>
            </a:r>
          </a:p>
          <a:p>
            <a:pPr algn="l"/>
            <a:r>
              <a:rPr lang="en-US" b="0" dirty="0"/>
              <a:t>4                 </a:t>
            </a:r>
            <a:r>
              <a:rPr lang="en-US" b="0" dirty="0" err="1"/>
              <a:t>SyncStack</a:t>
            </a:r>
            <a:r>
              <a:rPr lang="en-US" b="0" dirty="0"/>
              <a:t> stack = new </a:t>
            </a:r>
            <a:r>
              <a:rPr lang="en-US" b="0" dirty="0" err="1"/>
              <a:t>SyncStack</a:t>
            </a:r>
            <a:r>
              <a:rPr lang="en-US" b="0" dirty="0"/>
              <a:t>();</a:t>
            </a:r>
          </a:p>
          <a:p>
            <a:pPr algn="l"/>
            <a:r>
              <a:rPr lang="en-US" b="0" dirty="0"/>
              <a:t>5                 Producer p1 = new Producer(stack);</a:t>
            </a:r>
          </a:p>
          <a:p>
            <a:pPr algn="l"/>
            <a:r>
              <a:rPr lang="en-US" b="0" dirty="0"/>
              <a:t>6                 Thread prodT1 = new Thread (p1);</a:t>
            </a:r>
          </a:p>
          <a:p>
            <a:pPr algn="l"/>
            <a:r>
              <a:rPr lang="en-US" b="0" dirty="0"/>
              <a:t>7                 prodT1.start();</a:t>
            </a:r>
          </a:p>
          <a:p>
            <a:pPr algn="l"/>
            <a:r>
              <a:rPr lang="en-US" b="0" dirty="0"/>
              <a:t>8                 Producer p2 = new Producer(stack);</a:t>
            </a:r>
          </a:p>
          <a:p>
            <a:pPr algn="l"/>
            <a:r>
              <a:rPr lang="en-US" b="0" dirty="0"/>
              <a:t>9                 Thread prodT2 = new Thread (p2);</a:t>
            </a:r>
          </a:p>
          <a:p>
            <a:pPr algn="l"/>
            <a:r>
              <a:rPr lang="en-US" b="0" dirty="0"/>
              <a:t>10               prodT2.start();</a:t>
            </a:r>
          </a:p>
          <a:p>
            <a:pPr algn="l"/>
            <a:r>
              <a:rPr lang="en-US" b="0" dirty="0"/>
              <a:t>11</a:t>
            </a:r>
          </a:p>
          <a:p>
            <a:pPr algn="l"/>
            <a:r>
              <a:rPr lang="en-US" b="0" dirty="0"/>
              <a:t>12               Consumer c1 = new Consumer(stack);</a:t>
            </a:r>
          </a:p>
          <a:p>
            <a:pPr algn="l"/>
            <a:r>
              <a:rPr lang="en-US" b="0" dirty="0"/>
              <a:t>13               Thread consT1 = new Thread (c1);</a:t>
            </a:r>
          </a:p>
          <a:p>
            <a:pPr algn="l"/>
            <a:r>
              <a:rPr lang="en-US" b="0" dirty="0"/>
              <a:t>14               consT1.start();</a:t>
            </a:r>
          </a:p>
          <a:p>
            <a:pPr algn="l"/>
            <a:r>
              <a:rPr lang="en-US" b="0" dirty="0"/>
              <a:t>15               Consumer c2 = new Consumer(stack);</a:t>
            </a:r>
          </a:p>
          <a:p>
            <a:pPr algn="l"/>
            <a:r>
              <a:rPr lang="en-US" b="0" dirty="0"/>
              <a:t>16               Thread consT2 = new Thread (c2);</a:t>
            </a:r>
          </a:p>
          <a:p>
            <a:pPr algn="l"/>
            <a:r>
              <a:rPr lang="en-US" b="0" dirty="0"/>
              <a:t>17               consT2.start();</a:t>
            </a:r>
          </a:p>
          <a:p>
            <a:pPr algn="l"/>
            <a:r>
              <a:rPr lang="en-US" b="0" dirty="0"/>
              <a:t>18         }</a:t>
            </a:r>
          </a:p>
          <a:p>
            <a:pPr algn="l"/>
            <a:r>
              <a:rPr lang="en-US" b="0" dirty="0"/>
              <a:t>19    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50628"/>
          </a:xfr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Thread Scheduling Example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998A7ED3-DCE7-4963-8E14-07133C78706B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82307" y="939086"/>
            <a:ext cx="1118023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public class Runner implements </a:t>
            </a:r>
            <a:r>
              <a:rPr lang="en-US" sz="2400" b="0" dirty="0" err="1"/>
              <a:t>Runnable</a:t>
            </a:r>
            <a:r>
              <a:rPr lang="en-US" sz="2400" b="0" dirty="0"/>
              <a:t> {</a:t>
            </a:r>
          </a:p>
          <a:p>
            <a:pPr algn="l"/>
            <a:r>
              <a:rPr lang="en-US" sz="2400" b="0" dirty="0"/>
              <a:t>2       public void run() {</a:t>
            </a:r>
          </a:p>
          <a:p>
            <a:pPr algn="l"/>
            <a:r>
              <a:rPr lang="en-US" sz="2400" b="0" dirty="0"/>
              <a:t>3            while (true) {</a:t>
            </a:r>
          </a:p>
          <a:p>
            <a:pPr algn="l"/>
            <a:r>
              <a:rPr lang="en-US" sz="2400" b="0" dirty="0"/>
              <a:t>4               // do lots of interesting stuff</a:t>
            </a:r>
          </a:p>
          <a:p>
            <a:pPr algn="l"/>
            <a:r>
              <a:rPr lang="en-US" sz="2400" b="0" dirty="0"/>
              <a:t>5               // ...</a:t>
            </a:r>
          </a:p>
          <a:p>
            <a:pPr algn="l"/>
            <a:r>
              <a:rPr lang="en-US" sz="2400" b="0" dirty="0"/>
              <a:t>6               // Give other threads a chance</a:t>
            </a:r>
          </a:p>
          <a:p>
            <a:pPr algn="l"/>
            <a:r>
              <a:rPr lang="en-US" sz="2400" b="0" dirty="0"/>
              <a:t>7               try {</a:t>
            </a:r>
          </a:p>
          <a:p>
            <a:pPr algn="l"/>
            <a:r>
              <a:rPr lang="en-US" sz="2400" b="0" dirty="0"/>
              <a:t>8                   </a:t>
            </a:r>
            <a:r>
              <a:rPr lang="en-US" sz="2400" b="0" dirty="0" err="1"/>
              <a:t>Thread.sleep</a:t>
            </a:r>
            <a:r>
              <a:rPr lang="en-US" sz="2400" b="0" dirty="0"/>
              <a:t>(10);</a:t>
            </a:r>
          </a:p>
          <a:p>
            <a:pPr algn="l"/>
            <a:r>
              <a:rPr lang="en-US" sz="2400" b="0" dirty="0"/>
              <a:t>9               } catch (</a:t>
            </a:r>
            <a:r>
              <a:rPr lang="en-US" sz="2400" b="0" dirty="0" err="1"/>
              <a:t>InterruptedException</a:t>
            </a:r>
            <a:r>
              <a:rPr lang="en-US" sz="2400" b="0" dirty="0"/>
              <a:t> e) {</a:t>
            </a:r>
          </a:p>
          <a:p>
            <a:pPr algn="l"/>
            <a:r>
              <a:rPr lang="en-US" sz="2400" b="0" dirty="0"/>
              <a:t>10                 // This thread’s sleep was interrupted</a:t>
            </a:r>
          </a:p>
          <a:p>
            <a:pPr algn="l"/>
            <a:r>
              <a:rPr lang="en-US" sz="2400" b="0" dirty="0"/>
              <a:t>11                 // by another thread</a:t>
            </a:r>
          </a:p>
          <a:p>
            <a:pPr algn="l"/>
            <a:r>
              <a:rPr lang="en-US" sz="2400" b="0" dirty="0"/>
              <a:t>12             }</a:t>
            </a:r>
          </a:p>
          <a:p>
            <a:pPr algn="l"/>
            <a:r>
              <a:rPr lang="en-US" sz="2400" b="0" dirty="0"/>
              <a:t>13          }</a:t>
            </a:r>
          </a:p>
          <a:p>
            <a:pPr algn="l"/>
            <a:r>
              <a:rPr lang="en-US" sz="2400" b="0" dirty="0"/>
              <a:t>14       }</a:t>
            </a:r>
          </a:p>
          <a:p>
            <a:pPr algn="l"/>
            <a:r>
              <a:rPr lang="en-US" sz="2400" b="0" dirty="0"/>
              <a:t>15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0968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Terminating a Thread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2686718A-BB3C-4CC4-8219-7246EBD40D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748" name="Rectangle 36"/>
          <p:cNvSpPr>
            <a:spLocks noChangeArrowheads="1"/>
          </p:cNvSpPr>
          <p:nvPr/>
        </p:nvSpPr>
        <p:spPr bwMode="auto">
          <a:xfrm>
            <a:off x="595953" y="1119118"/>
            <a:ext cx="1118023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 public class Runner implements </a:t>
            </a:r>
            <a:r>
              <a:rPr lang="en-US" sz="2400" b="0" dirty="0" err="1"/>
              <a:t>Runnable</a:t>
            </a:r>
            <a:r>
              <a:rPr lang="en-US" sz="2400" b="0" dirty="0"/>
              <a:t> {</a:t>
            </a:r>
          </a:p>
          <a:p>
            <a:pPr algn="l"/>
            <a:r>
              <a:rPr lang="en-US" sz="2400" b="0" dirty="0"/>
              <a:t>2          private </a:t>
            </a:r>
            <a:r>
              <a:rPr lang="en-US" sz="2400" b="0" dirty="0" err="1"/>
              <a:t>boolean</a:t>
            </a:r>
            <a:r>
              <a:rPr lang="en-US" sz="2400" b="0" dirty="0"/>
              <a:t> </a:t>
            </a:r>
            <a:r>
              <a:rPr lang="en-US" sz="2400" b="0" dirty="0" err="1"/>
              <a:t>timeToQuit</a:t>
            </a:r>
            <a:r>
              <a:rPr lang="en-US" sz="2400" b="0" dirty="0"/>
              <a:t>=false;</a:t>
            </a:r>
          </a:p>
          <a:p>
            <a:pPr algn="l"/>
            <a:r>
              <a:rPr lang="en-US" sz="2400" b="0" dirty="0"/>
              <a:t>3</a:t>
            </a:r>
          </a:p>
          <a:p>
            <a:pPr algn="l"/>
            <a:r>
              <a:rPr lang="en-US" sz="2400" b="0" dirty="0"/>
              <a:t>4          public void run() {</a:t>
            </a:r>
          </a:p>
          <a:p>
            <a:pPr algn="l"/>
            <a:r>
              <a:rPr lang="en-US" sz="2400" b="0" dirty="0"/>
              <a:t>5              while ( ! </a:t>
            </a:r>
            <a:r>
              <a:rPr lang="en-US" sz="2400" b="0" dirty="0" err="1"/>
              <a:t>timeToQuit</a:t>
            </a:r>
            <a:r>
              <a:rPr lang="en-US" sz="2400" b="0" dirty="0"/>
              <a:t> ) {</a:t>
            </a:r>
          </a:p>
          <a:p>
            <a:pPr algn="l"/>
            <a:r>
              <a:rPr lang="en-US" sz="2400" b="0" dirty="0"/>
              <a:t>6                   // continue doing work</a:t>
            </a:r>
          </a:p>
          <a:p>
            <a:pPr algn="l"/>
            <a:r>
              <a:rPr lang="en-US" sz="2400" b="0" dirty="0"/>
              <a:t>7              }</a:t>
            </a:r>
          </a:p>
          <a:p>
            <a:pPr algn="l"/>
            <a:r>
              <a:rPr lang="en-US" sz="2400" b="0" dirty="0"/>
              <a:t>8               // clean up before run() ends</a:t>
            </a:r>
          </a:p>
          <a:p>
            <a:pPr algn="l"/>
            <a:r>
              <a:rPr lang="en-US" sz="2400" b="0" dirty="0"/>
              <a:t>9          }</a:t>
            </a:r>
          </a:p>
          <a:p>
            <a:pPr algn="l"/>
            <a:r>
              <a:rPr lang="en-US" sz="2400" b="0" dirty="0"/>
              <a:t>10</a:t>
            </a:r>
          </a:p>
          <a:p>
            <a:pPr algn="l"/>
            <a:r>
              <a:rPr lang="en-US" sz="2400" b="0" dirty="0"/>
              <a:t>11        public void </a:t>
            </a:r>
            <a:r>
              <a:rPr lang="en-US" sz="2400" b="0" dirty="0" err="1"/>
              <a:t>stopRunning</a:t>
            </a:r>
            <a:r>
              <a:rPr lang="en-US" sz="2400" b="0" dirty="0"/>
              <a:t>() {</a:t>
            </a:r>
          </a:p>
          <a:p>
            <a:pPr algn="l"/>
            <a:r>
              <a:rPr lang="en-US" sz="2400" b="0" dirty="0"/>
              <a:t>12             </a:t>
            </a:r>
            <a:r>
              <a:rPr lang="en-US" sz="2400" b="0" dirty="0" err="1"/>
              <a:t>timeToQuit</a:t>
            </a:r>
            <a:r>
              <a:rPr lang="en-US" sz="2400" b="0" dirty="0"/>
              <a:t>=true;</a:t>
            </a:r>
          </a:p>
          <a:p>
            <a:pPr algn="l"/>
            <a:r>
              <a:rPr lang="en-US" sz="2400" b="0" dirty="0"/>
              <a:t>13        }</a:t>
            </a:r>
          </a:p>
          <a:p>
            <a:pPr algn="l"/>
            <a:r>
              <a:rPr lang="en-US" sz="2400" b="0" dirty="0"/>
              <a:t>14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64276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Terminating a Thread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B128CF77-AF2E-455F-A2AB-758E72A2F7B6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772" name="Rectangle 36"/>
          <p:cNvSpPr>
            <a:spLocks noChangeArrowheads="1"/>
          </p:cNvSpPr>
          <p:nvPr/>
        </p:nvSpPr>
        <p:spPr bwMode="auto">
          <a:xfrm>
            <a:off x="541362" y="1078174"/>
            <a:ext cx="1118023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 public class </a:t>
            </a:r>
            <a:r>
              <a:rPr lang="en-US" sz="2400" b="0" dirty="0" err="1"/>
              <a:t>ThreadController</a:t>
            </a:r>
            <a:r>
              <a:rPr lang="en-US" sz="2400" b="0" dirty="0"/>
              <a:t> {</a:t>
            </a:r>
          </a:p>
          <a:p>
            <a:pPr algn="l"/>
            <a:r>
              <a:rPr lang="nb-NO" sz="2400" b="0" dirty="0"/>
              <a:t>2          private Runner r = new Runner();</a:t>
            </a:r>
          </a:p>
          <a:p>
            <a:pPr algn="l"/>
            <a:r>
              <a:rPr lang="en-US" sz="2400" b="0" dirty="0"/>
              <a:t>3          private Thread t = new Thread(r);</a:t>
            </a:r>
          </a:p>
          <a:p>
            <a:pPr algn="l"/>
            <a:r>
              <a:rPr lang="en-US" sz="2400" b="0" dirty="0"/>
              <a:t>4</a:t>
            </a:r>
          </a:p>
          <a:p>
            <a:pPr algn="l"/>
            <a:r>
              <a:rPr lang="en-US" sz="2400" b="0" dirty="0"/>
              <a:t>5          public void </a:t>
            </a:r>
            <a:r>
              <a:rPr lang="en-US" sz="2400" b="0" dirty="0" err="1"/>
              <a:t>startThread</a:t>
            </a:r>
            <a:r>
              <a:rPr lang="en-US" sz="2400" b="0" dirty="0"/>
              <a:t>() {</a:t>
            </a:r>
          </a:p>
          <a:p>
            <a:pPr algn="l"/>
            <a:r>
              <a:rPr lang="en-US" sz="2400" b="0" dirty="0"/>
              <a:t>6              </a:t>
            </a:r>
            <a:r>
              <a:rPr lang="en-US" sz="2400" b="0" dirty="0" err="1"/>
              <a:t>t.start</a:t>
            </a:r>
            <a:r>
              <a:rPr lang="en-US" sz="2400" b="0" dirty="0"/>
              <a:t>();</a:t>
            </a:r>
          </a:p>
          <a:p>
            <a:pPr algn="l"/>
            <a:r>
              <a:rPr lang="en-US" sz="2400" b="0" dirty="0"/>
              <a:t>7          }</a:t>
            </a:r>
          </a:p>
          <a:p>
            <a:pPr algn="l"/>
            <a:r>
              <a:rPr lang="en-US" sz="2400" b="0" dirty="0"/>
              <a:t>8</a:t>
            </a:r>
          </a:p>
          <a:p>
            <a:pPr algn="l"/>
            <a:r>
              <a:rPr lang="en-US" sz="2400" b="0" dirty="0"/>
              <a:t>9          public void </a:t>
            </a:r>
            <a:r>
              <a:rPr lang="en-US" sz="2400" b="0" dirty="0" err="1"/>
              <a:t>stopThread</a:t>
            </a:r>
            <a:r>
              <a:rPr lang="en-US" sz="2400" b="0" dirty="0"/>
              <a:t>() {</a:t>
            </a:r>
          </a:p>
          <a:p>
            <a:pPr algn="l"/>
            <a:r>
              <a:rPr lang="en-US" sz="2400" b="0" dirty="0"/>
              <a:t>10             // use specific instance of Runner</a:t>
            </a:r>
          </a:p>
          <a:p>
            <a:pPr algn="l"/>
            <a:r>
              <a:rPr lang="en-US" sz="2400" b="0" dirty="0"/>
              <a:t>11             </a:t>
            </a:r>
            <a:r>
              <a:rPr lang="en-US" sz="2400" b="0" dirty="0" err="1"/>
              <a:t>r.stopRunning</a:t>
            </a:r>
            <a:r>
              <a:rPr lang="en-US" sz="2400" b="0" dirty="0"/>
              <a:t>();</a:t>
            </a:r>
          </a:p>
          <a:p>
            <a:pPr algn="l"/>
            <a:r>
              <a:rPr lang="en-US" sz="2400" b="0" dirty="0"/>
              <a:t>12        }</a:t>
            </a:r>
          </a:p>
          <a:p>
            <a:pPr algn="l"/>
            <a:r>
              <a:rPr lang="en-US" sz="2400" b="0" dirty="0"/>
              <a:t>13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77923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Basic Control of Threads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1B27460F-AA2C-4D04-B8E0-062F7F387FB1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12234" y="914401"/>
            <a:ext cx="11180233" cy="502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dirty="0"/>
              <a:t> Test threads: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isAlive</a:t>
            </a:r>
            <a:r>
              <a:rPr lang="en-US" sz="2400" b="0" dirty="0"/>
              <a:t>()</a:t>
            </a:r>
          </a:p>
          <a:p>
            <a:pPr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dirty="0"/>
              <a:t> Access thread priority: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getPriority</a:t>
            </a:r>
            <a:r>
              <a:rPr lang="en-US" sz="2400" b="0" dirty="0"/>
              <a:t>()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setPriority</a:t>
            </a:r>
            <a:r>
              <a:rPr lang="en-US" sz="2400" b="0" dirty="0"/>
              <a:t>()</a:t>
            </a:r>
          </a:p>
          <a:p>
            <a:pPr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dirty="0"/>
              <a:t> Put threads on hold: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Thread.sleep</a:t>
            </a:r>
            <a:r>
              <a:rPr lang="en-US" sz="2400" b="0" dirty="0"/>
              <a:t>() </a:t>
            </a:r>
            <a:r>
              <a:rPr lang="en-US" sz="2400" b="0" dirty="0">
                <a:solidFill>
                  <a:srgbClr val="0051CC"/>
                </a:solidFill>
              </a:rPr>
              <a:t>// static method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join()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Thread.yield</a:t>
            </a:r>
            <a:r>
              <a:rPr lang="en-US" sz="2400" b="0" dirty="0"/>
              <a:t>() </a:t>
            </a:r>
            <a:r>
              <a:rPr lang="en-US" sz="2400" b="0" dirty="0">
                <a:solidFill>
                  <a:srgbClr val="0051CC"/>
                </a:solidFill>
              </a:rPr>
              <a:t>// static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23332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join Method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9345FB68-FBCD-4F32-8D14-34F10EFA75FC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820" name="Rectangle 40"/>
          <p:cNvSpPr>
            <a:spLocks noChangeArrowheads="1"/>
          </p:cNvSpPr>
          <p:nvPr/>
        </p:nvSpPr>
        <p:spPr bwMode="auto">
          <a:xfrm>
            <a:off x="553177" y="1078174"/>
            <a:ext cx="11180233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/>
              <a:t>1    public static void main(String[] </a:t>
            </a:r>
            <a:r>
              <a:rPr lang="en-US" sz="2000" b="0" dirty="0" err="1"/>
              <a:t>args</a:t>
            </a:r>
            <a:r>
              <a:rPr lang="en-US" sz="2000" b="0" dirty="0"/>
              <a:t>) {</a:t>
            </a:r>
          </a:p>
          <a:p>
            <a:pPr algn="l"/>
            <a:r>
              <a:rPr lang="en-US" sz="2000" b="0" dirty="0"/>
              <a:t>2        Thread t = new Thread(new Runner());</a:t>
            </a:r>
          </a:p>
          <a:p>
            <a:pPr algn="l"/>
            <a:r>
              <a:rPr lang="en-US" sz="2000" b="0" dirty="0"/>
              <a:t>3        </a:t>
            </a:r>
            <a:r>
              <a:rPr lang="en-US" sz="2000" b="0" dirty="0" err="1"/>
              <a:t>t.start</a:t>
            </a:r>
            <a:r>
              <a:rPr lang="en-US" sz="2000" b="0" dirty="0"/>
              <a:t>();</a:t>
            </a:r>
          </a:p>
          <a:p>
            <a:pPr algn="l"/>
            <a:r>
              <a:rPr lang="en-US" sz="2000" b="0" dirty="0"/>
              <a:t>4        ...</a:t>
            </a:r>
          </a:p>
          <a:p>
            <a:pPr algn="l"/>
            <a:r>
              <a:rPr lang="en-US" sz="2000" b="0" dirty="0"/>
              <a:t>5         // Do stuff in parallel with the other thread for a while</a:t>
            </a:r>
          </a:p>
          <a:p>
            <a:pPr algn="l"/>
            <a:r>
              <a:rPr lang="en-US" sz="2000" b="0" dirty="0"/>
              <a:t>6         ...</a:t>
            </a:r>
          </a:p>
          <a:p>
            <a:pPr algn="l"/>
            <a:r>
              <a:rPr lang="en-US" sz="2000" b="0" dirty="0"/>
              <a:t>7        // Wait here for the other thread to finish</a:t>
            </a:r>
          </a:p>
          <a:p>
            <a:pPr algn="l"/>
            <a:r>
              <a:rPr lang="en-US" sz="2000" b="0" dirty="0"/>
              <a:t>8        try {</a:t>
            </a:r>
          </a:p>
          <a:p>
            <a:pPr algn="l"/>
            <a:r>
              <a:rPr lang="en-US" sz="2000" b="0" dirty="0"/>
              <a:t>9             </a:t>
            </a:r>
            <a:r>
              <a:rPr lang="en-US" sz="2000" b="0" dirty="0" err="1"/>
              <a:t>t.join</a:t>
            </a:r>
            <a:r>
              <a:rPr lang="en-US" sz="2000" b="0" dirty="0"/>
              <a:t>();</a:t>
            </a:r>
          </a:p>
          <a:p>
            <a:pPr algn="l"/>
            <a:r>
              <a:rPr lang="en-US" sz="2000" b="0" dirty="0"/>
              <a:t>10      } catch (</a:t>
            </a:r>
            <a:r>
              <a:rPr lang="en-US" sz="2000" b="0" dirty="0" err="1"/>
              <a:t>InterruptedException</a:t>
            </a:r>
            <a:r>
              <a:rPr lang="en-US" sz="2000" b="0" dirty="0"/>
              <a:t> e) {</a:t>
            </a:r>
          </a:p>
          <a:p>
            <a:pPr algn="l"/>
            <a:r>
              <a:rPr lang="en-US" sz="2000" b="0" dirty="0"/>
              <a:t>11          // the other thread came back early</a:t>
            </a:r>
          </a:p>
          <a:p>
            <a:pPr algn="l"/>
            <a:r>
              <a:rPr lang="en-US" sz="2000" b="0" dirty="0"/>
              <a:t>12      }</a:t>
            </a:r>
          </a:p>
          <a:p>
            <a:pPr algn="l"/>
            <a:r>
              <a:rPr lang="en-US" sz="2000" b="0" dirty="0"/>
              <a:t>13      ...</a:t>
            </a:r>
          </a:p>
          <a:p>
            <a:pPr algn="l"/>
            <a:r>
              <a:rPr lang="en-US" sz="2000" b="0" dirty="0"/>
              <a:t>14      // Now continue in this thread</a:t>
            </a:r>
          </a:p>
          <a:p>
            <a:pPr algn="l"/>
            <a:r>
              <a:rPr lang="en-US" sz="2000" b="0" dirty="0"/>
              <a:t>15      ...</a:t>
            </a:r>
          </a:p>
          <a:p>
            <a:pPr algn="l"/>
            <a:r>
              <a:rPr lang="en-US" sz="2000" b="0" dirty="0"/>
              <a:t>16   }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0968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Other Ways to Create Threads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4C95D8-67FB-4391-8B95-B97A6DB8EBA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95953" y="1009936"/>
            <a:ext cx="11180233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/>
              <a:t>1     public class </a:t>
            </a:r>
            <a:r>
              <a:rPr lang="en-US" sz="2000" b="0" dirty="0" err="1"/>
              <a:t>MyThread</a:t>
            </a:r>
            <a:r>
              <a:rPr lang="en-US" sz="2000" b="0" dirty="0"/>
              <a:t> extends Thread {</a:t>
            </a:r>
          </a:p>
          <a:p>
            <a:pPr algn="l"/>
            <a:r>
              <a:rPr lang="en-US" sz="2000" b="0" dirty="0"/>
              <a:t>2        public void run() {</a:t>
            </a:r>
          </a:p>
          <a:p>
            <a:pPr algn="l"/>
            <a:r>
              <a:rPr lang="en-US" sz="2000" b="0" dirty="0"/>
              <a:t>3            while ( true ) {</a:t>
            </a:r>
          </a:p>
          <a:p>
            <a:pPr algn="l"/>
            <a:r>
              <a:rPr lang="en-US" sz="2000" b="0" dirty="0"/>
              <a:t>4                 // do lots of interesting stuff</a:t>
            </a:r>
          </a:p>
          <a:p>
            <a:pPr algn="l"/>
            <a:r>
              <a:rPr lang="en-US" sz="2000" b="0" dirty="0"/>
              <a:t>5                 try {</a:t>
            </a:r>
          </a:p>
          <a:p>
            <a:pPr algn="l"/>
            <a:r>
              <a:rPr lang="en-US" sz="2000" b="0" dirty="0"/>
              <a:t>6                     </a:t>
            </a:r>
            <a:r>
              <a:rPr lang="en-US" sz="2000" b="0" dirty="0" err="1"/>
              <a:t>Thread.sleep</a:t>
            </a:r>
            <a:r>
              <a:rPr lang="en-US" sz="2000" b="0" dirty="0"/>
              <a:t>(100);</a:t>
            </a:r>
          </a:p>
          <a:p>
            <a:pPr algn="l"/>
            <a:r>
              <a:rPr lang="en-US" sz="2000" b="0" dirty="0"/>
              <a:t>7                 } catch (</a:t>
            </a:r>
            <a:r>
              <a:rPr lang="en-US" sz="2000" b="0" dirty="0" err="1"/>
              <a:t>InterruptedException</a:t>
            </a:r>
            <a:r>
              <a:rPr lang="en-US" sz="2000" b="0" dirty="0"/>
              <a:t> e) {</a:t>
            </a:r>
          </a:p>
          <a:p>
            <a:pPr algn="l"/>
            <a:r>
              <a:rPr lang="en-US" sz="2000" b="0" dirty="0"/>
              <a:t>8                 // sleep interrupted</a:t>
            </a:r>
          </a:p>
          <a:p>
            <a:pPr algn="l"/>
            <a:r>
              <a:rPr lang="en-US" sz="2000" b="0" dirty="0"/>
              <a:t>9                 }</a:t>
            </a:r>
          </a:p>
          <a:p>
            <a:pPr algn="l"/>
            <a:r>
              <a:rPr lang="en-US" sz="2000" b="0" dirty="0"/>
              <a:t>10            }</a:t>
            </a:r>
          </a:p>
          <a:p>
            <a:pPr algn="l"/>
            <a:r>
              <a:rPr lang="en-US" sz="2000" b="0" dirty="0"/>
              <a:t>11       }</a:t>
            </a:r>
          </a:p>
          <a:p>
            <a:pPr algn="l"/>
            <a:r>
              <a:rPr lang="en-US" sz="2000" b="0" dirty="0"/>
              <a:t>12</a:t>
            </a:r>
          </a:p>
          <a:p>
            <a:pPr algn="l"/>
            <a:r>
              <a:rPr lang="en-US" sz="2000" b="0" dirty="0"/>
              <a:t>13        public static void main(String </a:t>
            </a:r>
            <a:r>
              <a:rPr lang="en-US" sz="2000" b="0" dirty="0" err="1"/>
              <a:t>args</a:t>
            </a:r>
            <a:r>
              <a:rPr lang="en-US" sz="2000" b="0" dirty="0"/>
              <a:t>[]) {</a:t>
            </a:r>
          </a:p>
          <a:p>
            <a:pPr algn="l"/>
            <a:r>
              <a:rPr lang="en-US" sz="2000" b="0" dirty="0"/>
              <a:t>14             Thread t = new </a:t>
            </a:r>
            <a:r>
              <a:rPr lang="en-US" sz="2000" b="0" dirty="0" err="1"/>
              <a:t>MyThread</a:t>
            </a:r>
            <a:r>
              <a:rPr lang="en-US" sz="2000" b="0" dirty="0"/>
              <a:t>();</a:t>
            </a:r>
          </a:p>
          <a:p>
            <a:pPr algn="l"/>
            <a:r>
              <a:rPr lang="en-US" sz="2000" b="0" dirty="0"/>
              <a:t>15             </a:t>
            </a:r>
            <a:r>
              <a:rPr lang="en-US" sz="2000" b="0" dirty="0" err="1"/>
              <a:t>t.start</a:t>
            </a:r>
            <a:r>
              <a:rPr lang="en-US" sz="2000" b="0" dirty="0"/>
              <a:t>();</a:t>
            </a:r>
          </a:p>
          <a:p>
            <a:pPr algn="l"/>
            <a:r>
              <a:rPr lang="en-US" sz="2000" b="0" dirty="0"/>
              <a:t>16        }</a:t>
            </a:r>
          </a:p>
          <a:p>
            <a:pPr algn="l"/>
            <a:r>
              <a:rPr lang="en-US" sz="2000" b="0" dirty="0"/>
              <a:t>17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480</TotalTime>
  <Words>1504</Words>
  <Application>Microsoft Office PowerPoint</Application>
  <PresentationFormat>Custom</PresentationFormat>
  <Paragraphs>351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Session_Tempalate</vt:lpstr>
      <vt:lpstr>Session 16: Ad. Concepts of Threading  Module 3.2: Core Java</vt:lpstr>
      <vt:lpstr>Learning Objectives</vt:lpstr>
      <vt:lpstr>Thread Scheduling</vt:lpstr>
      <vt:lpstr>Thread Scheduling Example</vt:lpstr>
      <vt:lpstr>Terminating a Thread</vt:lpstr>
      <vt:lpstr>Terminating a Thread</vt:lpstr>
      <vt:lpstr>Basic Control of Threads</vt:lpstr>
      <vt:lpstr>The join Method</vt:lpstr>
      <vt:lpstr>Other Ways to Create Threads</vt:lpstr>
      <vt:lpstr>Selecting a Way to Create Threads</vt:lpstr>
      <vt:lpstr>Using the Synchronized Keyword</vt:lpstr>
      <vt:lpstr>The Object Lock Flag</vt:lpstr>
      <vt:lpstr>The Object Lock Flag</vt:lpstr>
      <vt:lpstr>The Object Lock Flag</vt:lpstr>
      <vt:lpstr>Releasing the Lock Flag</vt:lpstr>
      <vt:lpstr>Using synchronized – Putting It Together</vt:lpstr>
      <vt:lpstr>Using synchronized – Putting It Together</vt:lpstr>
      <vt:lpstr>Thread State Diagram With</vt:lpstr>
      <vt:lpstr>Deadlock</vt:lpstr>
      <vt:lpstr>Thread Interaction – wait and notify</vt:lpstr>
      <vt:lpstr>Thread Interaction</vt:lpstr>
      <vt:lpstr>Thread State Diagram With</vt:lpstr>
      <vt:lpstr>Monitor Model for Synchronization</vt:lpstr>
      <vt:lpstr>The Producer Class</vt:lpstr>
      <vt:lpstr>The Producer Class</vt:lpstr>
      <vt:lpstr>The Consumer Class</vt:lpstr>
      <vt:lpstr>The Consumer Class</vt:lpstr>
      <vt:lpstr>The SyncStack Class</vt:lpstr>
      <vt:lpstr>The pop Method</vt:lpstr>
      <vt:lpstr>The push Method</vt:lpstr>
      <vt:lpstr>The SyncTest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83</cp:revision>
  <dcterms:created xsi:type="dcterms:W3CDTF">2015-08-03T16:07:15Z</dcterms:created>
  <dcterms:modified xsi:type="dcterms:W3CDTF">2015-09-23T09:43:59Z</dcterms:modified>
</cp:coreProperties>
</file>