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C23F5A71-488F-4B1D-8CEE-FF6DBF85C744}" type="slidenum">
              <a:rPr lang="en-US"/>
              <a:pPr/>
              <a:t>3</a:t>
            </a:fld>
            <a:endParaRPr lang="en-US"/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882676" y="8767536"/>
            <a:ext cx="3089672" cy="290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BE396002-958F-4CFD-8D50-5A169757E25C}" type="slidenum">
              <a:rPr lang="en-US" sz="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3</a:t>
            </a:fld>
            <a:endParaRPr lang="en-US" sz="800" dirty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174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8116" indent="-103612">
              <a:spcBef>
                <a:spcPts val="355"/>
              </a:spcBef>
              <a:tabLst>
                <a:tab pos="108116" algn="l"/>
                <a:tab pos="531572" algn="l"/>
                <a:tab pos="956530" algn="l"/>
                <a:tab pos="1381487" algn="l"/>
                <a:tab pos="1806445" algn="l"/>
                <a:tab pos="2231402" algn="l"/>
                <a:tab pos="2656360" algn="l"/>
                <a:tab pos="3081317" algn="l"/>
                <a:tab pos="3506274" algn="l"/>
                <a:tab pos="3931231" algn="l"/>
                <a:tab pos="4356189" algn="l"/>
                <a:tab pos="4781146" algn="l"/>
                <a:tab pos="5206104" algn="l"/>
                <a:tab pos="5631061" algn="l"/>
                <a:tab pos="6056019" algn="l"/>
                <a:tab pos="6480976" algn="l"/>
                <a:tab pos="6905934" algn="l"/>
                <a:tab pos="7330891" algn="l"/>
                <a:tab pos="7755848" algn="l"/>
                <a:tab pos="8180805" algn="l"/>
                <a:tab pos="8605763" algn="l"/>
              </a:tabLst>
            </a:pPr>
            <a:endParaRPr lang="en-US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7BD5CEF4-287B-4588-9CF5-1BE98931F232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3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750" name="Rectangle 4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3ACB99A8-692C-4EDB-B6EB-436832278E99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882676" y="8767536"/>
            <a:ext cx="3089672" cy="290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D9D07BC9-95AA-44F5-BA5E-C15E8A827CE7}" type="slidenum">
              <a:rPr lang="en-US" sz="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12</a:t>
            </a:fld>
            <a:endParaRPr lang="en-US" sz="800" dirty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4096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4096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90848" y="3897690"/>
            <a:ext cx="5046761" cy="468237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E9E15828-A2DF-4364-A3FD-64626FD38304}" type="slidenum">
              <a:rPr lang="en-US">
                <a:ea typeface="Verdana" pitchFamily="34" charset="0"/>
                <a:cs typeface="Verdana" pitchFamily="34" charset="0"/>
              </a:rPr>
              <a:pPr/>
              <a:t>13</a:t>
            </a:fld>
            <a:endParaRPr lang="en-US">
              <a:ea typeface="Verdana" pitchFamily="34" charset="0"/>
              <a:cs typeface="Verdana" pitchFamily="34" charset="0"/>
            </a:endParaRPr>
          </a:p>
        </p:txBody>
      </p:sp>
      <p:sp>
        <p:nvSpPr>
          <p:cNvPr id="41987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>
              <a:spcBef>
                <a:spcPts val="426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dirty="0" smtClean="0">
              <a:ea typeface="DejaVu Sans" charset="0"/>
              <a:cs typeface="DejaVu Sans" charset="0"/>
            </a:endParaRPr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9A6A5582-A93F-4340-BE2E-347512C85648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13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98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1BF386CC-7AE1-4C5C-B0A8-B970BE2BAC0F}" type="slidenum">
              <a:rPr lang="en-US">
                <a:ea typeface="Verdana" pitchFamily="34" charset="0"/>
                <a:cs typeface="Verdana" pitchFamily="34" charset="0"/>
              </a:rPr>
              <a:pPr/>
              <a:t>14</a:t>
            </a:fld>
            <a:endParaRPr lang="en-US">
              <a:ea typeface="Verdana" pitchFamily="34" charset="0"/>
              <a:cs typeface="Verdana" pitchFamily="34" charset="0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0"/>
            <a:ext cx="5046761" cy="468237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E62A6DDA-83A4-4F52-ACBD-95E6BEF2D776}" type="slidenum">
              <a:rPr lang="en-US">
                <a:ea typeface="Verdana" pitchFamily="34" charset="0"/>
                <a:cs typeface="Verdana" pitchFamily="34" charset="0"/>
              </a:rPr>
              <a:pPr/>
              <a:t>15</a:t>
            </a:fld>
            <a:endParaRPr lang="en-US">
              <a:ea typeface="Verdana" pitchFamily="34" charset="0"/>
              <a:cs typeface="Verdana" pitchFamily="34" charset="0"/>
            </a:endParaRPr>
          </a:p>
        </p:txBody>
      </p:sp>
      <p:sp>
        <p:nvSpPr>
          <p:cNvPr id="44035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>
              <a:spcBef>
                <a:spcPts val="426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dirty="0" smtClean="0">
              <a:ea typeface="DejaVu Sans" charset="0"/>
              <a:cs typeface="DejaVu Sans" charset="0"/>
            </a:endParaRP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C13458E3-43D7-41C6-A7EE-E113AAFF74D5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15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037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39A0292D-1E71-4A42-BA2F-D7D9514D3741}" type="slidenum">
              <a:rPr lang="en-US">
                <a:ea typeface="Verdana" pitchFamily="34" charset="0"/>
                <a:cs typeface="Verdana" pitchFamily="34" charset="0"/>
              </a:rPr>
              <a:pPr/>
              <a:t>16</a:t>
            </a:fld>
            <a:endParaRPr lang="en-US">
              <a:ea typeface="Verdana" pitchFamily="34" charset="0"/>
              <a:cs typeface="Verdana" pitchFamily="34" charset="0"/>
            </a:endParaRPr>
          </a:p>
        </p:txBody>
      </p:sp>
      <p:sp>
        <p:nvSpPr>
          <p:cNvPr id="45059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>
              <a:spcBef>
                <a:spcPts val="426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dirty="0" smtClean="0">
              <a:ea typeface="DejaVu Sans" charset="0"/>
              <a:cs typeface="DejaVu Sans" charset="0"/>
            </a:endParaRPr>
          </a:p>
        </p:txBody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F0ECF319-489A-4178-9BB3-6E90C5269A11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16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061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F2555B9C-3935-4B8C-B386-DB8FEE2EEEB2}" type="slidenum">
              <a:rPr lang="en-US">
                <a:ea typeface="Verdana" pitchFamily="34" charset="0"/>
                <a:cs typeface="Verdana" pitchFamily="34" charset="0"/>
              </a:rPr>
              <a:pPr/>
              <a:t>17</a:t>
            </a:fld>
            <a:endParaRPr lang="en-US">
              <a:ea typeface="Verdana" pitchFamily="34" charset="0"/>
              <a:cs typeface="Verdana" pitchFamily="34" charset="0"/>
            </a:endParaRPr>
          </a:p>
        </p:txBody>
      </p:sp>
      <p:sp>
        <p:nvSpPr>
          <p:cNvPr id="46083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>
              <a:spcBef>
                <a:spcPts val="426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dirty="0" smtClean="0">
              <a:ea typeface="DejaVu Sans" charset="0"/>
              <a:cs typeface="DejaVu Sans" charset="0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AED302D2-36B7-4E6A-A1EE-7B86DEE9D33B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17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085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3AF9ACF5-D13B-4AB4-A475-F8C4DD6F2A54}" type="slidenum">
              <a:rPr lang="en-US">
                <a:ea typeface="Verdana" pitchFamily="34" charset="0"/>
                <a:cs typeface="Verdana" pitchFamily="34" charset="0"/>
              </a:rPr>
              <a:pPr/>
              <a:t>18</a:t>
            </a:fld>
            <a:endParaRPr lang="en-US">
              <a:ea typeface="Verdana" pitchFamily="34" charset="0"/>
              <a:cs typeface="Verdana" pitchFamily="34" charset="0"/>
            </a:endParaRPr>
          </a:p>
        </p:txBody>
      </p:sp>
      <p:sp>
        <p:nvSpPr>
          <p:cNvPr id="47107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>
              <a:spcBef>
                <a:spcPts val="426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dirty="0" smtClean="0">
              <a:ea typeface="DejaVu Sans" charset="0"/>
              <a:cs typeface="DejaVu Sans" charset="0"/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3D1D81D5-B4E8-43BB-9186-91AB002BE4BF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18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710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46A52FD-5B68-4E45-B847-5029E6E49848}" type="slidenum">
              <a:rPr lang="en-US"/>
              <a:pPr/>
              <a:t>4</a:t>
            </a:fld>
            <a:endParaRPr lang="en-US"/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1882676" y="8767536"/>
            <a:ext cx="3089672" cy="290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F3A3E056-33FA-4D00-9E01-ECD0A34EC92C}" type="slidenum">
              <a:rPr lang="en-US" sz="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4</a:t>
            </a:fld>
            <a:endParaRPr lang="en-US" sz="800" dirty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27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327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90848" y="3897690"/>
            <a:ext cx="5046761" cy="468237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ABC5CD67-13EC-4D6E-9AD2-FF5BC10E73ED}" type="slidenum">
              <a:rPr lang="en-US"/>
              <a:pPr/>
              <a:t>5</a:t>
            </a:fld>
            <a:endParaRPr lang="en-US"/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882676" y="8767536"/>
            <a:ext cx="3089672" cy="290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D7B3CF40-E537-45DC-B292-DBF7F7734750}" type="slidenum">
              <a:rPr lang="en-US" sz="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5</a:t>
            </a:fld>
            <a:endParaRPr lang="en-US" sz="800" dirty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379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8116" indent="-103612">
              <a:spcBef>
                <a:spcPts val="355"/>
              </a:spcBef>
              <a:tabLst>
                <a:tab pos="108116" algn="l"/>
                <a:tab pos="531572" algn="l"/>
                <a:tab pos="956530" algn="l"/>
                <a:tab pos="1381487" algn="l"/>
                <a:tab pos="1806445" algn="l"/>
                <a:tab pos="2231402" algn="l"/>
                <a:tab pos="2656360" algn="l"/>
                <a:tab pos="3081317" algn="l"/>
                <a:tab pos="3506274" algn="l"/>
                <a:tab pos="3931231" algn="l"/>
                <a:tab pos="4356189" algn="l"/>
                <a:tab pos="4781146" algn="l"/>
                <a:tab pos="5206104" algn="l"/>
                <a:tab pos="5631061" algn="l"/>
                <a:tab pos="6056019" algn="l"/>
                <a:tab pos="6480976" algn="l"/>
                <a:tab pos="6905934" algn="l"/>
                <a:tab pos="7330891" algn="l"/>
                <a:tab pos="7755848" algn="l"/>
                <a:tab pos="8180805" algn="l"/>
                <a:tab pos="8605763" algn="l"/>
              </a:tabLst>
            </a:pPr>
            <a:endParaRPr lang="en-US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DF1F06E5-72CB-4B40-831C-E7FC4973A726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5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798" name="Rectangle 4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2D15732B-880F-44B8-88B8-FE1B08C7A5EC}" type="slidenum">
              <a:rPr lang="en-US"/>
              <a:pPr/>
              <a:t>6</a:t>
            </a:fld>
            <a:endParaRPr lang="en-US"/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1882676" y="8767536"/>
            <a:ext cx="3089672" cy="290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0DABA42C-BAA6-456F-A20A-5A1E5DAC353F}" type="slidenum">
              <a:rPr lang="en-US" sz="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6</a:t>
            </a:fld>
            <a:endParaRPr lang="en-US" sz="800" dirty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48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348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90848" y="3897690"/>
            <a:ext cx="5046761" cy="468237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C36C58FD-03D2-4DAA-AC13-28EDDCA2BD23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882676" y="8767536"/>
            <a:ext cx="3089672" cy="290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045F9F6E-B873-4D12-B520-04B55A60A9D2}" type="slidenum">
              <a:rPr lang="en-US" sz="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7</a:t>
            </a:fld>
            <a:endParaRPr lang="en-US" sz="800" dirty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584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7926" cy="3521075"/>
          </a:xfrm>
          <a:solidFill>
            <a:srgbClr val="FFFFFF"/>
          </a:solidFill>
          <a:ln/>
        </p:spPr>
      </p:sp>
      <p:sp>
        <p:nvSpPr>
          <p:cNvPr id="3584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90848" y="3897690"/>
            <a:ext cx="5046761" cy="459770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14E5421E-139B-44D9-9DFF-4BB20731E44B}" type="slidenum">
              <a:rPr lang="en-US"/>
              <a:pPr/>
              <a:t>8</a:t>
            </a:fld>
            <a:endParaRPr lang="en-US"/>
          </a:p>
        </p:txBody>
      </p:sp>
      <p:sp>
        <p:nvSpPr>
          <p:cNvPr id="36867" name="Rectangle 1"/>
          <p:cNvSpPr txBox="1"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>
              <a:spcBef>
                <a:spcPts val="426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US" dirty="0" smtClean="0">
              <a:ea typeface="Microsoft YaHei" charset="-122"/>
            </a:endParaRPr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1882676" y="8767536"/>
            <a:ext cx="3089672" cy="290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A0D570E0-CF52-4FB1-A232-A216F577FC91}" type="slidenum">
              <a:rPr lang="en-US" sz="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8</a:t>
            </a:fld>
            <a:endParaRPr lang="en-US" sz="800" dirty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6869" name="Rectangle 3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6338" cy="3519488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4E1CB0C8-F0C0-4419-BD9B-D797526E65B7}" type="slidenum">
              <a:rPr lang="en-US"/>
              <a:pPr/>
              <a:t>9</a:t>
            </a:fld>
            <a:endParaRPr lang="en-US"/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1882676" y="8767536"/>
            <a:ext cx="3089672" cy="290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6F0D26C6-115D-492E-94B1-7D3C3834B86D}" type="slidenum">
              <a:rPr lang="en-US" sz="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9</a:t>
            </a:fld>
            <a:endParaRPr lang="en-US" sz="800" dirty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78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378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90848" y="3897690"/>
            <a:ext cx="5046761" cy="468237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4F9934C6-C5FA-477E-91DB-A60A9CFCC296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882676" y="8767536"/>
            <a:ext cx="3089672" cy="290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2FDA65DB-03AF-416E-BBE5-B17563F8635D}" type="slidenum">
              <a:rPr lang="en-US" sz="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10</a:t>
            </a:fld>
            <a:endParaRPr lang="en-US" sz="800" dirty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891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7926" cy="3521075"/>
          </a:xfrm>
          <a:solidFill>
            <a:srgbClr val="FFFFFF"/>
          </a:solidFill>
          <a:ln/>
        </p:spPr>
      </p:sp>
      <p:sp>
        <p:nvSpPr>
          <p:cNvPr id="3891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90848" y="3897690"/>
            <a:ext cx="5046761" cy="459770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537E5AF7-10C7-40AB-9F98-4243EE3B2C6C}" type="slidenum">
              <a:rPr lang="en-US"/>
              <a:pPr/>
              <a:t>11</a:t>
            </a:fld>
            <a:endParaRPr lang="en-US"/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882676" y="8767536"/>
            <a:ext cx="3089672" cy="290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9A91707E-4E27-4198-96E9-9949A51FBB12}" type="slidenum">
              <a:rPr lang="en-US" sz="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11</a:t>
            </a:fld>
            <a:endParaRPr lang="en-US" sz="800" dirty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994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3994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90848" y="3897690"/>
            <a:ext cx="5046761" cy="468237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074458"/>
            <a:ext cx="10126638" cy="1924335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/>
              <a:t>Session 18: </a:t>
            </a:r>
            <a:r>
              <a:rPr lang="en-US" sz="4400" b="1" dirty="0" smtClean="0"/>
              <a:t>Basics of</a:t>
            </a:r>
            <a:br>
              <a:rPr lang="en-US" sz="4400" b="1" dirty="0" smtClean="0"/>
            </a:br>
            <a:r>
              <a:rPr lang="en-US" sz="4400" b="1" dirty="0" smtClean="0"/>
              <a:t>Collection Framework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3.2: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0" y="1"/>
            <a:ext cx="12192000" cy="922433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Important methods of List interface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: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866981" y="1287772"/>
            <a:ext cx="10081683" cy="50403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a) add(Object) : adds element at the end of the list.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b) add(index, Object) : adds element at the specified index position.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b) remove(Object) : Removes the first occurrence of the specified element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d) indexOf(Object) : Returns the index of the first occurrence of the specified element 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e) get(index) :  Returns the element at the specified position in this list.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f) set(index, Object) : Replaces the element at the specified position in this list.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" y="0"/>
            <a:ext cx="11832608" cy="90377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bg1"/>
                </a:solidFill>
                <a:latin typeface="+mj-lt"/>
                <a:ea typeface="DejaVu Sans" charset="0"/>
                <a:cs typeface="DejaVu Sans" charset="0"/>
              </a:rPr>
              <a:t>The Map 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DejaVu Sans" charset="0"/>
                <a:cs typeface="DejaVu Sans" charset="0"/>
              </a:rPr>
              <a:t>Interface</a:t>
            </a:r>
            <a:endParaRPr lang="en-US" sz="4000" dirty="0">
              <a:solidFill>
                <a:schemeClr val="bg1"/>
              </a:solidFill>
              <a:latin typeface="+mj-lt"/>
              <a:ea typeface="DejaVu Sans" charset="0"/>
              <a:cs typeface="DejaVu Sans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200151" y="1105469"/>
            <a:ext cx="9120716" cy="171961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dirty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dirty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>
                <a:solidFill>
                  <a:srgbClr val="000000"/>
                </a:solidFill>
                <a:cs typeface="Courier New" pitchFamily="49" charset="0"/>
              </a:rPr>
              <a:t>A Map is an object that maps keys to values.</a:t>
            </a:r>
          </a:p>
          <a:p>
            <a:pPr algn="just">
              <a:lnSpc>
                <a:spcPts val="2963"/>
              </a:lnSpc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>
                <a:solidFill>
                  <a:srgbClr val="000000"/>
                </a:solidFill>
                <a:cs typeface="Courier New" pitchFamily="49" charset="0"/>
              </a:rPr>
              <a:t>Keys are unique, values can be duplicated</a:t>
            </a:r>
          </a:p>
          <a:p>
            <a:pPr algn="just">
              <a:lnSpc>
                <a:spcPts val="2963"/>
              </a:lnSpc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>
                <a:solidFill>
                  <a:srgbClr val="000000"/>
                </a:solidFill>
                <a:cs typeface="Courier New" pitchFamily="49" charset="0"/>
              </a:rPr>
              <a:t>A key is an object used to retrieve a value in Map</a:t>
            </a:r>
          </a:p>
          <a:p>
            <a:pPr algn="just">
              <a:lnSpc>
                <a:spcPts val="2963"/>
              </a:lnSpc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>
                <a:solidFill>
                  <a:srgbClr val="000000"/>
                </a:solidFill>
                <a:cs typeface="Courier New" pitchFamily="49" charset="0"/>
              </a:rPr>
              <a:t>Map does not extend Collection interface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dirty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200151" y="3240088"/>
            <a:ext cx="9120716" cy="3060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Map implementation classes are: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  HashMap: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The implementation is based on a hash table.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No ordering on (key, value) pairs.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  TreeMap: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The implementation is based on tree structure.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(key, value) pairs are ordered on the key.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2433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Important methods of List interface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: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194527" y="1301419"/>
            <a:ext cx="10081683" cy="50403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a) 	put(Object key, Object value) : Associates the specified value with the specified key in this map.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b) get(Object key) :Returns the value to which the specified key is mapped.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b) remove(Object Key) : Removes the mapping for a key from this map if it is present.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d) keySet() : Returns a Set view of the keys contained in this map.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e) values() : Returns a Collection view of the values contained in this map.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38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>
                <a:solidFill>
                  <a:schemeClr val="bg1"/>
                </a:solidFill>
              </a:rPr>
              <a:t>Collection Framework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198034" y="1260476"/>
            <a:ext cx="9120717" cy="7207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  </a:t>
            </a:r>
          </a:p>
          <a:p>
            <a:pPr algn="l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An object that enables you to traverse through a collection.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198034" y="2160589"/>
            <a:ext cx="9120717" cy="7207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  </a:t>
            </a:r>
          </a:p>
          <a:p>
            <a:pPr algn="l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To remove elements from the collection selectively, if desired.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1200151" y="3060701"/>
            <a:ext cx="9120716" cy="7207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  </a:t>
            </a:r>
          </a:p>
          <a:p>
            <a:pPr algn="l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You get an Iterator reference for a collection by calling its iterator() method.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1198033" y="3959225"/>
            <a:ext cx="9601200" cy="2160588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>
                <a:solidFill>
                  <a:srgbClr val="000000"/>
                </a:solidFill>
              </a:rPr>
              <a:t>Important methods of Iterator interface: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>
                <a:solidFill>
                  <a:srgbClr val="000000"/>
                </a:solidFill>
              </a:rPr>
              <a:t>a) hasNext() : Returns true if the iteration has more elements.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>
                <a:solidFill>
                  <a:srgbClr val="000000"/>
                </a:solidFill>
              </a:rPr>
              <a:t>b) next() : Returns the next element in the iteration.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>
                <a:solidFill>
                  <a:srgbClr val="000000"/>
                </a:solidFill>
              </a:rPr>
              <a:t>c) remove() : Removes from the underlying collection the last element returned by the iterator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79157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err="1" smtClean="0">
                <a:solidFill>
                  <a:schemeClr val="bg1"/>
                </a:solidFill>
                <a:latin typeface="+mj-lt"/>
              </a:rPr>
              <a:t>Iterator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:</a:t>
            </a:r>
          </a:p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0" y="1"/>
            <a:ext cx="12010029" cy="922433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b="0" dirty="0" err="1">
                <a:solidFill>
                  <a:schemeClr val="bg1"/>
                </a:solidFill>
                <a:latin typeface="+mj-lt"/>
              </a:rPr>
              <a:t>SortedSet</a:t>
            </a:r>
            <a:r>
              <a:rPr lang="en-US" sz="4000" b="0" dirty="0">
                <a:solidFill>
                  <a:schemeClr val="bg1"/>
                </a:solidFill>
                <a:latin typeface="+mj-lt"/>
              </a:rPr>
              <a:t> interface</a:t>
            </a:r>
            <a:r>
              <a:rPr lang="en-US" sz="4000" b="0" dirty="0" smtClean="0">
                <a:solidFill>
                  <a:schemeClr val="bg1"/>
                </a:solidFill>
                <a:latin typeface="+mj-lt"/>
              </a:rPr>
              <a:t>:</a:t>
            </a: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198034" y="1260476"/>
            <a:ext cx="9120717" cy="7207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>
                <a:solidFill>
                  <a:srgbClr val="000000"/>
                </a:solidFill>
                <a:cs typeface="Courier New" pitchFamily="49" charset="0"/>
              </a:rPr>
              <a:t>The SortedSet provides a total ordering on its elements.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198034" y="2160589"/>
            <a:ext cx="9120717" cy="1258887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>
                <a:solidFill>
                  <a:srgbClr val="000000"/>
                </a:solidFill>
              </a:rPr>
              <a:t>More interestingly, all elements inserted into a SortedSet must implement the Comparable interface 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200151" y="3600451"/>
            <a:ext cx="9120716" cy="7207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</a:rPr>
              <a:t>One of the implementation class for SortedSet is TreeSet.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1200151" y="4679950"/>
            <a:ext cx="9120716" cy="161925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</a:rPr>
              <a:t>Important methods in SortedSet are: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</a:rPr>
              <a:t>a) first() :  Returns the first (lowest) element currently in this set.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</a:rPr>
              <a:t>b) last() : Returns the last (highest) element currently in this set.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38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>
                <a:solidFill>
                  <a:schemeClr val="bg1"/>
                </a:solidFill>
              </a:rPr>
              <a:t>Collection Framework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198034" y="1260476"/>
            <a:ext cx="9362017" cy="7207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The Set interface does not provide any ordering guarantees.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198034" y="2160588"/>
            <a:ext cx="9362017" cy="10795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It's sub-interface, SortedSet, represents a set that is sorted according to specific Comparable or Comparator implementation.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1200151" y="3419476"/>
            <a:ext cx="9359900" cy="126047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In order to be sorted, the objects of the SortedSet must implement Comparable or Comparator interface.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1200151" y="4859339"/>
            <a:ext cx="9359900" cy="126047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Methods of Comparable: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compareTo(Object o)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Methods of Comparator: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compare(Object ob1, Object ob2)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873457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Ordering Collections: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38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>
                <a:solidFill>
                  <a:srgbClr val="595959"/>
                </a:solidFill>
              </a:rPr>
              <a:t>Collection Framework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198034" y="1260476"/>
            <a:ext cx="9362017" cy="900113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This interface imposes a total ordering on the objects of each class that implements it.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198034" y="2339976"/>
            <a:ext cx="9362017" cy="900113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This interface has a single method called compareTo(Object o)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1200151" y="3600451"/>
            <a:ext cx="9359900" cy="1439863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The implementing class has to implement compareTo method and should write the logic for comparing the objects as part of this method.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1198034" y="5219701"/>
            <a:ext cx="9362017" cy="900113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It uses the same comparison method every time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76427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Comparable interface: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38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>
                <a:solidFill>
                  <a:schemeClr val="bg1"/>
                </a:solidFill>
              </a:rPr>
              <a:t>Collection Framework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200151" y="3600451"/>
            <a:ext cx="9359900" cy="1439863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Syntax of compare() method: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public int compare(Object ob1, Object ob2){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//comparison logic goes here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} 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253067" y="1298575"/>
            <a:ext cx="9738784" cy="80645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The Comparator interface gives you the capability to sort a given collection in any number of different ways.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1253067" y="2339975"/>
            <a:ext cx="9738784" cy="10795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This Interface having only a method called compare() to be implemented.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750627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Comparator interface: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38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>
                <a:solidFill>
                  <a:schemeClr val="bg1"/>
                </a:solidFill>
              </a:rPr>
              <a:t>Collection Framework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173298" y="1284929"/>
            <a:ext cx="9738783" cy="1941513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This interface provides the same comparison every time.</a:t>
            </a:r>
          </a:p>
          <a:p>
            <a:pPr algn="l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Provide a </a:t>
            </a:r>
            <a:r>
              <a:rPr lang="en-IN" sz="2000" b="0">
                <a:solidFill>
                  <a:srgbClr val="000000"/>
                </a:solidFill>
              </a:rPr>
              <a:t>public int compareTo(Object o)</a:t>
            </a: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 method</a:t>
            </a:r>
          </a:p>
          <a:p>
            <a:pPr algn="l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Use no argument while instantiating </a:t>
            </a:r>
            <a:r>
              <a:rPr lang="en-IN" sz="2000" b="0">
                <a:solidFill>
                  <a:srgbClr val="000000"/>
                </a:solidFill>
              </a:rPr>
              <a:t>Tree Set</a:t>
            </a: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 constructor.</a:t>
            </a:r>
          </a:p>
          <a:p>
            <a:pPr algn="l">
              <a:lnSpc>
                <a:spcPts val="2963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1200151" y="3419475"/>
            <a:ext cx="9738783" cy="2700338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This interface provides the different ways of comparisons for us.</a:t>
            </a:r>
          </a:p>
          <a:p>
            <a:pPr algn="l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Create as many different classes that implement </a:t>
            </a:r>
            <a:r>
              <a:rPr lang="en-IN" sz="2000" b="0">
                <a:solidFill>
                  <a:srgbClr val="000000"/>
                </a:solidFill>
              </a:rPr>
              <a:t>Comparator</a:t>
            </a: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 as you like. Each for one comparison.</a:t>
            </a:r>
          </a:p>
          <a:p>
            <a:pPr algn="l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Provide a </a:t>
            </a:r>
            <a:r>
              <a:rPr lang="en-IN" sz="2000" b="0">
                <a:solidFill>
                  <a:srgbClr val="000000"/>
                </a:solidFill>
              </a:rPr>
              <a:t>public int compare(Object ob1, Object ob2)</a:t>
            </a: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 method.</a:t>
            </a:r>
          </a:p>
          <a:p>
            <a:pPr algn="l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Use an argument of type Comparator while instantiating </a:t>
            </a:r>
            <a:r>
              <a:rPr lang="en-IN" sz="2000" b="0">
                <a:solidFill>
                  <a:srgbClr val="000000"/>
                </a:solidFill>
              </a:rPr>
              <a:t>Tree Set</a:t>
            </a: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 constructor.</a:t>
            </a:r>
          </a:p>
          <a:p>
            <a:pPr algn="l">
              <a:lnSpc>
                <a:spcPts val="2963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941696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Differences between Comparable and Comparator: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pPr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en-US" sz="3000" dirty="0" smtClean="0"/>
              <a:t>Define collections </a:t>
            </a:r>
          </a:p>
          <a:p>
            <a:pPr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en-US" sz="3000" dirty="0" smtClean="0"/>
              <a:t>Understanding the importance of collections</a:t>
            </a:r>
          </a:p>
          <a:p>
            <a:pPr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en-US" sz="3000" dirty="0" smtClean="0"/>
              <a:t>Identifying core collection interfaces and their implementation classes. </a:t>
            </a:r>
          </a:p>
          <a:p>
            <a:pPr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en-US" sz="3000" dirty="0" smtClean="0"/>
              <a:t>Perform basic operations on all collections</a:t>
            </a:r>
          </a:p>
          <a:p>
            <a:pPr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en-US" sz="3000" dirty="0" smtClean="0"/>
              <a:t>Use </a:t>
            </a:r>
            <a:r>
              <a:rPr lang="en-US" sz="3000" dirty="0" err="1" smtClean="0"/>
              <a:t>Iterator</a:t>
            </a:r>
            <a:r>
              <a:rPr lang="en-US" sz="3000" dirty="0" smtClean="0"/>
              <a:t> interface and </a:t>
            </a:r>
            <a:r>
              <a:rPr lang="en-US" sz="3000" dirty="0" err="1" smtClean="0"/>
              <a:t>SortedSet</a:t>
            </a:r>
            <a:r>
              <a:rPr lang="en-US" sz="3000" dirty="0" smtClean="0"/>
              <a:t>.</a:t>
            </a:r>
          </a:p>
          <a:p>
            <a:pPr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en-US" sz="3000" dirty="0" smtClean="0"/>
              <a:t>Use the Comparator and Comparable interfaces</a:t>
            </a:r>
          </a:p>
          <a:p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80484" y="1276350"/>
            <a:ext cx="11123083" cy="10636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>
                <a:cs typeface="Courier New" pitchFamily="49" charset="0"/>
              </a:rPr>
              <a:t>A Collection is a structured group of objects manipulate as a single object. Corresponds to a bag.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682388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Java Collections Framework</a:t>
            </a:r>
          </a:p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80485" y="2519363"/>
            <a:ext cx="6479116" cy="508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/>
              <a:t>Limitations of Static Array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41867" y="3060700"/>
            <a:ext cx="11218333" cy="16192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dirty="0">
              <a:cs typeface="Courier New" pitchFamily="49" charset="0"/>
            </a:endParaRPr>
          </a:p>
          <a:p>
            <a:pPr algn="l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dirty="0">
                <a:cs typeface="Courier New" pitchFamily="49" charset="0"/>
              </a:rPr>
              <a:t>Arrays are fixed size.</a:t>
            </a:r>
          </a:p>
          <a:p>
            <a:pPr algn="l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dirty="0">
                <a:cs typeface="Courier New" pitchFamily="49" charset="0"/>
              </a:rPr>
              <a:t>An array can only hold one type of objects (including primitives).</a:t>
            </a:r>
          </a:p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dirty="0">
                <a:cs typeface="Courier New" pitchFamily="49" charset="0"/>
              </a:rPr>
              <a:t>Example: Employee[] </a:t>
            </a:r>
            <a:r>
              <a:rPr lang="en-IN" sz="2000" dirty="0" err="1">
                <a:cs typeface="Courier New" pitchFamily="49" charset="0"/>
              </a:rPr>
              <a:t>emp</a:t>
            </a:r>
            <a:r>
              <a:rPr lang="en-IN" sz="2000" dirty="0">
                <a:cs typeface="Courier New" pitchFamily="49" charset="0"/>
              </a:rPr>
              <a:t> = new Employee[10];</a:t>
            </a:r>
          </a:p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dirty="0">
              <a:cs typeface="Courier New" pitchFamily="49" charset="0"/>
            </a:endParaRP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2129050" y="4903836"/>
            <a:ext cx="9580729" cy="720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dirty="0"/>
              <a:t>              So we need Dynamic Arrays.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80484" y="5065713"/>
            <a:ext cx="1439333" cy="514350"/>
          </a:xfrm>
          <a:prstGeom prst="rect">
            <a:avLst/>
          </a:prstGeom>
          <a:solidFill>
            <a:srgbClr val="4F81BD"/>
          </a:solidFill>
          <a:ln w="12600" cap="sq">
            <a:solidFill>
              <a:srgbClr val="DDDDDD"/>
            </a:solidFill>
            <a:miter lim="800000"/>
            <a:headEnd/>
            <a:tailEnd/>
          </a:ln>
          <a:effectLst>
            <a:outerShdw dist="17819" dir="2700000" algn="ctr" rotWithShape="0">
              <a:srgbClr val="000000">
                <a:alpha val="40033"/>
              </a:srgbClr>
            </a:outerShdw>
          </a:effectLst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>
                <a:cs typeface="Courier New" pitchFamily="49" charset="0"/>
              </a:rPr>
              <a:t>Note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-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69901" y="1439864"/>
            <a:ext cx="11112500" cy="720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Collections are dynamic in nature and can grow as necessary.</a:t>
            </a:r>
          </a:p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9318" y="3522663"/>
            <a:ext cx="11144249" cy="10795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Collections can contain only Objects (reference types) and not primitives.</a:t>
            </a:r>
          </a:p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80485" y="4859338"/>
            <a:ext cx="11144249" cy="9001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Collections are defined in java.util package</a:t>
            </a:r>
          </a:p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80485" y="2339976"/>
            <a:ext cx="11144249" cy="9001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Collections are Heterogeneous, can store different objects as part of a collection.</a:t>
            </a:r>
          </a:p>
          <a:p>
            <a:pPr algn="l"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2294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>
                <a:solidFill>
                  <a:schemeClr val="bg1"/>
                </a:solidFill>
              </a:rPr>
              <a:t>Collection Framework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709684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Collection Framework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l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>
                <a:solidFill>
                  <a:schemeClr val="bg1"/>
                </a:solidFill>
              </a:rPr>
              <a:t>Collection Framework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420285" y="4503738"/>
            <a:ext cx="8401049" cy="704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As they are interfaces they do not provide any implementation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439333" y="3600451"/>
            <a:ext cx="8401051" cy="720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Collections are primarily defined through a set of interfaces.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439333" y="5400676"/>
            <a:ext cx="8401051" cy="720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They are supported by a set of classes that implement the interfaces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  <p:pic>
        <p:nvPicPr>
          <p:cNvPr id="1331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9333" y="1260476"/>
            <a:ext cx="8401051" cy="2339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805218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Collection interfaces</a:t>
            </a:r>
          </a:p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-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0" y="1"/>
            <a:ext cx="12192000" cy="90377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Set 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Interface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200151" y="1260476"/>
            <a:ext cx="9120716" cy="1800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Corresponds to the mathematical definition of a set </a:t>
            </a:r>
          </a:p>
          <a:p>
            <a:pPr algn="just">
              <a:lnSpc>
                <a:spcPts val="2963"/>
              </a:lnSpc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No duplicates elements are allowed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No ordering of elements.</a:t>
            </a:r>
          </a:p>
          <a:p>
            <a:pPr algn="just">
              <a:lnSpc>
                <a:spcPts val="2963"/>
              </a:lnSpc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Indexing is not there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200151" y="3240088"/>
            <a:ext cx="9120716" cy="3060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Set implementation classes are: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  HashSet: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Implemented using a hash table.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No ordering of elements.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TreeSet: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Implemented using a tree structure.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Guarantees ordering of elements.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0" y="1"/>
            <a:ext cx="12192000" cy="922433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Important methods of Set interface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: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948867" y="1260476"/>
            <a:ext cx="10081683" cy="50403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a) add(Object) : Adds the specified element to this set if it is not already present 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b) remove(Object) : Removes the specified element from this set if it is present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c) size() : Returns the number of elements in this set 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d) contains(Object) : Returns true if this set contains the specified element.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e) containsAll(Collection) : Returns true if this set contains all of the elements of the specified collection.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>
                <a:solidFill>
                  <a:srgbClr val="000000"/>
                </a:solidFill>
              </a:rPr>
              <a:t>f) retainAll(Collection) : Retains only the elements in this set that are contained in the specified collection 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4663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>
                <a:solidFill>
                  <a:schemeClr val="bg1"/>
                </a:solidFill>
              </a:rPr>
              <a:t>Collection Framework</a:t>
            </a:r>
          </a:p>
        </p:txBody>
      </p:sp>
      <p:graphicFrame>
        <p:nvGraphicFramePr>
          <p:cNvPr id="17411" name="Group 3"/>
          <p:cNvGraphicFramePr>
            <a:graphicFrameLocks noGrp="1"/>
          </p:cNvGraphicFramePr>
          <p:nvPr/>
        </p:nvGraphicFramePr>
        <p:xfrm>
          <a:off x="508000" y="1041401"/>
          <a:ext cx="11178118" cy="5427663"/>
        </p:xfrm>
        <a:graphic>
          <a:graphicData uri="http://schemas.openxmlformats.org/drawingml/2006/table">
            <a:tbl>
              <a:tblPr/>
              <a:tblGrid>
                <a:gridCol w="516467"/>
                <a:gridCol w="10661651"/>
              </a:tblGrid>
              <a:tr h="5427663">
                <a:tc>
                  <a:txBody>
                    <a:bodyPr/>
                    <a:lstStyle/>
                    <a:p>
                      <a:pPr marL="0" marR="0" lvl="0" indent="0" algn="r" defTabSz="449263" rtl="0" eaLnBrk="1" fontAlgn="base" latinLnBrk="0" hangingPunct="1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14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15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17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18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19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20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21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707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32640" marR="19680" marT="14760" marB="14760" horzOverflow="overflow">
                    <a:lnL>
                      <a:noFill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java.util.HashSet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java.util.Iterator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SetDemo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void view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Iterator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String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&gt;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it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){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while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it.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hasNext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())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       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CC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  <a:hlinkClick r:id=""/>
                        </a:rPr>
                        <a:t>System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out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println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it.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next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())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void main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CC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  <a:hlinkClick r:id=""/>
                        </a:rPr>
                        <a:t>String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[]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args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   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HashSet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String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&gt;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=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HashSet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String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&gt;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hs.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Raju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hs.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"Kumar"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hs.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Vamsi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hs.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Arun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hs.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"Vijay"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hs.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"Rama"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hs.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Vamsi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hs.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Kiran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hs.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"Kumar"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hs.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Raju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        view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hs.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iterator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())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       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19680" marR="19680" marT="14760" marB="1476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9876367" y="4008439"/>
            <a:ext cx="1625600" cy="22891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 u="sng">
                <a:solidFill>
                  <a:srgbClr val="000000"/>
                </a:solidFill>
              </a:rPr>
              <a:t>Output: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Raju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Vijay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Arun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Kumar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Kiran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Vamsi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Rama</a:t>
            </a:r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auto">
          <a:xfrm>
            <a:off x="6197600" y="3321050"/>
            <a:ext cx="3454400" cy="1649413"/>
          </a:xfrm>
          <a:prstGeom prst="wedgeRectCallout">
            <a:avLst>
              <a:gd name="adj1" fmla="val -70648"/>
              <a:gd name="adj2" fmla="val 39801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>
                <a:solidFill>
                  <a:srgbClr val="FFFFFF"/>
                </a:solidFill>
              </a:rPr>
              <a:t>Will not allow the duplicates  as hashcode is same but Order is unpredicted </a:t>
            </a:r>
          </a:p>
        </p:txBody>
      </p:sp>
      <p:sp>
        <p:nvSpPr>
          <p:cNvPr id="17420" name="AutoShape 12"/>
          <p:cNvSpPr>
            <a:spLocks noChangeArrowheads="1"/>
          </p:cNvSpPr>
          <p:nvPr/>
        </p:nvSpPr>
        <p:spPr bwMode="auto">
          <a:xfrm>
            <a:off x="9042400" y="1600200"/>
            <a:ext cx="3149600" cy="1143000"/>
          </a:xfrm>
          <a:prstGeom prst="wedgeRectCallout">
            <a:avLst>
              <a:gd name="adj1" fmla="val -77199"/>
              <a:gd name="adj2" fmla="val 79185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>
                <a:solidFill>
                  <a:srgbClr val="FFFFFF"/>
                </a:solidFill>
              </a:rPr>
              <a:t>This is generic type.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>
                <a:solidFill>
                  <a:srgbClr val="FFFFFF"/>
                </a:solidFill>
              </a:rPr>
              <a:t>We will see it in coming sessions.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64144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lnSpc>
                <a:spcPts val="296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Hash Set </a:t>
            </a:r>
            <a:r>
              <a:rPr lang="en-US" sz="4000" dirty="0" smtClean="0">
                <a:solidFill>
                  <a:schemeClr val="bg1"/>
                </a:solidFill>
              </a:rPr>
              <a:t>Example</a:t>
            </a:r>
          </a:p>
          <a:p>
            <a:pPr algn="ctr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0" y="1"/>
            <a:ext cx="12192000" cy="922433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List 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Interface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200151" y="1260475"/>
            <a:ext cx="10320867" cy="16192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9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900">
                <a:solidFill>
                  <a:srgbClr val="000000"/>
                </a:solidFill>
                <a:cs typeface="Courier New" pitchFamily="49" charset="0"/>
              </a:rPr>
              <a:t>The List interface corresponds to an order group of elements.</a:t>
            </a:r>
          </a:p>
          <a:p>
            <a:pPr algn="just">
              <a:lnSpc>
                <a:spcPts val="2963"/>
              </a:lnSpc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900">
                <a:solidFill>
                  <a:srgbClr val="000000"/>
                </a:solidFill>
                <a:cs typeface="Courier New" pitchFamily="49" charset="0"/>
              </a:rPr>
              <a:t>Duplicates elements are allowed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900">
                <a:solidFill>
                  <a:srgbClr val="000000"/>
                </a:solidFill>
                <a:cs typeface="Courier New" pitchFamily="49" charset="0"/>
              </a:rPr>
              <a:t>Insertion ordering is maintained for elements.</a:t>
            </a:r>
          </a:p>
          <a:p>
            <a:pPr algn="just">
              <a:lnSpc>
                <a:spcPts val="2963"/>
              </a:lnSpc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900">
                <a:solidFill>
                  <a:srgbClr val="000000"/>
                </a:solidFill>
                <a:cs typeface="Courier New" pitchFamily="49" charset="0"/>
              </a:rPr>
              <a:t>Access to elements via indexes, like arrays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200151" y="3060701"/>
            <a:ext cx="10320867" cy="34194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600" cap="sq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9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9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900">
                <a:solidFill>
                  <a:srgbClr val="000000"/>
                </a:solidFill>
                <a:cs typeface="Courier New" pitchFamily="49" charset="0"/>
              </a:rPr>
              <a:t>List implementation classes are: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900">
                <a:solidFill>
                  <a:srgbClr val="000000"/>
                </a:solidFill>
                <a:cs typeface="Courier New" pitchFamily="49" charset="0"/>
              </a:rPr>
              <a:t>  ArrayList :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900">
                <a:solidFill>
                  <a:srgbClr val="000000"/>
                </a:solidFill>
                <a:cs typeface="Courier New" pitchFamily="49" charset="0"/>
              </a:rPr>
              <a:t>Its an array based implementation 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900">
                <a:solidFill>
                  <a:srgbClr val="000000"/>
                </a:solidFill>
                <a:cs typeface="Courier New" pitchFamily="49" charset="0"/>
              </a:rPr>
              <a:t>Elements can be accessed directly via the get and set methods using indexes.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900">
                <a:solidFill>
                  <a:srgbClr val="000000"/>
                </a:solidFill>
                <a:cs typeface="Courier New" pitchFamily="49" charset="0"/>
              </a:rPr>
              <a:t>LinkedList: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900">
                <a:solidFill>
                  <a:srgbClr val="000000"/>
                </a:solidFill>
                <a:cs typeface="Courier New" pitchFamily="49" charset="0"/>
              </a:rPr>
              <a:t>Its a double linked list implementation.</a:t>
            </a:r>
          </a:p>
          <a:p>
            <a:pPr algn="just">
              <a:lnSpc>
                <a:spcPts val="2963"/>
              </a:lnSpc>
              <a:buClr>
                <a:srgbClr val="292929"/>
              </a:buClr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900">
                <a:solidFill>
                  <a:srgbClr val="000000"/>
                </a:solidFill>
                <a:cs typeface="Courier New" pitchFamily="49" charset="0"/>
              </a:rPr>
              <a:t>Gives better performance on add and remove operations when compared to ArrayList</a:t>
            </a: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9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63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900">
              <a:solidFill>
                <a:srgbClr val="000000"/>
              </a:solidFill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474</TotalTime>
  <Words>1191</Words>
  <Application>Microsoft Office PowerPoint</Application>
  <PresentationFormat>Custom</PresentationFormat>
  <Paragraphs>287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Session_Tempalate</vt:lpstr>
      <vt:lpstr>Session 18: Basics of Collection Framework  Module 3.2: Core Java</vt:lpstr>
      <vt:lpstr>Learning Objectives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79</cp:revision>
  <dcterms:created xsi:type="dcterms:W3CDTF">2015-08-03T16:07:15Z</dcterms:created>
  <dcterms:modified xsi:type="dcterms:W3CDTF">2015-09-23T09:46:25Z</dcterms:modified>
</cp:coreProperties>
</file>