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P"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88A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223" autoAdjust="0"/>
    <p:restoredTop sz="99831" autoAdjust="0"/>
  </p:normalViewPr>
  <p:slideViewPr>
    <p:cSldViewPr snapToGrid="0">
      <p:cViewPr>
        <p:scale>
          <a:sx n="70" d="100"/>
          <a:sy n="70" d="100"/>
        </p:scale>
        <p:origin x="-282" y="-16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9E912-A9EA-46BB-A26F-BFDA1B1E962E}" type="datetimeFigureOut">
              <a:rPr lang="en-IN" smtClean="0"/>
              <a:pPr/>
              <a:t>23-09-2015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4B1FF-608C-4B3F-A926-895016E0DA68}" type="slidenum">
              <a:rPr lang="en-IN" smtClean="0"/>
              <a:pPr/>
              <a:t>‹#›</a:t>
            </a:fld>
            <a:endParaRPr lang="en-IN"/>
          </a:p>
        </p:txBody>
      </p:sp>
    </p:spTree>
    <p:extLst>
      <p:ext uri="{BB962C8B-B14F-4D97-AF65-F5344CB8AC3E}">
        <p14:creationId xmlns="" xmlns:p14="http://schemas.microsoft.com/office/powerpoint/2010/main" val="6965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round/>
            <a:headEnd/>
            <a:tailEnd/>
          </a:ln>
        </p:spPr>
        <p:txBody>
          <a:bodyPr/>
          <a:lstStyle/>
          <a:p>
            <a:fld id="{74DCE744-954D-4D28-8FB8-C5B162DF6841}" type="slidenum">
              <a:rPr lang="en-US" smtClean="0">
                <a:ea typeface="Verdana" pitchFamily="32" charset="0"/>
                <a:cs typeface="Verdana" pitchFamily="32" charset="0"/>
              </a:rPr>
              <a:pPr/>
              <a:t>3</a:t>
            </a:fld>
            <a:endParaRPr lang="en-US" smtClean="0">
              <a:ea typeface="Verdana" pitchFamily="32" charset="0"/>
              <a:cs typeface="Verdana" pitchFamily="32" charset="0"/>
            </a:endParaRPr>
          </a:p>
        </p:txBody>
      </p:sp>
      <p:sp>
        <p:nvSpPr>
          <p:cNvPr id="47107"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7108"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8DE89F48-1ECE-4A81-8AF9-D9E1EA6C51DE}"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3</a:t>
            </a:fld>
            <a:endParaRPr lang="en-US" sz="800" dirty="0">
              <a:solidFill>
                <a:srgbClr val="000000"/>
              </a:solidFill>
              <a:latin typeface="Arial" charset="0"/>
            </a:endParaRPr>
          </a:p>
        </p:txBody>
      </p:sp>
      <p:sp>
        <p:nvSpPr>
          <p:cNvPr id="47109"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A9F12AD5-907E-4B4E-97CC-9AE802841316}" type="slidenum">
              <a:rPr lang="en-US" smtClean="0"/>
              <a:pPr defTabSz="958764">
                <a:defRPr/>
              </a:pPr>
              <a:t>12</a:t>
            </a:fld>
            <a:endParaRPr lang="en-US" dirty="0" smtClean="0"/>
          </a:p>
        </p:txBody>
      </p:sp>
      <p:sp>
        <p:nvSpPr>
          <p:cNvPr id="56324" name="Slide Image Placeholder 9"/>
          <p:cNvSpPr>
            <a:spLocks noGrp="1" noRot="1" noChangeAspect="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75CA55E8-BD9D-4FE6-9EA1-1CC8C2C5722A}" type="slidenum">
              <a:rPr lang="en-US" smtClean="0"/>
              <a:pPr defTabSz="958764">
                <a:defRPr/>
              </a:pPr>
              <a:t>13</a:t>
            </a:fld>
            <a:endParaRPr lang="en-US" dirty="0" smtClean="0"/>
          </a:p>
        </p:txBody>
      </p:sp>
      <p:sp>
        <p:nvSpPr>
          <p:cNvPr id="57348" name="Slide Image Placeholder 9"/>
          <p:cNvSpPr>
            <a:spLocks noGrp="1" noRot="1" noChangeAspect="1" noTextEdit="1"/>
          </p:cNvSpPr>
          <p:nvPr>
            <p:ph type="sldImg"/>
          </p:nvPr>
        </p:nvSpPr>
        <p:spP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9D496248-283F-43C0-AE3E-ADA07DB85A87}" type="slidenum">
              <a:rPr lang="en-US" smtClean="0"/>
              <a:pPr defTabSz="958764">
                <a:defRPr/>
              </a:pPr>
              <a:t>14</a:t>
            </a:fld>
            <a:endParaRPr lang="en-US" dirty="0" smtClean="0"/>
          </a:p>
        </p:txBody>
      </p:sp>
      <p:sp>
        <p:nvSpPr>
          <p:cNvPr id="58372" name="Slide Image Placeholder 9"/>
          <p:cNvSpPr>
            <a:spLocks noGrp="1" noRot="1" noChangeAspect="1" noTextEdit="1"/>
          </p:cNvSpPr>
          <p:nvPr>
            <p:ph type="sldImg"/>
          </p:nvPr>
        </p:nvSpPr>
        <p:spP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3FE0C875-ECCA-40DC-A51D-15C2A32BB360}" type="slidenum">
              <a:rPr lang="en-US" smtClean="0"/>
              <a:pPr defTabSz="958764">
                <a:defRPr/>
              </a:pPr>
              <a:t>15</a:t>
            </a:fld>
            <a:endParaRPr lang="en-US" dirty="0" smtClean="0"/>
          </a:p>
        </p:txBody>
      </p:sp>
      <p:sp>
        <p:nvSpPr>
          <p:cNvPr id="59396" name="Slide Image Placeholder 9"/>
          <p:cNvSpPr>
            <a:spLocks noGrp="1" noRot="1" noChangeAspect="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07DEB50A-B870-4D1F-B183-6CC3ADF3E0EC}" type="slidenum">
              <a:rPr lang="en-US" smtClean="0"/>
              <a:pPr defTabSz="958764">
                <a:defRPr/>
              </a:pPr>
              <a:t>16</a:t>
            </a:fld>
            <a:endParaRPr lang="en-US" dirty="0" smtClean="0"/>
          </a:p>
        </p:txBody>
      </p:sp>
      <p:sp>
        <p:nvSpPr>
          <p:cNvPr id="60420" name="Slide Image Placeholder 9"/>
          <p:cNvSpPr>
            <a:spLocks noGrp="1" noRot="1" noChangeAspect="1" noTextEdit="1"/>
          </p:cNvSpPr>
          <p:nvPr>
            <p:ph type="sldImg"/>
          </p:nvPr>
        </p:nvSpPr>
        <p:spPr>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D05371E-25A0-4FFD-8D8C-01F95CD20B2E}" type="slidenum">
              <a:rPr lang="en-US" smtClean="0"/>
              <a:pPr defTabSz="958764">
                <a:defRPr/>
              </a:pPr>
              <a:t>17</a:t>
            </a:fld>
            <a:endParaRPr lang="en-US" dirty="0" smtClean="0"/>
          </a:p>
        </p:txBody>
      </p:sp>
      <p:sp>
        <p:nvSpPr>
          <p:cNvPr id="61444" name="Slide Image Placeholder 9"/>
          <p:cNvSpPr>
            <a:spLocks noGrp="1" noRot="1" noChangeAspect="1" noTextEdit="1"/>
          </p:cNvSpPr>
          <p:nvPr>
            <p:ph type="sldImg"/>
          </p:nvPr>
        </p:nvSpPr>
        <p:spPr>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A63B6D8-F2C6-4E62-A4BC-18A70BE8B646}" type="slidenum">
              <a:rPr lang="en-US" smtClean="0"/>
              <a:pPr defTabSz="958764">
                <a:defRPr/>
              </a:pPr>
              <a:t>18</a:t>
            </a:fld>
            <a:endParaRPr lang="en-US" dirty="0" smtClean="0"/>
          </a:p>
        </p:txBody>
      </p:sp>
      <p:sp>
        <p:nvSpPr>
          <p:cNvPr id="62468" name="Slide Image Placeholder 9"/>
          <p:cNvSpPr>
            <a:spLocks noGrp="1" noRot="1" noChangeAspect="1" noTextEdit="1"/>
          </p:cNvSpPr>
          <p:nvPr>
            <p:ph type="sldImg"/>
          </p:nvPr>
        </p:nvSpPr>
        <p:spPr>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A2696E2C-E4E5-44E4-B384-3B41F92FEE66}" type="slidenum">
              <a:rPr lang="en-US" smtClean="0"/>
              <a:pPr defTabSz="958764">
                <a:defRPr/>
              </a:pPr>
              <a:t>19</a:t>
            </a:fld>
            <a:endParaRPr lang="en-US" dirty="0" smtClean="0"/>
          </a:p>
        </p:txBody>
      </p:sp>
      <p:sp>
        <p:nvSpPr>
          <p:cNvPr id="63492" name="Slide Image Placeholder 9"/>
          <p:cNvSpPr>
            <a:spLocks noGrp="1" noRot="1" noChangeAspect="1" noTextEdit="1"/>
          </p:cNvSpPr>
          <p:nvPr>
            <p:ph type="sldImg"/>
          </p:nvPr>
        </p:nvSpPr>
        <p:spPr>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F8DBF2D9-3DB3-423E-A14C-93794B5AA982}" type="slidenum">
              <a:rPr lang="en-US" smtClean="0"/>
              <a:pPr defTabSz="958764">
                <a:defRPr/>
              </a:pPr>
              <a:t>20</a:t>
            </a:fld>
            <a:endParaRPr lang="en-US" dirty="0" smtClean="0"/>
          </a:p>
        </p:txBody>
      </p:sp>
      <p:sp>
        <p:nvSpPr>
          <p:cNvPr id="64516" name="Slide Image Placeholder 9"/>
          <p:cNvSpPr>
            <a:spLocks noGrp="1" noRot="1" noChangeAspect="1" noTextEdit="1"/>
          </p:cNvSpPr>
          <p:nvPr>
            <p:ph type="sldImg"/>
          </p:nvPr>
        </p:nvSpPr>
        <p:spPr>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E797ECD-3D9F-4EDE-B5B9-727CEBD06F9A}" type="slidenum">
              <a:rPr lang="en-US" smtClean="0"/>
              <a:pPr defTabSz="958764">
                <a:defRPr/>
              </a:pPr>
              <a:t>21</a:t>
            </a:fld>
            <a:endParaRPr lang="en-US" dirty="0" smtClean="0"/>
          </a:p>
        </p:txBody>
      </p:sp>
      <p:sp>
        <p:nvSpPr>
          <p:cNvPr id="65540" name="Slide Image Placeholder 9"/>
          <p:cNvSpPr>
            <a:spLocks noGrp="1" noRot="1" noChangeAspect="1" noTextEdit="1"/>
          </p:cNvSpPr>
          <p:nvPr>
            <p:ph type="sldImg"/>
          </p:nvPr>
        </p:nvSpPr>
        <p:spP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round/>
            <a:headEnd/>
            <a:tailEnd/>
          </a:ln>
        </p:spPr>
        <p:txBody>
          <a:bodyPr/>
          <a:lstStyle/>
          <a:p>
            <a:fld id="{837BAE1E-A287-448A-BA54-C7C510455882}" type="slidenum">
              <a:rPr lang="en-US" smtClean="0">
                <a:ea typeface="Verdana" pitchFamily="32" charset="0"/>
                <a:cs typeface="Verdana" pitchFamily="32" charset="0"/>
              </a:rPr>
              <a:pPr/>
              <a:t>4</a:t>
            </a:fld>
            <a:endParaRPr lang="en-US" smtClean="0">
              <a:ea typeface="Verdana" pitchFamily="32" charset="0"/>
              <a:cs typeface="Verdana" pitchFamily="32" charset="0"/>
            </a:endParaRPr>
          </a:p>
        </p:txBody>
      </p:sp>
      <p:sp>
        <p:nvSpPr>
          <p:cNvPr id="48131"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8132"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EDFFC02E-794B-4E83-8020-3253792E2089}"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4</a:t>
            </a:fld>
            <a:endParaRPr lang="en-US" sz="800" dirty="0">
              <a:solidFill>
                <a:srgbClr val="000000"/>
              </a:solidFill>
              <a:latin typeface="Arial" charset="0"/>
            </a:endParaRPr>
          </a:p>
        </p:txBody>
      </p:sp>
      <p:sp>
        <p:nvSpPr>
          <p:cNvPr id="48133"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1187384C-1E3D-4195-AB5A-42396DE5742C}" type="slidenum">
              <a:rPr lang="en-US" smtClean="0"/>
              <a:pPr defTabSz="958764">
                <a:defRPr/>
              </a:pPr>
              <a:t>22</a:t>
            </a:fld>
            <a:endParaRPr lang="en-US" dirty="0" smtClean="0"/>
          </a:p>
        </p:txBody>
      </p:sp>
      <p:sp>
        <p:nvSpPr>
          <p:cNvPr id="66564" name="Slide Image Placeholder 9"/>
          <p:cNvSpPr>
            <a:spLocks noGrp="1" noRot="1" noChangeAspect="1" noTextEdit="1"/>
          </p:cNvSpPr>
          <p:nvPr>
            <p:ph type="sldImg"/>
          </p:nvPr>
        </p:nvSpPr>
        <p:spPr>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A211C18-E755-4028-ABBE-7BC83A3583BC}" type="slidenum">
              <a:rPr lang="en-US" smtClean="0"/>
              <a:pPr defTabSz="958764">
                <a:defRPr/>
              </a:pPr>
              <a:t>23</a:t>
            </a:fld>
            <a:endParaRPr lang="en-US" dirty="0" smtClean="0"/>
          </a:p>
        </p:txBody>
      </p:sp>
      <p:sp>
        <p:nvSpPr>
          <p:cNvPr id="67588" name="Slide Image Placeholder 9"/>
          <p:cNvSpPr>
            <a:spLocks noGrp="1" noRot="1" noChangeAspect="1" noTextEdit="1"/>
          </p:cNvSpPr>
          <p:nvPr>
            <p:ph type="sldImg"/>
          </p:nvPr>
        </p:nvSpPr>
        <p:spPr>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591C238-D06B-46D5-B3FA-63236CBC9688}" type="slidenum">
              <a:rPr lang="en-US" smtClean="0"/>
              <a:pPr defTabSz="958764">
                <a:defRPr/>
              </a:pPr>
              <a:t>24</a:t>
            </a:fld>
            <a:endParaRPr lang="en-US" dirty="0" smtClean="0"/>
          </a:p>
        </p:txBody>
      </p:sp>
      <p:sp>
        <p:nvSpPr>
          <p:cNvPr id="68612" name="Slide Image Placeholder 9"/>
          <p:cNvSpPr>
            <a:spLocks noGrp="1" noRot="1" noChangeAspect="1" noTextEdit="1"/>
          </p:cNvSpPr>
          <p:nvPr>
            <p:ph type="sldImg"/>
          </p:nvPr>
        </p:nvSpPr>
        <p:spPr>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86557DFB-47A0-4D8F-9108-2E44B515D2B9}" type="slidenum">
              <a:rPr lang="en-US" smtClean="0"/>
              <a:pPr defTabSz="958764">
                <a:defRPr/>
              </a:pPr>
              <a:t>25</a:t>
            </a:fld>
            <a:endParaRPr lang="en-US" dirty="0" smtClean="0"/>
          </a:p>
        </p:txBody>
      </p:sp>
      <p:sp>
        <p:nvSpPr>
          <p:cNvPr id="69636" name="Slide Image Placeholder 9"/>
          <p:cNvSpPr>
            <a:spLocks noGrp="1" noRot="1" noChangeAspect="1" noTextEdit="1"/>
          </p:cNvSpPr>
          <p:nvPr>
            <p:ph type="sldImg"/>
          </p:nvPr>
        </p:nvSpPr>
        <p:spPr>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6A25E3E0-EEC2-4364-93AB-B468F81A87FC}" type="slidenum">
              <a:rPr lang="en-US" smtClean="0"/>
              <a:pPr defTabSz="958764">
                <a:defRPr/>
              </a:pPr>
              <a:t>26</a:t>
            </a:fld>
            <a:endParaRPr lang="en-US" dirty="0" smtClean="0"/>
          </a:p>
        </p:txBody>
      </p:sp>
      <p:sp>
        <p:nvSpPr>
          <p:cNvPr id="70660" name="Slide Image Placeholder 9"/>
          <p:cNvSpPr>
            <a:spLocks noGrp="1" noRot="1" noChangeAspect="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2B4121C5-A74E-4F19-B188-62A2CE4FE268}" type="slidenum">
              <a:rPr lang="en-US" smtClean="0"/>
              <a:pPr defTabSz="958764">
                <a:defRPr/>
              </a:pPr>
              <a:t>27</a:t>
            </a:fld>
            <a:endParaRPr lang="en-US" dirty="0" smtClean="0"/>
          </a:p>
        </p:txBody>
      </p:sp>
      <p:sp>
        <p:nvSpPr>
          <p:cNvPr id="71684" name="Slide Image Placeholder 9"/>
          <p:cNvSpPr>
            <a:spLocks noGrp="1" noRot="1" noChangeAspect="1" noTextEdit="1"/>
          </p:cNvSpPr>
          <p:nvPr>
            <p:ph type="sldImg"/>
          </p:nvPr>
        </p:nvSpPr>
        <p:spPr>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D65ACB57-3E74-4993-9DB6-A5FB5A04FA4A}" type="slidenum">
              <a:rPr lang="en-US" smtClean="0"/>
              <a:pPr defTabSz="958764">
                <a:defRPr/>
              </a:pPr>
              <a:t>28</a:t>
            </a:fld>
            <a:endParaRPr lang="en-US" dirty="0" smtClean="0"/>
          </a:p>
        </p:txBody>
      </p:sp>
      <p:sp>
        <p:nvSpPr>
          <p:cNvPr id="72708" name="Slide Image Placeholder 9"/>
          <p:cNvSpPr>
            <a:spLocks noGrp="1" noRot="1" noChangeAspect="1" noTextEdit="1"/>
          </p:cNvSpPr>
          <p:nvPr>
            <p:ph type="sldImg"/>
          </p:nvPr>
        </p:nvSpPr>
        <p:spPr>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63B4356B-4060-47A8-ACFF-67BF63B2671E}" type="slidenum">
              <a:rPr lang="en-US" smtClean="0"/>
              <a:pPr defTabSz="958764">
                <a:defRPr/>
              </a:pPr>
              <a:t>29</a:t>
            </a:fld>
            <a:endParaRPr lang="en-US" dirty="0" smtClean="0"/>
          </a:p>
        </p:txBody>
      </p:sp>
      <p:sp>
        <p:nvSpPr>
          <p:cNvPr id="73732" name="Slide Image Placeholder 9"/>
          <p:cNvSpPr>
            <a:spLocks noGrp="1" noRot="1" noChangeAspect="1" noTextEdit="1"/>
          </p:cNvSpPr>
          <p:nvPr>
            <p:ph type="sldImg"/>
          </p:nvPr>
        </p:nvSpPr>
        <p:spPr>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8EFE51DF-19FD-4D75-A3D5-3172A26C9882}" type="slidenum">
              <a:rPr lang="en-US" smtClean="0"/>
              <a:pPr defTabSz="958764">
                <a:defRPr/>
              </a:pPr>
              <a:t>30</a:t>
            </a:fld>
            <a:endParaRPr lang="en-US" dirty="0" smtClean="0"/>
          </a:p>
        </p:txBody>
      </p:sp>
      <p:sp>
        <p:nvSpPr>
          <p:cNvPr id="74756" name="Slide Image Placeholder 9"/>
          <p:cNvSpPr>
            <a:spLocks noGrp="1" noRot="1" noChangeAspect="1" noTextEdit="1"/>
          </p:cNvSpPr>
          <p:nvPr>
            <p:ph type="sldImg"/>
          </p:nvPr>
        </p:nvSpPr>
        <p:spPr>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79159D25-7340-468F-B733-5B0F27E9777D}" type="slidenum">
              <a:rPr lang="en-US" smtClean="0"/>
              <a:pPr defTabSz="958764">
                <a:defRPr/>
              </a:pPr>
              <a:t>31</a:t>
            </a:fld>
            <a:endParaRPr lang="en-US" dirty="0" smtClean="0"/>
          </a:p>
        </p:txBody>
      </p:sp>
      <p:sp>
        <p:nvSpPr>
          <p:cNvPr id="75780" name="Slide Image Placeholder 9"/>
          <p:cNvSpPr>
            <a:spLocks noGrp="1" noRot="1" noChangeAspect="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round/>
            <a:headEnd/>
            <a:tailEnd/>
          </a:ln>
        </p:spPr>
        <p:txBody>
          <a:bodyPr/>
          <a:lstStyle/>
          <a:p>
            <a:fld id="{815A627D-A81A-4F4A-923E-37ABF07DEABB}" type="slidenum">
              <a:rPr lang="en-US" smtClean="0">
                <a:ea typeface="Verdana" pitchFamily="32" charset="0"/>
                <a:cs typeface="Verdana" pitchFamily="32" charset="0"/>
              </a:rPr>
              <a:pPr/>
              <a:t>5</a:t>
            </a:fld>
            <a:endParaRPr lang="en-US" smtClean="0">
              <a:ea typeface="Verdana" pitchFamily="32" charset="0"/>
              <a:cs typeface="Verdana" pitchFamily="32" charset="0"/>
            </a:endParaRPr>
          </a:p>
        </p:txBody>
      </p:sp>
      <p:sp>
        <p:nvSpPr>
          <p:cNvPr id="49155"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49156"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0926A5D8-2CAA-464E-93BE-5AFD46163C15}"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5</a:t>
            </a:fld>
            <a:endParaRPr lang="en-US" sz="800" dirty="0">
              <a:solidFill>
                <a:srgbClr val="000000"/>
              </a:solidFill>
              <a:latin typeface="Arial" charset="0"/>
            </a:endParaRPr>
          </a:p>
        </p:txBody>
      </p:sp>
      <p:sp>
        <p:nvSpPr>
          <p:cNvPr id="49157"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5C81C9A6-FBBD-4EF5-BA2E-9CFF7EF16B61}" type="slidenum">
              <a:rPr lang="en-US" smtClean="0"/>
              <a:pPr defTabSz="958764">
                <a:defRPr/>
              </a:pPr>
              <a:t>32</a:t>
            </a:fld>
            <a:endParaRPr lang="en-US" dirty="0" smtClean="0"/>
          </a:p>
        </p:txBody>
      </p:sp>
      <p:sp>
        <p:nvSpPr>
          <p:cNvPr id="76804" name="Slide Image Placeholder 9"/>
          <p:cNvSpPr>
            <a:spLocks noGrp="1" noRot="1" noChangeAspect="1" noTextEdit="1"/>
          </p:cNvSpPr>
          <p:nvPr>
            <p:ph type="sldImg"/>
          </p:nvPr>
        </p:nvSpPr>
        <p:spPr>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2"/>
          <p:cNvSpPr>
            <a:spLocks noGrp="1"/>
          </p:cNvSpPr>
          <p:nvPr>
            <p:ph type="body" idx="1"/>
          </p:nvPr>
        </p:nvSpPr>
        <p:spPr>
          <a:xfrm>
            <a:off x="506016" y="4009572"/>
            <a:ext cx="5049739" cy="4496405"/>
          </a:xfrm>
          <a:noFill/>
        </p:spPr>
        <p:txBody>
          <a:bodyPr/>
          <a:lstStyle/>
          <a:p>
            <a:pPr eaLnBrk="1" hangingPunct="1">
              <a:buFontTx/>
              <a:buNone/>
            </a:pPr>
            <a:r>
              <a:rPr lang="en-US" smtClean="0">
                <a:latin typeface="Verdana" pitchFamily="32" charset="0"/>
                <a:ea typeface="Verdana" pitchFamily="32" charset="0"/>
                <a:cs typeface="Verdana" pitchFamily="32" charset="0"/>
              </a:rPr>
              <a:t>Ask the students to modify their programs by using this Employee class instead of the previous class.</a:t>
            </a:r>
            <a:endParaRPr lang="en-IN" smtClean="0">
              <a:latin typeface="Verdana" pitchFamily="32" charset="0"/>
              <a:ea typeface="Verdana" pitchFamily="32" charset="0"/>
              <a:cs typeface="Verdana" pitchFamily="32" charset="0"/>
            </a:endParaRPr>
          </a:p>
          <a:p>
            <a:pPr eaLnBrk="1" hangingPunct="1">
              <a:buFontTx/>
              <a:buNone/>
            </a:pPr>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C6E79629-8E70-46FF-A23C-D4CE97380A03}" type="slidenum">
              <a:rPr lang="en-US" smtClean="0"/>
              <a:pPr defTabSz="958764">
                <a:defRPr/>
              </a:pPr>
              <a:t>33</a:t>
            </a:fld>
            <a:endParaRPr lang="en-US" dirty="0" smtClean="0"/>
          </a:p>
        </p:txBody>
      </p:sp>
      <p:sp>
        <p:nvSpPr>
          <p:cNvPr id="77828" name="Slide Image Placeholder 9"/>
          <p:cNvSpPr>
            <a:spLocks noGrp="1" noRot="1" noChangeAspect="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round/>
            <a:headEnd/>
            <a:tailEnd/>
          </a:ln>
        </p:spPr>
        <p:txBody>
          <a:bodyPr/>
          <a:lstStyle/>
          <a:p>
            <a:fld id="{C38F0777-E4FE-471F-912C-BA906AEF1501}" type="slidenum">
              <a:rPr lang="en-US" smtClean="0">
                <a:ea typeface="Verdana" pitchFamily="32" charset="0"/>
                <a:cs typeface="Verdana" pitchFamily="32" charset="0"/>
              </a:rPr>
              <a:pPr/>
              <a:t>6</a:t>
            </a:fld>
            <a:endParaRPr lang="en-US" smtClean="0">
              <a:ea typeface="Verdana" pitchFamily="32" charset="0"/>
              <a:cs typeface="Verdana" pitchFamily="32" charset="0"/>
            </a:endParaRPr>
          </a:p>
        </p:txBody>
      </p:sp>
      <p:sp>
        <p:nvSpPr>
          <p:cNvPr id="50179"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0180"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9860210B-5D6C-496E-BB22-1C345522F211}"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6</a:t>
            </a:fld>
            <a:endParaRPr lang="en-US" sz="800" dirty="0">
              <a:solidFill>
                <a:srgbClr val="000000"/>
              </a:solidFill>
              <a:latin typeface="Arial" charset="0"/>
            </a:endParaRPr>
          </a:p>
        </p:txBody>
      </p:sp>
      <p:sp>
        <p:nvSpPr>
          <p:cNvPr id="50181"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round/>
            <a:headEnd/>
            <a:tailEnd/>
          </a:ln>
        </p:spPr>
        <p:txBody>
          <a:bodyPr/>
          <a:lstStyle/>
          <a:p>
            <a:fld id="{8A00614F-7CA2-45F2-88AC-88523D96FCE5}" type="slidenum">
              <a:rPr lang="en-US" smtClean="0">
                <a:ea typeface="Verdana" pitchFamily="32" charset="0"/>
                <a:cs typeface="Verdana" pitchFamily="32" charset="0"/>
              </a:rPr>
              <a:pPr/>
              <a:t>7</a:t>
            </a:fld>
            <a:endParaRPr lang="en-US" smtClean="0">
              <a:ea typeface="Verdana" pitchFamily="32" charset="0"/>
              <a:cs typeface="Verdana" pitchFamily="32" charset="0"/>
            </a:endParaRPr>
          </a:p>
        </p:txBody>
      </p:sp>
      <p:sp>
        <p:nvSpPr>
          <p:cNvPr id="51203"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1204"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23E2AC43-5575-4C8E-83E9-782A35D2BD6E}"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7</a:t>
            </a:fld>
            <a:endParaRPr lang="en-US" sz="800" dirty="0">
              <a:solidFill>
                <a:srgbClr val="000000"/>
              </a:solidFill>
              <a:latin typeface="Arial" charset="0"/>
            </a:endParaRPr>
          </a:p>
        </p:txBody>
      </p:sp>
      <p:sp>
        <p:nvSpPr>
          <p:cNvPr id="51205"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6"/>
          <p:cNvSpPr>
            <a:spLocks noGrp="1" noChangeArrowheads="1"/>
          </p:cNvSpPr>
          <p:nvPr>
            <p:ph type="sldNum" sz="quarter"/>
          </p:nvPr>
        </p:nvSpPr>
        <p:spPr>
          <a:noFill/>
          <a:ln>
            <a:round/>
            <a:headEnd/>
            <a:tailEnd/>
          </a:ln>
        </p:spPr>
        <p:txBody>
          <a:bodyPr/>
          <a:lstStyle/>
          <a:p>
            <a:fld id="{2BFBD205-99A7-429A-8D59-A8DBF2A42C1A}" type="slidenum">
              <a:rPr lang="en-US" smtClean="0">
                <a:ea typeface="Verdana" pitchFamily="32" charset="0"/>
                <a:cs typeface="Verdana" pitchFamily="32" charset="0"/>
              </a:rPr>
              <a:pPr/>
              <a:t>8</a:t>
            </a:fld>
            <a:endParaRPr lang="en-US" smtClean="0">
              <a:ea typeface="Verdana" pitchFamily="32" charset="0"/>
              <a:cs typeface="Verdana" pitchFamily="32" charset="0"/>
            </a:endParaRPr>
          </a:p>
        </p:txBody>
      </p:sp>
      <p:sp>
        <p:nvSpPr>
          <p:cNvPr id="52227"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2228"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2CCEE878-E30E-4092-81D4-D8EB9D02793C}"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8</a:t>
            </a:fld>
            <a:endParaRPr lang="en-US" sz="800" dirty="0">
              <a:solidFill>
                <a:srgbClr val="000000"/>
              </a:solidFill>
              <a:latin typeface="Arial" charset="0"/>
            </a:endParaRPr>
          </a:p>
        </p:txBody>
      </p:sp>
      <p:sp>
        <p:nvSpPr>
          <p:cNvPr id="52229"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round/>
            <a:headEnd/>
            <a:tailEnd/>
          </a:ln>
        </p:spPr>
        <p:txBody>
          <a:bodyPr/>
          <a:lstStyle/>
          <a:p>
            <a:fld id="{0117E4EA-3A51-4052-982C-A62A7B9F8ABF}" type="slidenum">
              <a:rPr lang="en-US" smtClean="0">
                <a:ea typeface="Verdana" pitchFamily="32" charset="0"/>
                <a:cs typeface="Verdana" pitchFamily="32" charset="0"/>
              </a:rPr>
              <a:pPr/>
              <a:t>9</a:t>
            </a:fld>
            <a:endParaRPr lang="en-US" smtClean="0">
              <a:ea typeface="Verdana" pitchFamily="32" charset="0"/>
              <a:cs typeface="Verdana" pitchFamily="32" charset="0"/>
            </a:endParaRPr>
          </a:p>
        </p:txBody>
      </p:sp>
      <p:sp>
        <p:nvSpPr>
          <p:cNvPr id="53251"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3252"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04F7BCBB-98A8-4C69-99BB-44036561EC14}"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9</a:t>
            </a:fld>
            <a:endParaRPr lang="en-US" sz="800" dirty="0">
              <a:solidFill>
                <a:srgbClr val="000000"/>
              </a:solidFill>
              <a:latin typeface="Arial" charset="0"/>
            </a:endParaRPr>
          </a:p>
        </p:txBody>
      </p:sp>
      <p:sp>
        <p:nvSpPr>
          <p:cNvPr id="53253"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6"/>
          <p:cNvSpPr>
            <a:spLocks noGrp="1" noChangeArrowheads="1"/>
          </p:cNvSpPr>
          <p:nvPr>
            <p:ph type="sldNum" sz="quarter"/>
          </p:nvPr>
        </p:nvSpPr>
        <p:spPr>
          <a:noFill/>
          <a:ln>
            <a:round/>
            <a:headEnd/>
            <a:tailEnd/>
          </a:ln>
        </p:spPr>
        <p:txBody>
          <a:bodyPr/>
          <a:lstStyle/>
          <a:p>
            <a:fld id="{FA6354E2-860F-4037-A973-F628E8E9F77D}" type="slidenum">
              <a:rPr lang="en-US" smtClean="0">
                <a:ea typeface="Verdana" pitchFamily="32" charset="0"/>
                <a:cs typeface="Verdana" pitchFamily="32" charset="0"/>
              </a:rPr>
              <a:pPr/>
              <a:t>10</a:t>
            </a:fld>
            <a:endParaRPr lang="en-US" smtClean="0">
              <a:ea typeface="Verdana" pitchFamily="32" charset="0"/>
              <a:cs typeface="Verdana" pitchFamily="32" charset="0"/>
            </a:endParaRPr>
          </a:p>
        </p:txBody>
      </p:sp>
      <p:sp>
        <p:nvSpPr>
          <p:cNvPr id="54275" name="Rectangle 1"/>
          <p:cNvSpPr>
            <a:spLocks noGrp="1" noChangeArrowheads="1"/>
          </p:cNvSpPr>
          <p:nvPr>
            <p:ph type="body"/>
          </p:nvPr>
        </p:nvSpPr>
        <p:spPr>
          <a:xfrm>
            <a:off x="506016" y="4009572"/>
            <a:ext cx="5049739" cy="4496405"/>
          </a:xfrm>
          <a:noFill/>
        </p:spPr>
        <p:txBody>
          <a:bodyPr wrap="none" anchor="ctr"/>
          <a:lstStyle/>
          <a:p>
            <a:pPr marL="106615" indent="-105113">
              <a:spcBef>
                <a:spcPts val="355"/>
              </a:spcBef>
              <a:tabLst>
                <a:tab pos="106615" algn="l"/>
                <a:tab pos="530071" algn="l"/>
                <a:tab pos="955028" algn="l"/>
                <a:tab pos="1379986" algn="l"/>
                <a:tab pos="1804943" algn="l"/>
                <a:tab pos="2229901" algn="l"/>
                <a:tab pos="2654858" algn="l"/>
                <a:tab pos="3079815" algn="l"/>
                <a:tab pos="3504772" algn="l"/>
                <a:tab pos="3929730" algn="l"/>
                <a:tab pos="4354687" algn="l"/>
                <a:tab pos="4779645" algn="l"/>
                <a:tab pos="5204602" algn="l"/>
                <a:tab pos="5629560" algn="l"/>
                <a:tab pos="6054517" algn="l"/>
                <a:tab pos="6479475" algn="l"/>
                <a:tab pos="6904432" algn="l"/>
                <a:tab pos="7329389" algn="l"/>
                <a:tab pos="7754346" algn="l"/>
                <a:tab pos="8179304" algn="l"/>
                <a:tab pos="8604261" algn="l"/>
              </a:tabLst>
            </a:pPr>
            <a:endParaRPr lang="en-US" sz="900" dirty="0" smtClean="0">
              <a:latin typeface="Verdana" pitchFamily="32" charset="0"/>
              <a:ea typeface="Verdana" pitchFamily="32" charset="0"/>
              <a:cs typeface="Verdana" pitchFamily="32" charset="0"/>
            </a:endParaRPr>
          </a:p>
        </p:txBody>
      </p:sp>
      <p:sp>
        <p:nvSpPr>
          <p:cNvPr id="54276" name="Text Box 2"/>
          <p:cNvSpPr txBox="1">
            <a:spLocks noChangeArrowheads="1"/>
          </p:cNvSpPr>
          <p:nvPr/>
        </p:nvSpPr>
        <p:spPr bwMode="auto">
          <a:xfrm>
            <a:off x="1882677" y="8769048"/>
            <a:ext cx="3092648" cy="293310"/>
          </a:xfrm>
          <a:prstGeom prst="rect">
            <a:avLst/>
          </a:prstGeom>
          <a:noFill/>
          <a:ln w="9525">
            <a:noFill/>
            <a:round/>
            <a:headEnd/>
            <a:tailEnd/>
          </a:ln>
        </p:spPr>
        <p:txBody>
          <a:bodyPr lIns="96028" tIns="48014" rIns="96028" bIns="48014" anchor="b"/>
          <a:lstStyle/>
          <a:p>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fld id="{4AF9D924-AEA8-4A72-8833-400883E8662B}" type="slidenum">
              <a:rPr lang="en-US" sz="800">
                <a:solidFill>
                  <a:srgbClr val="000000"/>
                </a:solidFill>
                <a:latin typeface="Arial" charset="0"/>
              </a:rPr>
              <a:pPr>
                <a:tabLst>
                  <a:tab pos="0" algn="l"/>
                  <a:tab pos="423456" algn="l"/>
                  <a:tab pos="848414" algn="l"/>
                  <a:tab pos="1273371" algn="l"/>
                  <a:tab pos="1698328" algn="l"/>
                  <a:tab pos="2123285" algn="l"/>
                  <a:tab pos="2548243" algn="l"/>
                  <a:tab pos="2973200" algn="l"/>
                  <a:tab pos="3398158" algn="l"/>
                  <a:tab pos="3823115" algn="l"/>
                  <a:tab pos="4248073" algn="l"/>
                  <a:tab pos="4673030" algn="l"/>
                  <a:tab pos="5097988" algn="l"/>
                  <a:tab pos="5522945" algn="l"/>
                  <a:tab pos="5947902" algn="l"/>
                  <a:tab pos="6372859" algn="l"/>
                  <a:tab pos="6797817" algn="l"/>
                  <a:tab pos="7222774" algn="l"/>
                  <a:tab pos="7647732" algn="l"/>
                  <a:tab pos="8072689" algn="l"/>
                  <a:tab pos="8497647" algn="l"/>
                </a:tabLst>
              </a:pPr>
              <a:t>10</a:t>
            </a:fld>
            <a:endParaRPr lang="en-US" sz="800" dirty="0">
              <a:solidFill>
                <a:srgbClr val="000000"/>
              </a:solidFill>
              <a:latin typeface="Arial" charset="0"/>
            </a:endParaRPr>
          </a:p>
        </p:txBody>
      </p:sp>
      <p:sp>
        <p:nvSpPr>
          <p:cNvPr id="54277" name="Rectangle 3"/>
          <p:cNvSpPr>
            <a:spLocks noGrp="1" noRot="1" noChangeAspect="1" noChangeArrowheads="1" noTextEdit="1"/>
          </p:cNvSpPr>
          <p:nvPr>
            <p:ph type="sldImg" idx="1"/>
          </p:nvPr>
        </p:nvSpPr>
        <p:spPr>
          <a:xfrm>
            <a:off x="-106363" y="301625"/>
            <a:ext cx="6259513" cy="3522663"/>
          </a:xfrm>
          <a:solidFill>
            <a:srgbClr val="FFFFFF"/>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Notes Placeholder 2"/>
          <p:cNvSpPr>
            <a:spLocks noGrp="1"/>
          </p:cNvSpPr>
          <p:nvPr>
            <p:ph type="body" idx="1"/>
          </p:nvPr>
        </p:nvSpPr>
        <p:spPr>
          <a:xfrm>
            <a:off x="506016" y="4009572"/>
            <a:ext cx="5049739" cy="4496405"/>
          </a:xfrm>
          <a:noFill/>
        </p:spPr>
        <p:txBody>
          <a:bodyPr/>
          <a:lstStyle/>
          <a:p>
            <a:pPr eaLnBrk="1" hangingPunct="1"/>
            <a:endParaRPr lang="en-US" smtClean="0">
              <a:latin typeface="Verdana" pitchFamily="32" charset="0"/>
              <a:ea typeface="Verdana" pitchFamily="32" charset="0"/>
              <a:cs typeface="Verdana" pitchFamily="32" charset="0"/>
            </a:endParaRPr>
          </a:p>
        </p:txBody>
      </p:sp>
      <p:sp>
        <p:nvSpPr>
          <p:cNvPr id="48131" name="Slide Number Placeholder 3"/>
          <p:cNvSpPr>
            <a:spLocks noGrp="1"/>
          </p:cNvSpPr>
          <p:nvPr>
            <p:ph type="sldNum" sz="quarter"/>
          </p:nvPr>
        </p:nvSpPr>
        <p:spPr/>
        <p:txBody>
          <a:bodyPr/>
          <a:lstStyle/>
          <a:p>
            <a:pPr defTabSz="958764">
              <a:defRPr/>
            </a:pPr>
            <a:fld id="{D4F1C6A2-30A3-4593-B437-2DCD7AAE4496}" type="slidenum">
              <a:rPr lang="en-US" smtClean="0"/>
              <a:pPr defTabSz="958764">
                <a:defRPr/>
              </a:pPr>
              <a:t>11</a:t>
            </a:fld>
            <a:endParaRPr lang="en-US" dirty="0" smtClean="0"/>
          </a:p>
        </p:txBody>
      </p:sp>
      <p:sp>
        <p:nvSpPr>
          <p:cNvPr id="55300" name="Slide Image Placeholder 9"/>
          <p:cNvSpPr>
            <a:spLocks noGrp="1" noRot="1" noChangeAspect="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smtClean="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508E36-439A-4FB5-A2E5-662929341BE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06230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F72970-BBD6-4F99-A721-D44F56DFDC80}"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213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chemeClr val="bg1"/>
                </a:solidFill>
              </a:defRPr>
            </a:lvl1pPr>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A5480B7-A5EC-4F98-9031-001A76E47905}"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1271292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eaker Slide">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11176000" y="6553201"/>
            <a:ext cx="609600" cy="369332"/>
          </a:xfrm>
          <a:prstGeom prst="rect">
            <a:avLst/>
          </a:prstGeom>
          <a:noFill/>
          <a:ln w="9525">
            <a:noFill/>
            <a:miter lim="800000"/>
            <a:headEnd/>
            <a:tailEnd/>
          </a:ln>
        </p:spPr>
        <p:txBody>
          <a:bodyPr>
            <a:spAutoFit/>
          </a:bodyPr>
          <a:lstStyle/>
          <a:p>
            <a:pPr algn="r">
              <a:defRPr/>
            </a:pPr>
            <a:fld id="{E37DB2FF-1285-489B-8486-407B19A33E2F}" type="slidenum">
              <a:rPr lang="en-US">
                <a:solidFill>
                  <a:srgbClr val="E6E6E6"/>
                </a:solidFill>
              </a:rPr>
              <a:pPr algn="r">
                <a:defRPr/>
              </a:pPr>
              <a:t>‹#›</a:t>
            </a:fld>
            <a:endParaRPr lang="en-US">
              <a:solidFill>
                <a:srgbClr val="E6E6E6"/>
              </a:solidFill>
            </a:endParaRPr>
          </a:p>
        </p:txBody>
      </p:sp>
      <p:sp>
        <p:nvSpPr>
          <p:cNvPr id="3" name="Content Placeholder 2"/>
          <p:cNvSpPr>
            <a:spLocks noGrp="1"/>
          </p:cNvSpPr>
          <p:nvPr>
            <p:ph idx="1"/>
          </p:nvPr>
        </p:nvSpPr>
        <p:spPr>
          <a:xfrm>
            <a:off x="609600" y="912813"/>
            <a:ext cx="10972800" cy="5212080"/>
          </a:xfrm>
        </p:spPr>
        <p:txBody>
          <a:bodyPr/>
          <a:lstStyle>
            <a:lvl1pPr>
              <a:buSzPct val="100000"/>
              <a:defRPr sz="2200">
                <a:solidFill>
                  <a:schemeClr val="tx2">
                    <a:lumMod val="75000"/>
                  </a:schemeClr>
                </a:solidFill>
              </a:defRPr>
            </a:lvl1pPr>
            <a:lvl2pPr marL="682625" indent="-225425">
              <a:defRPr sz="2000">
                <a:solidFill>
                  <a:schemeClr val="tx2">
                    <a:lumMod val="75000"/>
                  </a:schemeClr>
                </a:solidFill>
              </a:defRPr>
            </a:lvl2pPr>
            <a:lvl3pPr>
              <a:defRPr lang="en-US" sz="1800" kern="1200" dirty="0" smtClean="0">
                <a:solidFill>
                  <a:schemeClr val="tx2">
                    <a:lumMod val="75000"/>
                  </a:schemeClr>
                </a:solidFill>
                <a:latin typeface="Verdana" pitchFamily="34" charset="0"/>
                <a:ea typeface="Verdana" pitchFamily="34" charset="0"/>
                <a:cs typeface="Verdana" pitchFamily="34" charset="0"/>
              </a:defRPr>
            </a:lvl3pPr>
            <a:lvl4pPr>
              <a:defRPr sz="1600">
                <a:solidFill>
                  <a:schemeClr val="tx2">
                    <a:lumMod val="75000"/>
                  </a:schemeClr>
                </a:solidFill>
              </a:defRPr>
            </a:lvl4pPr>
            <a:lvl5pPr>
              <a:defRPr sz="1400">
                <a:solidFill>
                  <a:schemeClr val="tx2">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609600" y="190500"/>
            <a:ext cx="10972800" cy="381000"/>
          </a:xfrm>
        </p:spPr>
        <p:txBody>
          <a:bodyPr/>
          <a:lstStyle>
            <a:lvl1pPr>
              <a:defRPr sz="2400"/>
            </a:lvl1pPr>
          </a:lstStyle>
          <a:p>
            <a:r>
              <a:rPr lang="en-US" dirty="0" smtClean="0"/>
              <a:t>Click to edit Master title style</a:t>
            </a:r>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
            <a:ext cx="12192000" cy="1018440"/>
          </a:xfrm>
        </p:spPr>
        <p:txBody>
          <a:bodyPr/>
          <a:lstStyle>
            <a:lvl1pPr>
              <a:defRPr>
                <a:solidFill>
                  <a:schemeClr val="bg1"/>
                </a:solidFill>
              </a:defRPr>
            </a:lvl1pPr>
          </a:lstStyle>
          <a:p>
            <a:r>
              <a:rPr lang="en-US" dirty="0" smtClean="0"/>
              <a:t>  Click to edit Master title style</a:t>
            </a:r>
            <a:endParaRPr lang="en-IN" dirty="0"/>
          </a:p>
        </p:txBody>
      </p:sp>
      <p:sp>
        <p:nvSpPr>
          <p:cNvPr id="3" name="Content Placeholder 2"/>
          <p:cNvSpPr>
            <a:spLocks noGrp="1"/>
          </p:cNvSpPr>
          <p:nvPr>
            <p:ph idx="1"/>
          </p:nvPr>
        </p:nvSpPr>
        <p:spPr>
          <a:xfrm>
            <a:off x="551600" y="1511726"/>
            <a:ext cx="1100692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719386E-0240-4894-B641-836EF805D35C}"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84789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B3ABE2-AC6B-41DA-A774-6F41F1FAB236}" type="datetime1">
              <a:rPr lang="en-IN" smtClean="0"/>
              <a:pPr/>
              <a:t>23-09-2015</a:t>
            </a:fld>
            <a:endParaRPr lang="en-IN"/>
          </a:p>
        </p:txBody>
      </p:sp>
      <p:sp>
        <p:nvSpPr>
          <p:cNvPr id="6" name="Slide Number Placeholder 5"/>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8118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187734-65FC-40D0-904B-78D44B32A32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622117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B26A33A-2FCD-4AF6-9D17-9C5A7A6F3768}" type="datetime1">
              <a:rPr lang="en-IN" smtClean="0"/>
              <a:pPr/>
              <a:t>23-09-2015</a:t>
            </a:fld>
            <a:endParaRPr lang="en-IN"/>
          </a:p>
        </p:txBody>
      </p:sp>
      <p:sp>
        <p:nvSpPr>
          <p:cNvPr id="9" name="Slide Number Placeholder 8"/>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205479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lstStyle>
            <a:lvl1pPr>
              <a:defRPr>
                <a:solidFill>
                  <a:schemeClr val="bg1"/>
                </a:solidFill>
              </a:defRPr>
            </a:lvl1p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2C5F625-F49F-43B2-9430-00A098807928}" type="datetime1">
              <a:rPr lang="en-IN" smtClean="0"/>
              <a:pPr/>
              <a:t>23-09-2015</a:t>
            </a:fld>
            <a:endParaRPr lang="en-IN"/>
          </a:p>
        </p:txBody>
      </p:sp>
      <p:sp>
        <p:nvSpPr>
          <p:cNvPr id="5" name="Slide Number Placeholder 4"/>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7579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CAAC3-C602-4C1B-9EB0-009F09F988BE}" type="datetime1">
              <a:rPr lang="en-IN" smtClean="0"/>
              <a:pPr/>
              <a:t>23-09-2015</a:t>
            </a:fld>
            <a:endParaRPr lang="en-IN"/>
          </a:p>
        </p:txBody>
      </p:sp>
      <p:sp>
        <p:nvSpPr>
          <p:cNvPr id="4" name="Slide Number Placeholder 3"/>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03287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F3D2C5-D7CB-4B96-AB3B-1EBB9310CC96}"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253515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chemeClr val="bg1"/>
                </a:solidFill>
              </a:defRPr>
            </a:lvl1pPr>
          </a:lstStyle>
          <a:p>
            <a:r>
              <a:rPr lang="en-US" smtClean="0"/>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C0BCA-B029-402D-848F-FE5A2F7DCAFD}" type="datetime1">
              <a:rPr lang="en-IN" smtClean="0"/>
              <a:pPr/>
              <a:t>23-09-2015</a:t>
            </a:fld>
            <a:endParaRPr lang="en-IN"/>
          </a:p>
        </p:txBody>
      </p:sp>
      <p:sp>
        <p:nvSpPr>
          <p:cNvPr id="7" name="Slide Number Placeholder 6"/>
          <p:cNvSpPr>
            <a:spLocks noGrp="1"/>
          </p:cNvSpPr>
          <p:nvPr>
            <p:ph type="sldNum" sz="quarter" idx="12"/>
          </p:nvPr>
        </p:nvSpPr>
        <p:spPr/>
        <p:txBody>
          <a:body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3529383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rgbClr val="3388A9"/>
          </a:solidFill>
        </p:spPr>
        <p:txBody>
          <a:bodyPr vert="horz" lIns="91440" tIns="45720" rIns="91440" bIns="45720" rtlCol="0" anchor="ctr">
            <a:normAutofit/>
          </a:bodyPr>
          <a:lstStyle/>
          <a:p>
            <a:r>
              <a:rPr lang="en-US" dirty="0" smtClean="0"/>
              <a:t>  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7145D-827B-4466-9CBF-6CD21893B19B}" type="datetime1">
              <a:rPr lang="en-IN" smtClean="0"/>
              <a:pPr/>
              <a:t>23-09-2015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BAE2B-40D1-4EC8-9863-B96E0B95C1B5}" type="slidenum">
              <a:rPr lang="en-IN" smtClean="0"/>
              <a:pPr/>
              <a:t>‹#›</a:t>
            </a:fld>
            <a:endParaRPr lang="en-IN"/>
          </a:p>
        </p:txBody>
      </p:sp>
    </p:spTree>
    <p:extLst>
      <p:ext uri="{BB962C8B-B14F-4D97-AF65-F5344CB8AC3E}">
        <p14:creationId xmlns="" xmlns:p14="http://schemas.microsoft.com/office/powerpoint/2010/main" val="92558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091822" y="2074458"/>
            <a:ext cx="10126638" cy="2019870"/>
          </a:xfrm>
          <a:solidFill>
            <a:srgbClr val="3388A9"/>
          </a:solidFill>
        </p:spPr>
        <p:txBody>
          <a:bodyPr>
            <a:noAutofit/>
          </a:bodyPr>
          <a:lstStyle/>
          <a:p>
            <a:r>
              <a:rPr lang="en-IN" sz="4400" b="1" dirty="0" smtClean="0">
                <a:latin typeface="+mn-lt"/>
              </a:rPr>
              <a:t>Session 08: </a:t>
            </a:r>
            <a:r>
              <a:rPr lang="en-US" sz="4400" b="1" dirty="0" smtClean="0"/>
              <a:t>Inheritance and</a:t>
            </a:r>
            <a:br>
              <a:rPr lang="en-US" sz="4400" b="1" dirty="0" smtClean="0"/>
            </a:br>
            <a:r>
              <a:rPr lang="en-US" sz="4400" b="1" dirty="0" smtClean="0"/>
              <a:t>Polymorphism</a:t>
            </a:r>
            <a:r>
              <a:rPr lang="en-IN" sz="4400" b="1" dirty="0" smtClean="0">
                <a:latin typeface="+mn-lt"/>
              </a:rPr>
              <a:t/>
            </a:r>
            <a:br>
              <a:rPr lang="en-IN" sz="4400" b="1" dirty="0" smtClean="0">
                <a:latin typeface="+mn-lt"/>
              </a:rPr>
            </a:br>
            <a:r>
              <a:rPr lang="en-IN" sz="4400" b="1" dirty="0" smtClean="0"/>
              <a:t> Module 3.2: Core Java</a:t>
            </a:r>
            <a:endParaRPr lang="en-IN" sz="4400" b="1" dirty="0">
              <a:solidFill>
                <a:schemeClr val="bg1"/>
              </a:solidFill>
              <a:latin typeface="+mn-lt"/>
            </a:endParaRPr>
          </a:p>
        </p:txBody>
      </p:sp>
      <p:sp>
        <p:nvSpPr>
          <p:cNvPr id="10" name="Slide Number Placeholder 9"/>
          <p:cNvSpPr>
            <a:spLocks noGrp="1"/>
          </p:cNvSpPr>
          <p:nvPr>
            <p:ph type="sldNum" sz="quarter" idx="12"/>
          </p:nvPr>
        </p:nvSpPr>
        <p:spPr/>
        <p:txBody>
          <a:bodyPr/>
          <a:lstStyle/>
          <a:p>
            <a:fld id="{F0BBAE2B-40D1-4EC8-9863-B96E0B95C1B5}" type="slidenum">
              <a:rPr lang="en-IN" smtClean="0"/>
              <a:pPr/>
              <a:t>1</a:t>
            </a:fld>
            <a:endParaRPr lang="en-IN"/>
          </a:p>
        </p:txBody>
      </p:sp>
    </p:spTree>
    <p:extLst>
      <p:ext uri="{BB962C8B-B14F-4D97-AF65-F5344CB8AC3E}">
        <p14:creationId xmlns="" xmlns:p14="http://schemas.microsoft.com/office/powerpoint/2010/main" val="3156822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0" y="0"/>
            <a:ext cx="12192000" cy="827919"/>
          </a:xfrm>
          <a:prstGeom prst="rect">
            <a:avLst/>
          </a:prstGeom>
          <a:solidFill>
            <a:srgbClr val="3388A9"/>
          </a:solidFill>
          <a:ln w="9360">
            <a:solidFill>
              <a:srgbClr val="4A7EBB"/>
            </a:solidFill>
            <a:miter lim="800000"/>
            <a:headEnd/>
            <a:tailEnd/>
          </a:ln>
          <a:effectLst>
            <a:outerShdw dist="23040" dir="5400000" algn="ctr" rotWithShape="0">
              <a:srgbClr val="000000">
                <a:alpha val="35036"/>
              </a:srgbClr>
            </a:outerShdw>
          </a:effectLst>
        </p:spPr>
        <p:txBody>
          <a:bodyPr wrap="square" lIns="90000" tIns="0" rIns="90000" bIns="0" anchor="ctr">
            <a:spAutoFit/>
          </a:bodyPr>
          <a:lstStyle/>
          <a:p>
            <a:pPr algn="ctr">
              <a:lnSpc>
                <a:spcPct val="150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4000" b="0" dirty="0">
                <a:solidFill>
                  <a:srgbClr val="FFFFFF"/>
                </a:solidFill>
              </a:rPr>
              <a:t>What one can do in a Sub-class regarding </a:t>
            </a:r>
            <a:r>
              <a:rPr lang="en-US" sz="4000" b="0" dirty="0" smtClean="0">
                <a:solidFill>
                  <a:schemeClr val="bg1"/>
                </a:solidFill>
              </a:rPr>
              <a:t>Methods?</a:t>
            </a:r>
            <a:endParaRPr lang="en-US" sz="4000" b="0" dirty="0">
              <a:solidFill>
                <a:schemeClr val="bg1"/>
              </a:solidFill>
            </a:endParaRPr>
          </a:p>
        </p:txBody>
      </p:sp>
      <p:sp>
        <p:nvSpPr>
          <p:cNvPr id="2" name="Text Box 3"/>
          <p:cNvSpPr txBox="1">
            <a:spLocks noChangeArrowheads="1"/>
          </p:cNvSpPr>
          <p:nvPr/>
        </p:nvSpPr>
        <p:spPr bwMode="auto">
          <a:xfrm>
            <a:off x="1170518" y="2166939"/>
            <a:ext cx="9795933" cy="725487"/>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The inherited methods can be used directly as they are. </a:t>
            </a:r>
          </a:p>
        </p:txBody>
      </p:sp>
      <p:sp>
        <p:nvSpPr>
          <p:cNvPr id="18436" name="Text Box 4"/>
          <p:cNvSpPr txBox="1">
            <a:spLocks noChangeArrowheads="1"/>
          </p:cNvSpPr>
          <p:nvPr/>
        </p:nvSpPr>
        <p:spPr bwMode="auto">
          <a:xfrm>
            <a:off x="1170518" y="3248025"/>
            <a:ext cx="9795933" cy="73183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new methods in the subclass that are not in the super class. </a:t>
            </a:r>
          </a:p>
        </p:txBody>
      </p:sp>
      <p:sp>
        <p:nvSpPr>
          <p:cNvPr id="18437" name="Text Box 5"/>
          <p:cNvSpPr txBox="1">
            <a:spLocks noChangeArrowheads="1"/>
          </p:cNvSpPr>
          <p:nvPr/>
        </p:nvSpPr>
        <p:spPr bwMode="auto">
          <a:xfrm>
            <a:off x="1170518" y="4333876"/>
            <a:ext cx="9795933" cy="1171575"/>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write a new instance method in the subclass that has the same signature as the one in the super class, thus overriding it.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47" presetClass="entr" fill="hold" nodeType="afterEffect">
                                  <p:stCondLst>
                                    <p:cond delay="0"/>
                                  </p:stCondLst>
                                  <p:childTnLst>
                                    <p:set>
                                      <p:cBhvr additive="repl">
                                        <p:cTn id="12" dur="1" fill="hold">
                                          <p:stCondLst>
                                            <p:cond delay="0"/>
                                          </p:stCondLst>
                                        </p:cTn>
                                        <p:tgtEl>
                                          <p:spTgt spid="18436"/>
                                        </p:tgtEl>
                                        <p:attrNameLst>
                                          <p:attrName>style.visibility</p:attrName>
                                        </p:attrNameLst>
                                      </p:cBhvr>
                                      <p:to>
                                        <p:strVal val="visible"/>
                                      </p:to>
                                    </p:set>
                                    <p:animEffect transition="in" filter="fade">
                                      <p:cBhvr additive="repl">
                                        <p:cTn id="13" dur="500"/>
                                        <p:tgtEl>
                                          <p:spTgt spid="18436"/>
                                        </p:tgtEl>
                                      </p:cBhvr>
                                    </p:animEffect>
                                    <p:anim calcmode="lin" valueType="num">
                                      <p:cBhvr additive="repl">
                                        <p:cTn id="14" dur="500" fill="hold"/>
                                        <p:tgtEl>
                                          <p:spTgt spid="18436"/>
                                        </p:tgtEl>
                                        <p:attrNameLst>
                                          <p:attrName>ppt_x</p:attrName>
                                        </p:attrNameLst>
                                      </p:cBhvr>
                                      <p:tavLst>
                                        <p:tav tm="100000">
                                          <p:val>
                                            <p:strVal val="#ppt_x"/>
                                          </p:val>
                                        </p:tav>
                                        <p:tav tm="100000">
                                          <p:val>
                                            <p:strVal val="#ppt_x"/>
                                          </p:val>
                                        </p:tav>
                                      </p:tavLst>
                                    </p:anim>
                                    <p:anim calcmode="lin" valueType="num">
                                      <p:cBhvr additive="repl">
                                        <p:cTn id="15" dur="500" fill="hold"/>
                                        <p:tgtEl>
                                          <p:spTgt spid="18436"/>
                                        </p:tgtEl>
                                        <p:attrNameLst>
                                          <p:attrName>ppt_y</p:attrName>
                                        </p:attrNameLst>
                                      </p:cBhvr>
                                      <p:tavLst>
                                        <p:tav tm="100000">
                                          <p:val>
                                            <p:strVal val="#ppt_y-.1"/>
                                          </p:val>
                                        </p:tav>
                                        <p:tav tm="100000">
                                          <p:val>
                                            <p:strVal val="#ppt_y"/>
                                          </p:val>
                                        </p:tav>
                                      </p:tavLst>
                                    </p:anim>
                                  </p:childTnLst>
                                </p:cTn>
                              </p:par>
                            </p:childTnLst>
                          </p:cTn>
                        </p:par>
                        <p:par>
                          <p:cTn id="16" fill="hold" nodeType="afterGroup">
                            <p:stCondLst>
                              <p:cond delay="0"/>
                            </p:stCondLst>
                            <p:childTnLst>
                              <p:par>
                                <p:cTn id="17" presetID="47" presetClass="entr" fill="hold" nodeType="afterEffect">
                                  <p:stCondLst>
                                    <p:cond delay="0"/>
                                  </p:stCondLst>
                                  <p:childTnLst>
                                    <p:set>
                                      <p:cBhvr additive="repl">
                                        <p:cTn id="18" dur="1" fill="hold">
                                          <p:stCondLst>
                                            <p:cond delay="0"/>
                                          </p:stCondLst>
                                        </p:cTn>
                                        <p:tgtEl>
                                          <p:spTgt spid="18437"/>
                                        </p:tgtEl>
                                        <p:attrNameLst>
                                          <p:attrName>style.visibility</p:attrName>
                                        </p:attrNameLst>
                                      </p:cBhvr>
                                      <p:to>
                                        <p:strVal val="visible"/>
                                      </p:to>
                                    </p:set>
                                    <p:animEffect transition="in" filter="fade">
                                      <p:cBhvr additive="repl">
                                        <p:cTn id="19" dur="500"/>
                                        <p:tgtEl>
                                          <p:spTgt spid="18437"/>
                                        </p:tgtEl>
                                      </p:cBhvr>
                                    </p:animEffect>
                                    <p:anim calcmode="lin" valueType="num">
                                      <p:cBhvr additive="repl">
                                        <p:cTn id="20" dur="500" fill="hold"/>
                                        <p:tgtEl>
                                          <p:spTgt spid="18437"/>
                                        </p:tgtEl>
                                        <p:attrNameLst>
                                          <p:attrName>ppt_x</p:attrName>
                                        </p:attrNameLst>
                                      </p:cBhvr>
                                      <p:tavLst>
                                        <p:tav tm="100000">
                                          <p:val>
                                            <p:strVal val="#ppt_x"/>
                                          </p:val>
                                        </p:tav>
                                        <p:tav tm="100000">
                                          <p:val>
                                            <p:strVal val="#ppt_x"/>
                                          </p:val>
                                        </p:tav>
                                      </p:tavLst>
                                    </p:anim>
                                    <p:anim calcmode="lin" valueType="num">
                                      <p:cBhvr additive="repl">
                                        <p:cTn id="21" dur="500" fill="hold"/>
                                        <p:tgtEl>
                                          <p:spTgt spid="18437"/>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16142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sp>
        <p:nvSpPr>
          <p:cNvPr id="9" name="TextBox 8"/>
          <p:cNvSpPr txBox="1">
            <a:spLocks noChangeArrowheads="1"/>
          </p:cNvSpPr>
          <p:nvPr/>
        </p:nvSpPr>
        <p:spPr bwMode="auto">
          <a:xfrm>
            <a:off x="167218" y="690276"/>
            <a:ext cx="11948583" cy="4492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Let us consider the following  code snippet</a:t>
            </a:r>
          </a:p>
        </p:txBody>
      </p:sp>
      <p:graphicFrame>
        <p:nvGraphicFramePr>
          <p:cNvPr id="7" name="Group 2"/>
          <p:cNvGraphicFramePr>
            <a:graphicFrameLocks noGrp="1"/>
          </p:cNvGraphicFramePr>
          <p:nvPr/>
        </p:nvGraphicFramePr>
        <p:xfrm>
          <a:off x="169334" y="1182401"/>
          <a:ext cx="11929533" cy="5580063"/>
        </p:xfrm>
        <a:graphic>
          <a:graphicData uri="http://schemas.openxmlformats.org/drawingml/2006/table">
            <a:tbl>
              <a:tblPr/>
              <a:tblGrid>
                <a:gridCol w="5120696"/>
                <a:gridCol w="6808837"/>
              </a:tblGrid>
              <a:tr h="5580063">
                <a:tc>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Person {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Person(String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name,int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 =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Student extends Person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rank;</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public Student(String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name,int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age,int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rank) </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 = name;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this.age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age;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rollNo</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this.rank</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 rank;</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1" marR="120001" marT="46801" marB="46801"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1" marR="120001" marT="46801" marB="46801"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8" name="Rectangle 7"/>
          <p:cNvSpPr/>
          <p:nvPr/>
        </p:nvSpPr>
        <p:spPr>
          <a:xfrm>
            <a:off x="1092201" y="2520663"/>
            <a:ext cx="3763433" cy="5699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Rectangle 10"/>
          <p:cNvSpPr/>
          <p:nvPr/>
        </p:nvSpPr>
        <p:spPr>
          <a:xfrm>
            <a:off x="588433" y="5267039"/>
            <a:ext cx="3972984" cy="5032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3" name="TextBox 12"/>
          <p:cNvSpPr txBox="1">
            <a:spLocks noChangeArrowheads="1"/>
          </p:cNvSpPr>
          <p:nvPr/>
        </p:nvSpPr>
        <p:spPr bwMode="auto">
          <a:xfrm>
            <a:off x="5270500" y="1210975"/>
            <a:ext cx="6639984" cy="3215111"/>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Student extends Person{</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rollNo;</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rank;</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solidFill>
                <a:srgbClr val="000000"/>
              </a:solidFill>
              <a:latin typeface="Courier New" pitchFamily="49" charset="0"/>
              <a:cs typeface="Courier New" pitchFamily="49" charset="0"/>
            </a:endParaRP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Student(String name,int age,int rollNo, int rank) </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super(name,age);     </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this.rollNo = rollNo;</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this.rank = rank;</a:t>
            </a:r>
          </a:p>
          <a:p>
            <a:pPr algn="l"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solidFill>
                <a:schemeClr val="tx1"/>
              </a:solidFill>
              <a:cs typeface="Arial" charset="0"/>
            </a:endParaRPr>
          </a:p>
        </p:txBody>
      </p:sp>
      <p:sp>
        <p:nvSpPr>
          <p:cNvPr id="14" name="Rectangle 13"/>
          <p:cNvSpPr/>
          <p:nvPr/>
        </p:nvSpPr>
        <p:spPr>
          <a:xfrm>
            <a:off x="6117167" y="2792125"/>
            <a:ext cx="3175000" cy="3619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2" name="Oval Callout 11"/>
          <p:cNvSpPr/>
          <p:nvPr/>
        </p:nvSpPr>
        <p:spPr>
          <a:xfrm>
            <a:off x="8144933" y="3704939"/>
            <a:ext cx="4047067" cy="1182687"/>
          </a:xfrm>
          <a:prstGeom prst="wedgeEllipseCallout">
            <a:avLst>
              <a:gd name="adj1" fmla="val -26801"/>
              <a:gd name="adj2" fmla="val -115442"/>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2000" b="0" dirty="0"/>
              <a:t>Calls the super class constructor</a:t>
            </a:r>
            <a:endParaRPr lang="en-IN" sz="2000" b="0" dirty="0"/>
          </a:p>
        </p:txBody>
      </p:sp>
      <p:sp>
        <p:nvSpPr>
          <p:cNvPr id="15" name="Oval Callout 14"/>
          <p:cNvSpPr/>
          <p:nvPr/>
        </p:nvSpPr>
        <p:spPr>
          <a:xfrm>
            <a:off x="4627034" y="5251164"/>
            <a:ext cx="6261100" cy="1087437"/>
          </a:xfrm>
          <a:prstGeom prst="wedgeEllipseCallout">
            <a:avLst>
              <a:gd name="adj1" fmla="val -66270"/>
              <a:gd name="adj2" fmla="val -25244"/>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2000" b="0" dirty="0"/>
              <a:t>Can I avoid this repetition…??</a:t>
            </a:r>
          </a:p>
          <a:p>
            <a:pPr>
              <a:defRPr/>
            </a:pPr>
            <a:r>
              <a:rPr lang="en-US" sz="2000" b="0" dirty="0"/>
              <a:t>Let me Try..!</a:t>
            </a:r>
            <a:endParaRPr lang="en-IN" sz="2000" b="0" dirty="0"/>
          </a:p>
        </p:txBody>
      </p:sp>
      <p:sp>
        <p:nvSpPr>
          <p:cNvPr id="1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Verdana" pitchFamily="34" charset="0"/>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Verdana" pitchFamily="34" charset="0"/>
              </a:rPr>
              <a:t>Need for “super”</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22" presetClass="entr" presetSubtype="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strVal val="4*#ppt_w"/>
                                          </p:val>
                                        </p:tav>
                                        <p:tav tm="100000">
                                          <p:val>
                                            <p:strVal val="#ppt_w"/>
                                          </p:val>
                                        </p:tav>
                                      </p:tavLst>
                                    </p:anim>
                                    <p:anim calcmode="lin" valueType="num">
                                      <p:cBhvr>
                                        <p:cTn id="19"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strVal val="4*#ppt_w"/>
                                          </p:val>
                                        </p:tav>
                                        <p:tav tm="100000">
                                          <p:val>
                                            <p:strVal val="#ppt_w"/>
                                          </p:val>
                                        </p:tav>
                                      </p:tavLst>
                                    </p:anim>
                                    <p:anim calcmode="lin" valueType="num">
                                      <p:cBhvr>
                                        <p:cTn id="25" dur="500" fill="hold"/>
                                        <p:tgtEl>
                                          <p:spTgt spid="11"/>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500"/>
                            </p:stCondLst>
                            <p:childTnLst>
                              <p:par>
                                <p:cTn id="27" presetID="18" presetClass="entr" presetSubtype="6"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trips(downRight)">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32"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strVal val="4*#ppt_w"/>
                                          </p:val>
                                        </p:tav>
                                        <p:tav tm="100000">
                                          <p:val>
                                            <p:strVal val="#ppt_w"/>
                                          </p:val>
                                        </p:tav>
                                      </p:tavLst>
                                    </p:anim>
                                    <p:anim calcmode="lin" valueType="num">
                                      <p:cBhvr>
                                        <p:cTn id="40" dur="5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strips(downRight)">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1" grpId="0" animBg="1"/>
      <p:bldP spid="13" grpId="0"/>
      <p:bldP spid="14" grpId="0" animBg="1"/>
      <p:bldP spid="12"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sp>
        <p:nvSpPr>
          <p:cNvPr id="14" name="TextBox 13"/>
          <p:cNvSpPr txBox="1">
            <a:spLocks noChangeArrowheads="1"/>
          </p:cNvSpPr>
          <p:nvPr/>
        </p:nvSpPr>
        <p:spPr bwMode="auto">
          <a:xfrm>
            <a:off x="728134" y="1544639"/>
            <a:ext cx="10496551" cy="7254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subclass can explicitly call a constructor of its super class using the super constructor call </a:t>
            </a:r>
            <a:r>
              <a:rPr lang="en-US" sz="2000" b="0" noProof="1">
                <a:cs typeface="Courier New" pitchFamily="49" charset="0"/>
              </a:rPr>
              <a:t>e.g.</a:t>
            </a:r>
            <a:r>
              <a:rPr lang="en-US" sz="2000" noProof="1">
                <a:cs typeface="Courier New" pitchFamily="49" charset="0"/>
              </a:rPr>
              <a:t>: super(). </a:t>
            </a:r>
          </a:p>
        </p:txBody>
      </p:sp>
      <p:sp>
        <p:nvSpPr>
          <p:cNvPr id="15" name="TextBox 14"/>
          <p:cNvSpPr txBox="1">
            <a:spLocks noChangeArrowheads="1"/>
          </p:cNvSpPr>
          <p:nvPr/>
        </p:nvSpPr>
        <p:spPr bwMode="auto">
          <a:xfrm>
            <a:off x="685801" y="2900363"/>
            <a:ext cx="10435167" cy="14986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super constructor call in the constructor of a subclass will result in the execution of relevant constructor from the super class, based on </a:t>
            </a:r>
            <a:r>
              <a:rPr lang="en-US" sz="2000" b="0" noProof="1">
                <a:cs typeface="Courier New" pitchFamily="49" charset="0"/>
              </a:rPr>
              <a:t>the </a:t>
            </a:r>
            <a:r>
              <a:rPr lang="en-US" sz="2000" noProof="1">
                <a:cs typeface="Courier New" pitchFamily="49" charset="0"/>
              </a:rPr>
              <a:t>arguments passed</a:t>
            </a:r>
            <a:r>
              <a:rPr lang="en-US" sz="2000" b="0" noProof="1">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Ex : super(10,20);//it will invoke two-parameterized super class constructor</a:t>
            </a:r>
          </a:p>
        </p:txBody>
      </p:sp>
      <p:sp>
        <p:nvSpPr>
          <p:cNvPr id="7" name="Text Box 1"/>
          <p:cNvSpPr txBox="1">
            <a:spLocks noChangeArrowheads="1"/>
          </p:cNvSpPr>
          <p:nvPr/>
        </p:nvSpPr>
        <p:spPr bwMode="auto">
          <a:xfrm>
            <a:off x="0" y="1"/>
            <a:ext cx="12192000" cy="736978"/>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mj-lt"/>
              </a:rPr>
              <a:t>What is “super” keyword?</a:t>
            </a:r>
          </a:p>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anim calcmode="lin" valueType="num">
                                      <p:cBhvr>
                                        <p:cTn id="14" dur="500" fill="hold"/>
                                        <p:tgtEl>
                                          <p:spTgt spid="15"/>
                                        </p:tgtEl>
                                        <p:attrNameLst>
                                          <p:attrName>ppt_x</p:attrName>
                                        </p:attrNameLst>
                                      </p:cBhvr>
                                      <p:tavLst>
                                        <p:tav tm="0">
                                          <p:val>
                                            <p:strVal val="#ppt_x"/>
                                          </p:val>
                                        </p:tav>
                                        <p:tav tm="100000">
                                          <p:val>
                                            <p:strVal val="#ppt_x"/>
                                          </p:val>
                                        </p:tav>
                                      </p:tavLst>
                                    </p:anim>
                                    <p:anim calcmode="lin" valueType="num">
                                      <p:cBhvr>
                                        <p:cTn id="15"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2"/>
          <p:cNvGraphicFramePr>
            <a:graphicFrameLocks noGrp="1"/>
          </p:cNvGraphicFramePr>
          <p:nvPr/>
        </p:nvGraphicFramePr>
        <p:xfrm>
          <a:off x="378885" y="819150"/>
          <a:ext cx="11434234" cy="4033958"/>
        </p:xfrm>
        <a:graphic>
          <a:graphicData uri="http://schemas.openxmlformats.org/drawingml/2006/table">
            <a:tbl>
              <a:tblPr/>
              <a:tblGrid>
                <a:gridCol w="5858683"/>
                <a:gridCol w="5575551"/>
              </a:tblGrid>
              <a:tr h="4033838">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Person{</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public Person(String 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this.name=name;</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class Student extends Person{</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int</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public Student(</a:t>
                      </a:r>
                      <a:r>
                        <a:rPr lang="en-US" sz="1600" dirty="0" err="1" smtClean="0">
                          <a:solidFill>
                            <a:srgbClr val="000000"/>
                          </a:solidFill>
                          <a:latin typeface="Courier New" pitchFamily="49" charset="0"/>
                          <a:cs typeface="Courier New" pitchFamily="49" charset="0"/>
                        </a:rPr>
                        <a:t>int</a:t>
                      </a: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super();</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dirty="0" smtClean="0">
                        <a:solidFill>
                          <a:srgbClr val="000000"/>
                        </a:solidFill>
                        <a:latin typeface="Courier New" pitchFamily="49" charset="0"/>
                        <a:cs typeface="Courier New" pitchFamily="49" charset="0"/>
                      </a:endParaRP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r>
                        <a:rPr lang="en-US" sz="1600" dirty="0" err="1" smtClean="0">
                          <a:solidFill>
                            <a:srgbClr val="000000"/>
                          </a:solidFill>
                          <a:latin typeface="Courier New" pitchFamily="49" charset="0"/>
                          <a:cs typeface="Courier New" pitchFamily="49" charset="0"/>
                        </a:rPr>
                        <a:t>this.rollNo</a:t>
                      </a:r>
                      <a:r>
                        <a:rPr lang="en-US" sz="1600" dirty="0" smtClean="0">
                          <a:solidFill>
                            <a:srgbClr val="000000"/>
                          </a:solidFill>
                          <a:latin typeface="Courier New" pitchFamily="49" charset="0"/>
                          <a:cs typeface="Courier New" pitchFamily="49" charset="0"/>
                        </a:rPr>
                        <a:t> = </a:t>
                      </a:r>
                      <a:r>
                        <a:rPr lang="en-US" sz="1600" dirty="0" err="1" smtClean="0">
                          <a:solidFill>
                            <a:srgbClr val="000000"/>
                          </a:solidFill>
                          <a:latin typeface="Courier New" pitchFamily="49" charset="0"/>
                          <a:cs typeface="Courier New" pitchFamily="49" charset="0"/>
                        </a:rPr>
                        <a:t>rollNo</a:t>
                      </a:r>
                      <a:r>
                        <a:rPr lang="en-US" sz="1600" dirty="0" smtClean="0">
                          <a:solidFill>
                            <a:srgbClr val="000000"/>
                          </a:solidFill>
                          <a:latin typeface="Courier New" pitchFamily="49" charset="0"/>
                          <a:cs typeface="Courier New" pitchFamily="49" charset="0"/>
                        </a:rPr>
                        <a:t>;</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   }</a:t>
                      </a:r>
                    </a:p>
                    <a:p>
                      <a:pPr algn="l" defTabSz="457200">
                        <a:lnSpc>
                          <a:spcPct val="104000"/>
                        </a:lnSpc>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dirty="0" smtClean="0">
                          <a:solidFill>
                            <a:srgbClr val="000000"/>
                          </a:solidFill>
                          <a:latin typeface="Courier New" pitchFamily="49" charset="0"/>
                          <a:cs typeface="Courier New" pitchFamily="49" charset="0"/>
                        </a:rPr>
                        <a:t>}</a:t>
                      </a:r>
                    </a:p>
                  </a:txBody>
                  <a:tcPr marL="119989" marR="119989" marT="182874" marB="46799"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kern="1200" cap="none" normalizeH="0" baseline="0" dirty="0" smtClean="0">
                        <a:ln>
                          <a:noFill/>
                        </a:ln>
                        <a:solidFill>
                          <a:srgbClr val="000000"/>
                        </a:solidFill>
                        <a:effectLst/>
                        <a:latin typeface="Courier New" pitchFamily="49" charset="0"/>
                        <a:ea typeface="+mn-ea"/>
                        <a:cs typeface="Courier New" pitchFamily="49" charset="0"/>
                      </a:endParaRPr>
                    </a:p>
                  </a:txBody>
                  <a:tcPr marL="119989" marR="119989" marT="182874" marB="46799"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TextBox 4"/>
          <p:cNvSpPr txBox="1">
            <a:spLocks noChangeArrowheads="1"/>
          </p:cNvSpPr>
          <p:nvPr/>
        </p:nvSpPr>
        <p:spPr bwMode="auto">
          <a:xfrm>
            <a:off x="315385" y="4903788"/>
            <a:ext cx="11432116" cy="15605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0" bIns="0" anchor="ctr"/>
          <a:lstStyle/>
          <a:p>
            <a:pPr marL="342900" indent="-342900" algn="l">
              <a:lnSpc>
                <a:spcPts val="3000"/>
              </a:lnSpc>
              <a:buFontTx/>
              <a:buAutoNum type="arabicParenR"/>
            </a:pPr>
            <a:r>
              <a:rPr lang="en-US" sz="1600" b="0">
                <a:solidFill>
                  <a:schemeClr val="tx1"/>
                </a:solidFill>
                <a:cs typeface="Arial" charset="0"/>
              </a:rPr>
              <a:t>By default, the compiler will insert a super() call in the sub-class constructor which calls the default constructor of the super-class. </a:t>
            </a:r>
          </a:p>
          <a:p>
            <a:pPr marL="342900" indent="-342900" algn="l">
              <a:lnSpc>
                <a:spcPts val="3000"/>
              </a:lnSpc>
              <a:buFontTx/>
              <a:buAutoNum type="arabicParenR"/>
            </a:pPr>
            <a:r>
              <a:rPr lang="en-US" sz="1600" b="0">
                <a:solidFill>
                  <a:schemeClr val="tx1"/>
                </a:solidFill>
                <a:cs typeface="Arial" charset="0"/>
              </a:rPr>
              <a:t>If the super-class doesn’t have default constructor, we have to explicitly write a super() call in sub-class which matches with the constructor in super-class.</a:t>
            </a:r>
            <a:endParaRPr lang="en-US" sz="1600">
              <a:solidFill>
                <a:schemeClr val="tx1"/>
              </a:solidFill>
              <a:latin typeface="Courier New" pitchFamily="49" charset="0"/>
              <a:cs typeface="Courier New" pitchFamily="49" charset="0"/>
            </a:endParaRPr>
          </a:p>
        </p:txBody>
      </p:sp>
      <p:sp>
        <p:nvSpPr>
          <p:cNvPr id="6" name="TextBox 5"/>
          <p:cNvSpPr txBox="1">
            <a:spLocks noChangeArrowheads="1"/>
          </p:cNvSpPr>
          <p:nvPr/>
        </p:nvSpPr>
        <p:spPr bwMode="auto">
          <a:xfrm>
            <a:off x="6305551" y="2922588"/>
            <a:ext cx="5194300" cy="1884362"/>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Test{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static void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main(String args[]){</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Student st;</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st = new Student(131);</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p:txBody>
      </p:sp>
      <p:sp>
        <p:nvSpPr>
          <p:cNvPr id="9" name="TextBox 8"/>
          <p:cNvSpPr txBox="1">
            <a:spLocks noChangeArrowheads="1"/>
          </p:cNvSpPr>
          <p:nvPr/>
        </p:nvSpPr>
        <p:spPr bwMode="auto">
          <a:xfrm>
            <a:off x="6286500" y="928688"/>
            <a:ext cx="5149851" cy="2141537"/>
          </a:xfrm>
          <a:prstGeom prst="rect">
            <a:avLst/>
          </a:prstGeom>
          <a:noFill/>
          <a:ln w="9525">
            <a:noFill/>
            <a:miter lim="800000"/>
            <a:headEnd/>
            <a:tailEnd/>
          </a:ln>
        </p:spPr>
        <p:txBody>
          <a:bodyPr>
            <a:spAutoFit/>
          </a:bodyPr>
          <a:lstStyle/>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class Student extends Person{</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int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public Student(int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super(“Grady Booch”);</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600">
              <a:solidFill>
                <a:srgbClr val="000000"/>
              </a:solidFill>
              <a:latin typeface="Courier New" pitchFamily="49" charset="0"/>
              <a:cs typeface="Courier New" pitchFamily="49" charset="0"/>
            </a:endParaRP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this.rollNo = rollNo;</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   }</a:t>
            </a:r>
          </a:p>
          <a:p>
            <a:pPr algn="l" defTabSz="457200">
              <a:lnSpc>
                <a:spcPct val="104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a:t>
            </a:r>
          </a:p>
        </p:txBody>
      </p:sp>
      <p:grpSp>
        <p:nvGrpSpPr>
          <p:cNvPr id="2" name="Group 46"/>
          <p:cNvGrpSpPr>
            <a:grpSpLocks/>
          </p:cNvGrpSpPr>
          <p:nvPr/>
        </p:nvGrpSpPr>
        <p:grpSpPr bwMode="auto">
          <a:xfrm>
            <a:off x="10979151" y="2319339"/>
            <a:ext cx="615949" cy="407987"/>
            <a:chOff x="1891" y="3056"/>
            <a:chExt cx="680" cy="680"/>
          </a:xfrm>
        </p:grpSpPr>
        <p:sp>
          <p:nvSpPr>
            <p:cNvPr id="21525" name="Oval 19"/>
            <p:cNvSpPr>
              <a:spLocks noChangeArrowheads="1"/>
            </p:cNvSpPr>
            <p:nvPr/>
          </p:nvSpPr>
          <p:spPr bwMode="auto">
            <a:xfrm>
              <a:off x="1891" y="3056"/>
              <a:ext cx="680" cy="680"/>
            </a:xfrm>
            <a:prstGeom prst="ellipse">
              <a:avLst/>
            </a:prstGeom>
            <a:gradFill rotWithShape="1">
              <a:gsLst>
                <a:gs pos="0">
                  <a:srgbClr val="ECECEC"/>
                </a:gs>
                <a:gs pos="100000">
                  <a:srgbClr val="B2B2B2"/>
                </a:gs>
              </a:gsLst>
              <a:path path="shape">
                <a:fillToRect l="50000" t="50000" r="50000" b="50000"/>
              </a:path>
            </a:gradFill>
            <a:ln w="28575">
              <a:solidFill>
                <a:schemeClr val="bg1"/>
              </a:solidFill>
              <a:round/>
              <a:headEnd/>
              <a:tailEnd/>
            </a:ln>
            <a:effectLst>
              <a:outerShdw dist="53882" dir="2700000" algn="ctr" rotWithShape="0">
                <a:srgbClr val="808080">
                  <a:alpha val="50000"/>
                </a:srgbClr>
              </a:outerShdw>
            </a:effectLst>
          </p:spPr>
          <p:txBody>
            <a:bodyPr wrap="none" anchor="ctr"/>
            <a:lstStyle/>
            <a:p>
              <a:pPr>
                <a:defRPr/>
              </a:pPr>
              <a:endParaRPr lang="de-DE">
                <a:latin typeface="Arial" charset="0"/>
              </a:endParaRPr>
            </a:p>
          </p:txBody>
        </p:sp>
        <p:sp>
          <p:nvSpPr>
            <p:cNvPr id="21526" name="WordArt 35"/>
            <p:cNvSpPr>
              <a:spLocks noChangeArrowheads="1" noChangeShapeType="1" noTextEdit="1"/>
            </p:cNvSpPr>
            <p:nvPr/>
          </p:nvSpPr>
          <p:spPr bwMode="auto">
            <a:xfrm>
              <a:off x="2026" y="3216"/>
              <a:ext cx="409" cy="361"/>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4C7013"/>
                      </a:gs>
                      <a:gs pos="100000">
                        <a:srgbClr val="233409"/>
                      </a:gs>
                    </a:gsLst>
                    <a:lin ang="2700000" scaled="1"/>
                  </a:gradFill>
                  <a:latin typeface="Wingdings"/>
                </a:rPr>
                <a:t></a:t>
              </a:r>
            </a:p>
          </p:txBody>
        </p:sp>
        <p:sp>
          <p:nvSpPr>
            <p:cNvPr id="13" name="Oval 30"/>
            <p:cNvSpPr>
              <a:spLocks noChangeArrowheads="1"/>
            </p:cNvSpPr>
            <p:nvPr/>
          </p:nvSpPr>
          <p:spPr bwMode="auto">
            <a:xfrm>
              <a:off x="2043" y="3080"/>
              <a:ext cx="376" cy="265"/>
            </a:xfrm>
            <a:prstGeom prst="ellipse">
              <a:avLst/>
            </a:prstGeom>
            <a:gradFill rotWithShape="1">
              <a:gsLst>
                <a:gs pos="0">
                  <a:schemeClr val="bg1"/>
                </a:gs>
                <a:gs pos="100000">
                  <a:schemeClr val="bg1">
                    <a:gamma/>
                    <a:shade val="89020"/>
                    <a:invGamma/>
                    <a:alpha val="0"/>
                  </a:schemeClr>
                </a:gs>
              </a:gsLst>
              <a:lin ang="5400000" scaled="1"/>
            </a:gradFill>
            <a:ln w="9525">
              <a:noFill/>
              <a:round/>
              <a:headEnd/>
              <a:tailEnd/>
            </a:ln>
            <a:effectLst/>
          </p:spPr>
          <p:txBody>
            <a:bodyPr wrap="none" anchor="ctr"/>
            <a:lstStyle/>
            <a:p>
              <a:pPr>
                <a:defRPr/>
              </a:pPr>
              <a:endParaRPr lang="de-DE">
                <a:latin typeface="Arial" charset="0"/>
              </a:endParaRPr>
            </a:p>
          </p:txBody>
        </p:sp>
      </p:grpSp>
      <p:grpSp>
        <p:nvGrpSpPr>
          <p:cNvPr id="3" name="Group 45"/>
          <p:cNvGrpSpPr>
            <a:grpSpLocks/>
          </p:cNvGrpSpPr>
          <p:nvPr/>
        </p:nvGrpSpPr>
        <p:grpSpPr bwMode="auto">
          <a:xfrm>
            <a:off x="3168651" y="3576638"/>
            <a:ext cx="615949" cy="474662"/>
            <a:chOff x="4876" y="2978"/>
            <a:chExt cx="680" cy="758"/>
          </a:xfrm>
        </p:grpSpPr>
        <p:sp>
          <p:nvSpPr>
            <p:cNvPr id="21522" name="Oval 41"/>
            <p:cNvSpPr>
              <a:spLocks noChangeArrowheads="1"/>
            </p:cNvSpPr>
            <p:nvPr/>
          </p:nvSpPr>
          <p:spPr bwMode="auto">
            <a:xfrm>
              <a:off x="4876" y="3057"/>
              <a:ext cx="680" cy="679"/>
            </a:xfrm>
            <a:prstGeom prst="ellipse">
              <a:avLst/>
            </a:prstGeom>
            <a:gradFill rotWithShape="1">
              <a:gsLst>
                <a:gs pos="0">
                  <a:srgbClr val="ECECEC"/>
                </a:gs>
                <a:gs pos="100000">
                  <a:srgbClr val="B2B2B2"/>
                </a:gs>
              </a:gsLst>
              <a:path path="shape">
                <a:fillToRect l="50000" t="50000" r="50000" b="50000"/>
              </a:path>
            </a:gradFill>
            <a:ln w="28575">
              <a:solidFill>
                <a:schemeClr val="bg1"/>
              </a:solidFill>
              <a:round/>
              <a:headEnd/>
              <a:tailEnd/>
            </a:ln>
            <a:effectLst>
              <a:outerShdw dist="53882" dir="2700000" algn="ctr" rotWithShape="0">
                <a:srgbClr val="808080">
                  <a:alpha val="50000"/>
                </a:srgbClr>
              </a:outerShdw>
            </a:effectLst>
          </p:spPr>
          <p:txBody>
            <a:bodyPr wrap="none" anchor="ctr"/>
            <a:lstStyle/>
            <a:p>
              <a:pPr>
                <a:defRPr/>
              </a:pPr>
              <a:endParaRPr lang="de-DE">
                <a:latin typeface="Arial" charset="0"/>
              </a:endParaRPr>
            </a:p>
          </p:txBody>
        </p:sp>
        <p:sp>
          <p:nvSpPr>
            <p:cNvPr id="21523" name="WordArt 42"/>
            <p:cNvSpPr>
              <a:spLocks noChangeArrowheads="1" noChangeShapeType="1" noTextEdit="1"/>
            </p:cNvSpPr>
            <p:nvPr/>
          </p:nvSpPr>
          <p:spPr bwMode="auto">
            <a:xfrm>
              <a:off x="5030" y="3244"/>
              <a:ext cx="376" cy="335"/>
            </a:xfrm>
            <a:prstGeom prst="rect">
              <a:avLst/>
            </a:prstGeom>
          </p:spPr>
          <p:txBody>
            <a:bodyPr wrap="none" fromWordArt="1">
              <a:prstTxWarp prst="textPlain">
                <a:avLst>
                  <a:gd name="adj" fmla="val 50000"/>
                </a:avLst>
              </a:prstTxWarp>
            </a:bodyPr>
            <a:lstStyle/>
            <a:p>
              <a:r>
                <a:rPr lang="en-US" sz="3600" kern="10">
                  <a:ln w="9525">
                    <a:noFill/>
                    <a:round/>
                    <a:headEnd/>
                    <a:tailEnd/>
                  </a:ln>
                  <a:gradFill rotWithShape="1">
                    <a:gsLst>
                      <a:gs pos="0">
                        <a:srgbClr val="C40505"/>
                      </a:gs>
                      <a:gs pos="100000">
                        <a:srgbClr val="5B0202"/>
                      </a:gs>
                    </a:gsLst>
                    <a:lin ang="2700000" scaled="1"/>
                  </a:gradFill>
                  <a:latin typeface="Wingdings"/>
                </a:rPr>
                <a:t>û</a:t>
              </a:r>
            </a:p>
          </p:txBody>
        </p:sp>
        <p:sp>
          <p:nvSpPr>
            <p:cNvPr id="17" name="Oval 43"/>
            <p:cNvSpPr>
              <a:spLocks noChangeArrowheads="1"/>
            </p:cNvSpPr>
            <p:nvPr/>
          </p:nvSpPr>
          <p:spPr bwMode="auto">
            <a:xfrm>
              <a:off x="5028" y="2978"/>
              <a:ext cx="376" cy="264"/>
            </a:xfrm>
            <a:prstGeom prst="ellipse">
              <a:avLst/>
            </a:prstGeom>
            <a:gradFill rotWithShape="1">
              <a:gsLst>
                <a:gs pos="0">
                  <a:schemeClr val="bg1"/>
                </a:gs>
                <a:gs pos="100000">
                  <a:schemeClr val="bg1">
                    <a:gamma/>
                    <a:shade val="89020"/>
                    <a:invGamma/>
                    <a:alpha val="0"/>
                  </a:schemeClr>
                </a:gs>
              </a:gsLst>
              <a:lin ang="5400000" scaled="1"/>
            </a:gradFill>
            <a:ln w="9525">
              <a:noFill/>
              <a:round/>
              <a:headEnd/>
              <a:tailEnd/>
            </a:ln>
            <a:effectLst/>
          </p:spPr>
          <p:txBody>
            <a:bodyPr wrap="none" anchor="ctr"/>
            <a:lstStyle/>
            <a:p>
              <a:pPr>
                <a:defRPr/>
              </a:pPr>
              <a:endParaRPr lang="de-DE">
                <a:latin typeface="Arial" charset="0"/>
              </a:endParaRPr>
            </a:p>
          </p:txBody>
        </p:sp>
      </p:grpSp>
      <p:sp>
        <p:nvSpPr>
          <p:cNvPr id="18" name="Rectangle 17"/>
          <p:cNvSpPr/>
          <p:nvPr/>
        </p:nvSpPr>
        <p:spPr>
          <a:xfrm>
            <a:off x="1134534" y="3546476"/>
            <a:ext cx="1934633" cy="411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1" name="Rectangle 20"/>
          <p:cNvSpPr/>
          <p:nvPr/>
        </p:nvSpPr>
        <p:spPr>
          <a:xfrm>
            <a:off x="7126817" y="2190750"/>
            <a:ext cx="3782483" cy="42703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9"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strVal val="4*#ppt_w"/>
                                          </p:val>
                                        </p:tav>
                                        <p:tav tm="100000">
                                          <p:val>
                                            <p:strVal val="#ppt_w"/>
                                          </p:val>
                                        </p:tav>
                                      </p:tavLst>
                                    </p:anim>
                                    <p:anim calcmode="lin" valueType="num">
                                      <p:cBhvr>
                                        <p:cTn id="13" dur="500" fill="hold"/>
                                        <p:tgtEl>
                                          <p:spTgt spid="18"/>
                                        </p:tgtEl>
                                        <p:attrNameLst>
                                          <p:attrName>ppt_h</p:attrName>
                                        </p:attrNameLst>
                                      </p:cBhvr>
                                      <p:tavLst>
                                        <p:tav tm="0">
                                          <p:val>
                                            <p:strVal val="4*#ppt_h"/>
                                          </p:val>
                                        </p:tav>
                                        <p:tav tm="100000">
                                          <p:val>
                                            <p:strVal val="#ppt_h"/>
                                          </p:val>
                                        </p:tav>
                                      </p:tavLst>
                                    </p:anim>
                                  </p:childTnLst>
                                </p:cTn>
                              </p:par>
                            </p:childTnLst>
                          </p:cTn>
                        </p:par>
                        <p:par>
                          <p:cTn id="14" fill="hold" nodeType="afterGroup">
                            <p:stCondLst>
                              <p:cond delay="5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32" fill="hold" grpId="1"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strVal val="4*#ppt_w"/>
                                          </p:val>
                                        </p:tav>
                                        <p:tav tm="100000">
                                          <p:val>
                                            <p:strVal val="#ppt_w"/>
                                          </p:val>
                                        </p:tav>
                                      </p:tavLst>
                                    </p:anim>
                                    <p:anim calcmode="lin" valueType="num">
                                      <p:cBhvr>
                                        <p:cTn id="28" dur="500" fill="hold"/>
                                        <p:tgtEl>
                                          <p:spTgt spid="21"/>
                                        </p:tgtEl>
                                        <p:attrNameLst>
                                          <p:attrName>ppt_h</p:attrName>
                                        </p:attrNameLst>
                                      </p:cBhvr>
                                      <p:tavLst>
                                        <p:tav tm="0">
                                          <p:val>
                                            <p:strVal val="4*#ppt_h"/>
                                          </p:val>
                                        </p:tav>
                                        <p:tav tm="100000">
                                          <p:val>
                                            <p:strVal val="#ppt_h"/>
                                          </p:val>
                                        </p:tav>
                                      </p:tavLst>
                                    </p:anim>
                                  </p:childTnLst>
                                </p:cTn>
                              </p:par>
                            </p:childTnLst>
                          </p:cTn>
                        </p:par>
                        <p:par>
                          <p:cTn id="29" fill="hold" nodeType="afterGroup">
                            <p:stCondLst>
                              <p:cond delay="5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par>
                          <p:cTn id="33" fill="hold" nodeType="afterGroup">
                            <p:stCondLst>
                              <p:cond delay="1000"/>
                            </p:stCondLst>
                            <p:childTnLst>
                              <p:par>
                                <p:cTn id="34" presetID="47" presetClass="entr" presetSubtype="0"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strVal val="4*#ppt_w"/>
                                          </p:val>
                                        </p:tav>
                                        <p:tav tm="100000">
                                          <p:val>
                                            <p:strVal val="#ppt_w"/>
                                          </p:val>
                                        </p:tav>
                                      </p:tavLst>
                                    </p:anim>
                                    <p:anim calcmode="lin" valueType="num">
                                      <p:cBhvr>
                                        <p:cTn id="44"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8" grpId="0" animBg="1"/>
      <p:bldP spid="21" grpId="0" animBg="1"/>
      <p:bldP spid="2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444500" y="841376"/>
            <a:ext cx="11254317" cy="646113"/>
          </a:xfrm>
          <a:prstGeom prst="rect">
            <a:avLst/>
          </a:prstGeom>
        </p:spPr>
        <p:style>
          <a:lnRef idx="1">
            <a:schemeClr val="accent1"/>
          </a:lnRef>
          <a:fillRef idx="3">
            <a:schemeClr val="accent1"/>
          </a:fillRef>
          <a:effectRef idx="2">
            <a:schemeClr val="accent1"/>
          </a:effectRef>
          <a:fontRef idx="minor">
            <a:schemeClr val="lt1"/>
          </a:fontRef>
        </p:style>
        <p:txBody>
          <a:bodyPr tIns="91440" bIns="91440" anchor="ctr">
            <a:spAutoFit/>
          </a:bodyPr>
          <a:lstStyle/>
          <a:p>
            <a:pPr algn="l">
              <a:lnSpc>
                <a:spcPct val="150000"/>
              </a:lnSpc>
              <a:defRPr/>
            </a:pPr>
            <a:r>
              <a:rPr lang="en-US" sz="2000" b="0" dirty="0">
                <a:solidFill>
                  <a:schemeClr val="bg1"/>
                </a:solidFill>
                <a:cs typeface="Arial" charset="0"/>
              </a:rPr>
              <a:t>Few things to remember when using the super constructor call: </a:t>
            </a:r>
          </a:p>
        </p:txBody>
      </p:sp>
      <p:sp>
        <p:nvSpPr>
          <p:cNvPr id="14340" name="TextBox 14"/>
          <p:cNvSpPr txBox="1">
            <a:spLocks noChangeArrowheads="1"/>
          </p:cNvSpPr>
          <p:nvPr/>
        </p:nvSpPr>
        <p:spPr bwMode="auto">
          <a:xfrm>
            <a:off x="425451" y="1606551"/>
            <a:ext cx="11199283" cy="90011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super() call must occur as the first statement in a constructor. </a:t>
            </a:r>
          </a:p>
        </p:txBody>
      </p:sp>
      <p:sp>
        <p:nvSpPr>
          <p:cNvPr id="14341" name="TextBox 6"/>
          <p:cNvSpPr txBox="1">
            <a:spLocks noChangeArrowheads="1"/>
          </p:cNvSpPr>
          <p:nvPr/>
        </p:nvSpPr>
        <p:spPr bwMode="auto">
          <a:xfrm>
            <a:off x="510117" y="2700338"/>
            <a:ext cx="11199283" cy="831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super() call can only be used in a constructor (not in ordinary methods). </a:t>
            </a:r>
          </a:p>
        </p:txBody>
      </p:sp>
      <p:sp>
        <p:nvSpPr>
          <p:cNvPr id="10" name="TextBox 6"/>
          <p:cNvSpPr txBox="1">
            <a:spLocks noChangeArrowheads="1"/>
          </p:cNvSpPr>
          <p:nvPr/>
        </p:nvSpPr>
        <p:spPr bwMode="auto">
          <a:xfrm>
            <a:off x="503767" y="3876675"/>
            <a:ext cx="11199284" cy="8318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IN" sz="2000" b="0">
                <a:solidFill>
                  <a:schemeClr val="tx1"/>
                </a:solidFill>
                <a:cs typeface="Arial" charset="0"/>
              </a:rPr>
              <a:t>The Java compiler inserts super() call as the first statement of sub class constructor if we don’t provide it. </a:t>
            </a:r>
            <a:endParaRPr lang="en-IN" sz="2000" b="0" noProof="1">
              <a:solidFill>
                <a:schemeClr val="tx1"/>
              </a:solidFill>
              <a:cs typeface="Courier New" pitchFamily="49" charset="0"/>
            </a:endParaRPr>
          </a:p>
        </p:txBody>
      </p:sp>
      <p:sp>
        <p:nvSpPr>
          <p:cNvPr id="11" name="TextBox 10"/>
          <p:cNvSpPr txBox="1"/>
          <p:nvPr/>
        </p:nvSpPr>
        <p:spPr bwMode="auto">
          <a:xfrm>
            <a:off x="313267" y="5029200"/>
            <a:ext cx="11254317" cy="492443"/>
          </a:xfrm>
          <a:prstGeom prst="rect">
            <a:avLst/>
          </a:prstGeom>
        </p:spPr>
        <p:style>
          <a:lnRef idx="1">
            <a:schemeClr val="accent1"/>
          </a:lnRef>
          <a:fillRef idx="3">
            <a:schemeClr val="accent1"/>
          </a:fillRef>
          <a:effectRef idx="2">
            <a:schemeClr val="accent1"/>
          </a:effectRef>
          <a:fontRef idx="minor">
            <a:schemeClr val="lt1"/>
          </a:fontRef>
        </p:style>
        <p:txBody>
          <a:bodyPr tIns="91440" bIns="91440" anchor="ctr">
            <a:spAutoFit/>
          </a:bodyP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Another use of super is to refer to members of the super class (just like the keyword “</a:t>
            </a:r>
            <a:r>
              <a:rPr lang="en-US" sz="2000" noProof="1">
                <a:cs typeface="Courier New" pitchFamily="49" charset="0"/>
              </a:rPr>
              <a:t>this</a:t>
            </a:r>
            <a:r>
              <a:rPr lang="en-US" sz="2000" b="0" noProof="1">
                <a:cs typeface="Courier New" pitchFamily="49" charset="0"/>
              </a:rPr>
              <a:t>” ).</a:t>
            </a:r>
          </a:p>
        </p:txBody>
      </p:sp>
      <p:sp>
        <p:nvSpPr>
          <p:cNvPr id="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9"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fade">
                                      <p:cBhvr>
                                        <p:cTn id="13" dur="500"/>
                                        <p:tgtEl>
                                          <p:spTgt spid="14340"/>
                                        </p:tgtEl>
                                      </p:cBhvr>
                                    </p:animEffect>
                                    <p:anim calcmode="lin" valueType="num">
                                      <p:cBhvr>
                                        <p:cTn id="14" dur="500" fill="hold"/>
                                        <p:tgtEl>
                                          <p:spTgt spid="14340"/>
                                        </p:tgtEl>
                                        <p:attrNameLst>
                                          <p:attrName>ppt_x</p:attrName>
                                        </p:attrNameLst>
                                      </p:cBhvr>
                                      <p:tavLst>
                                        <p:tav tm="0">
                                          <p:val>
                                            <p:strVal val="#ppt_x"/>
                                          </p:val>
                                        </p:tav>
                                        <p:tav tm="100000">
                                          <p:val>
                                            <p:strVal val="#ppt_x"/>
                                          </p:val>
                                        </p:tav>
                                      </p:tavLst>
                                    </p:anim>
                                    <p:anim calcmode="lin" valueType="num">
                                      <p:cBhvr>
                                        <p:cTn id="15" dur="500" fill="hold"/>
                                        <p:tgtEl>
                                          <p:spTgt spid="14340"/>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4341"/>
                                        </p:tgtEl>
                                        <p:attrNameLst>
                                          <p:attrName>style.visibility</p:attrName>
                                        </p:attrNameLst>
                                      </p:cBhvr>
                                      <p:to>
                                        <p:strVal val="visible"/>
                                      </p:to>
                                    </p:set>
                                    <p:animEffect transition="in" filter="fade">
                                      <p:cBhvr>
                                        <p:cTn id="19" dur="500"/>
                                        <p:tgtEl>
                                          <p:spTgt spid="14341"/>
                                        </p:tgtEl>
                                      </p:cBhvr>
                                    </p:animEffect>
                                    <p:anim calcmode="lin" valueType="num">
                                      <p:cBhvr>
                                        <p:cTn id="20" dur="500" fill="hold"/>
                                        <p:tgtEl>
                                          <p:spTgt spid="14341"/>
                                        </p:tgtEl>
                                        <p:attrNameLst>
                                          <p:attrName>ppt_x</p:attrName>
                                        </p:attrNameLst>
                                      </p:cBhvr>
                                      <p:tavLst>
                                        <p:tav tm="0">
                                          <p:val>
                                            <p:strVal val="#ppt_x"/>
                                          </p:val>
                                        </p:tav>
                                        <p:tav tm="100000">
                                          <p:val>
                                            <p:strVal val="#ppt_x"/>
                                          </p:val>
                                        </p:tav>
                                      </p:tavLst>
                                    </p:anim>
                                    <p:anim calcmode="lin" valueType="num">
                                      <p:cBhvr>
                                        <p:cTn id="21" dur="500" fill="hold"/>
                                        <p:tgtEl>
                                          <p:spTgt spid="14341"/>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anim calcmode="lin" valueType="num">
                                      <p:cBhvr>
                                        <p:cTn id="32" dur="500" fill="hold"/>
                                        <p:tgtEl>
                                          <p:spTgt spid="11"/>
                                        </p:tgtEl>
                                        <p:attrNameLst>
                                          <p:attrName>ppt_x</p:attrName>
                                        </p:attrNameLst>
                                      </p:cBhvr>
                                      <p:tavLst>
                                        <p:tav tm="0">
                                          <p:val>
                                            <p:strVal val="#ppt_x"/>
                                          </p:val>
                                        </p:tav>
                                        <p:tav tm="100000">
                                          <p:val>
                                            <p:strVal val="#ppt_x"/>
                                          </p:val>
                                        </p:tav>
                                      </p:tavLst>
                                    </p:anim>
                                    <p:anim calcmode="lin" valueType="num">
                                      <p:cBhvr>
                                        <p:cTn id="3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340" grpId="0" animBg="1"/>
      <p:bldP spid="14341"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315384" y="936626"/>
            <a:ext cx="11368616" cy="4984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tIns="91440" bIns="91440" anchor="ctr"/>
          <a:lstStyle/>
          <a:p>
            <a:pPr>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cs typeface="Courier New" pitchFamily="49" charset="0"/>
              </a:rPr>
              <a:t>When does super class constructor gets </a:t>
            </a:r>
            <a:r>
              <a:rPr lang="en-US" sz="2000" b="0" noProof="1" smtClean="0">
                <a:cs typeface="Courier New" pitchFamily="49" charset="0"/>
              </a:rPr>
              <a:t>called? </a:t>
            </a:r>
            <a:endParaRPr lang="en-US" sz="2000" b="0" noProof="1">
              <a:cs typeface="Courier New" pitchFamily="49" charset="0"/>
            </a:endParaRPr>
          </a:p>
        </p:txBody>
      </p:sp>
      <p:sp>
        <p:nvSpPr>
          <p:cNvPr id="9" name="TextBox 8"/>
          <p:cNvSpPr txBox="1">
            <a:spLocks noChangeArrowheads="1"/>
          </p:cNvSpPr>
          <p:nvPr/>
        </p:nvSpPr>
        <p:spPr bwMode="auto">
          <a:xfrm>
            <a:off x="338668" y="1863725"/>
            <a:ext cx="11267017" cy="7318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subclass constructor invokes the constructor of the immediate superclass implicitly.</a:t>
            </a:r>
          </a:p>
        </p:txBody>
      </p:sp>
      <p:sp>
        <p:nvSpPr>
          <p:cNvPr id="8" name="TextBox 7"/>
          <p:cNvSpPr txBox="1">
            <a:spLocks noChangeArrowheads="1"/>
          </p:cNvSpPr>
          <p:nvPr/>
        </p:nvSpPr>
        <p:spPr bwMode="auto">
          <a:xfrm>
            <a:off x="359834" y="2865439"/>
            <a:ext cx="11267017" cy="13604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Ex:-In the below example the sub-class (Student) constuctor calls super-class (Person) constructor implictly.</a:t>
            </a:r>
            <a:endParaRPr lang="en-US" sz="2000" b="0" noProof="1">
              <a:solidFill>
                <a:srgbClr val="FF0000"/>
              </a:solidFill>
              <a:cs typeface="Courier New" pitchFamily="49" charset="0"/>
            </a:endParaRPr>
          </a:p>
        </p:txBody>
      </p:sp>
      <p:sp>
        <p:nvSpPr>
          <p:cNvPr id="11" name="TextBox 10"/>
          <p:cNvSpPr txBox="1">
            <a:spLocks noChangeArrowheads="1"/>
          </p:cNvSpPr>
          <p:nvPr/>
        </p:nvSpPr>
        <p:spPr bwMode="auto">
          <a:xfrm>
            <a:off x="421218" y="4540250"/>
            <a:ext cx="5884333" cy="161925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class Student extends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Student(){</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super();</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t>
            </a:r>
          </a:p>
        </p:txBody>
      </p:sp>
      <p:sp>
        <p:nvSpPr>
          <p:cNvPr id="12" name="TextBox 11"/>
          <p:cNvSpPr txBox="1">
            <a:spLocks noChangeArrowheads="1"/>
          </p:cNvSpPr>
          <p:nvPr/>
        </p:nvSpPr>
        <p:spPr bwMode="auto">
          <a:xfrm>
            <a:off x="6599767" y="4524375"/>
            <a:ext cx="5088467" cy="17351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class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Person(){</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a:t>
            </a:r>
          </a:p>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t>
            </a:r>
          </a:p>
        </p:txBody>
      </p:sp>
      <p:sp>
        <p:nvSpPr>
          <p:cNvPr id="10"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13"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nodeType="afterGroup">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childTnLst>
                          </p:cTn>
                        </p:par>
                        <p:par>
                          <p:cTn id="22" fill="hold" nodeType="afterGroup">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anim calcmode="lin" valueType="num">
                                      <p:cBhvr>
                                        <p:cTn id="26" dur="500" fill="hold"/>
                                        <p:tgtEl>
                                          <p:spTgt spid="11"/>
                                        </p:tgtEl>
                                        <p:attrNameLst>
                                          <p:attrName>ppt_x</p:attrName>
                                        </p:attrNameLst>
                                      </p:cBhvr>
                                      <p:tavLst>
                                        <p:tav tm="0">
                                          <p:val>
                                            <p:strVal val="#ppt_x"/>
                                          </p:val>
                                        </p:tav>
                                        <p:tav tm="100000">
                                          <p:val>
                                            <p:strVal val="#ppt_x"/>
                                          </p:val>
                                        </p:tav>
                                      </p:tavLst>
                                    </p:anim>
                                    <p:anim calcmode="lin" valueType="num">
                                      <p:cBhvr>
                                        <p:cTn id="27" dur="500" fill="hold"/>
                                        <p:tgtEl>
                                          <p:spTgt spid="11"/>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0"/>
          <p:cNvSpPr txBox="1">
            <a:spLocks noChangeArrowheads="1"/>
          </p:cNvSpPr>
          <p:nvPr/>
        </p:nvSpPr>
        <p:spPr bwMode="auto">
          <a:xfrm>
            <a:off x="9271000" y="1774825"/>
            <a:ext cx="2059517" cy="307777"/>
          </a:xfrm>
          <a:prstGeom prst="rect">
            <a:avLst/>
          </a:prstGeom>
          <a:noFill/>
          <a:ln w="9525">
            <a:noFill/>
            <a:miter lim="800000"/>
            <a:headEnd/>
            <a:tailEnd/>
          </a:ln>
        </p:spPr>
        <p:txBody>
          <a:bodyPr>
            <a:spAutoFit/>
          </a:bodyPr>
          <a:lstStyle/>
          <a:p>
            <a:r>
              <a:rPr lang="en-US" sz="1400" b="0">
                <a:solidFill>
                  <a:schemeClr val="tx1"/>
                </a:solidFill>
                <a:cs typeface="Arial" charset="0"/>
              </a:rPr>
              <a:t>class Subscriber</a:t>
            </a:r>
            <a:endParaRPr lang="en-IN" sz="1400" b="0">
              <a:solidFill>
                <a:schemeClr val="tx1"/>
              </a:solidFill>
              <a:cs typeface="Arial" charset="0"/>
            </a:endParaRPr>
          </a:p>
        </p:txBody>
      </p:sp>
      <p:sp>
        <p:nvSpPr>
          <p:cNvPr id="26" name="TextBox 21"/>
          <p:cNvSpPr txBox="1">
            <a:spLocks noChangeArrowheads="1"/>
          </p:cNvSpPr>
          <p:nvPr/>
        </p:nvSpPr>
        <p:spPr bwMode="auto">
          <a:xfrm>
            <a:off x="4976284" y="1792289"/>
            <a:ext cx="2675467" cy="523220"/>
          </a:xfrm>
          <a:prstGeom prst="rect">
            <a:avLst/>
          </a:prstGeom>
          <a:noFill/>
          <a:ln w="9525">
            <a:noFill/>
            <a:miter lim="800000"/>
            <a:headEnd/>
            <a:tailEnd/>
          </a:ln>
        </p:spPr>
        <p:txBody>
          <a:bodyPr>
            <a:spAutoFit/>
          </a:bodyPr>
          <a:lstStyle/>
          <a:p>
            <a:r>
              <a:rPr lang="en-US" sz="1400" b="0">
                <a:solidFill>
                  <a:schemeClr val="tx1"/>
                </a:solidFill>
                <a:cs typeface="Arial" charset="0"/>
              </a:rPr>
              <a:t>class MobileSubscriber  extends Subscriber</a:t>
            </a:r>
            <a:endParaRPr lang="en-IN" sz="1400" b="0">
              <a:solidFill>
                <a:schemeClr val="tx1"/>
              </a:solidFill>
              <a:cs typeface="Arial" charset="0"/>
            </a:endParaRPr>
          </a:p>
        </p:txBody>
      </p:sp>
      <p:sp>
        <p:nvSpPr>
          <p:cNvPr id="27" name="TextBox 22"/>
          <p:cNvSpPr txBox="1">
            <a:spLocks noChangeArrowheads="1"/>
          </p:cNvSpPr>
          <p:nvPr/>
        </p:nvSpPr>
        <p:spPr bwMode="auto">
          <a:xfrm>
            <a:off x="273051" y="1797050"/>
            <a:ext cx="3363383" cy="523220"/>
          </a:xfrm>
          <a:prstGeom prst="rect">
            <a:avLst/>
          </a:prstGeom>
          <a:noFill/>
          <a:ln w="9525">
            <a:noFill/>
            <a:miter lim="800000"/>
            <a:headEnd/>
            <a:tailEnd/>
          </a:ln>
        </p:spPr>
        <p:txBody>
          <a:bodyPr>
            <a:spAutoFit/>
          </a:bodyPr>
          <a:lstStyle/>
          <a:p>
            <a:r>
              <a:rPr lang="en-US" sz="1400" b="0">
                <a:solidFill>
                  <a:schemeClr val="tx1"/>
                </a:solidFill>
                <a:cs typeface="Arial" charset="0"/>
              </a:rPr>
              <a:t>class PostPaidMobileSubscriber extends MobileSubsriber</a:t>
            </a:r>
            <a:endParaRPr lang="en-IN" sz="1400" b="0">
              <a:solidFill>
                <a:schemeClr val="tx1"/>
              </a:solidFill>
              <a:cs typeface="Arial" charset="0"/>
            </a:endParaRPr>
          </a:p>
        </p:txBody>
      </p:sp>
      <p:sp>
        <p:nvSpPr>
          <p:cNvPr id="10" name="TextBox 9"/>
          <p:cNvSpPr txBox="1">
            <a:spLocks noChangeArrowheads="1"/>
          </p:cNvSpPr>
          <p:nvPr/>
        </p:nvSpPr>
        <p:spPr bwMode="auto">
          <a:xfrm>
            <a:off x="421218" y="2735264"/>
            <a:ext cx="11161183" cy="7318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r>
              <a:rPr lang="en-US" sz="1800" b="0">
                <a:solidFill>
                  <a:schemeClr val="tx1"/>
                </a:solidFill>
                <a:cs typeface="Arial" charset="0"/>
              </a:rPr>
              <a:t>If  </a:t>
            </a:r>
            <a:r>
              <a:rPr lang="en-US" sz="1800" b="0" noProof="1">
                <a:solidFill>
                  <a:schemeClr val="tx1"/>
                </a:solidFill>
                <a:cs typeface="Courier New" pitchFamily="49" charset="0"/>
              </a:rPr>
              <a:t>an</a:t>
            </a:r>
            <a:r>
              <a:rPr lang="en-US" sz="1800" b="0">
                <a:solidFill>
                  <a:schemeClr val="tx1"/>
                </a:solidFill>
                <a:cs typeface="Arial" charset="0"/>
              </a:rPr>
              <a:t> object of PostPaidMobileSubscriber is created as:</a:t>
            </a:r>
          </a:p>
          <a:p>
            <a:pPr algn="l"/>
            <a:r>
              <a:rPr lang="en-US" sz="1800" b="0">
                <a:solidFill>
                  <a:schemeClr val="tx1"/>
                </a:solidFill>
                <a:cs typeface="Arial" charset="0"/>
              </a:rPr>
              <a:t>PostPaidMobileSubscriber ppms = new PostPaidMobileSubscriber ();     </a:t>
            </a:r>
          </a:p>
        </p:txBody>
      </p:sp>
      <p:sp>
        <p:nvSpPr>
          <p:cNvPr id="20" name="Rectangle 19"/>
          <p:cNvSpPr/>
          <p:nvPr/>
        </p:nvSpPr>
        <p:spPr>
          <a:xfrm>
            <a:off x="9211734" y="1273175"/>
            <a:ext cx="1919817" cy="503238"/>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fontAlgn="auto">
              <a:spcBef>
                <a:spcPts val="0"/>
              </a:spcBef>
              <a:spcAft>
                <a:spcPts val="0"/>
              </a:spcAft>
              <a:defRPr/>
            </a:pPr>
            <a:r>
              <a:rPr lang="en-US" sz="1800" b="0" kern="0" dirty="0">
                <a:solidFill>
                  <a:schemeClr val="tx1"/>
                </a:solidFill>
              </a:rPr>
              <a:t>Subscriber</a:t>
            </a:r>
            <a:endParaRPr lang="en-IN" sz="1800" b="0" kern="0" dirty="0">
              <a:solidFill>
                <a:schemeClr val="tx1"/>
              </a:solidFill>
            </a:endParaRPr>
          </a:p>
        </p:txBody>
      </p:sp>
      <p:sp>
        <p:nvSpPr>
          <p:cNvPr id="21" name="Rectangle 20"/>
          <p:cNvSpPr/>
          <p:nvPr/>
        </p:nvSpPr>
        <p:spPr>
          <a:xfrm>
            <a:off x="4667251" y="1273175"/>
            <a:ext cx="2984500" cy="503238"/>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1800" b="0" kern="0" dirty="0" err="1">
                <a:solidFill>
                  <a:schemeClr val="tx1"/>
                </a:solidFill>
              </a:rPr>
              <a:t>MobileSubscriber</a:t>
            </a:r>
            <a:endParaRPr lang="en-IN" sz="1800" b="0" kern="0" dirty="0">
              <a:solidFill>
                <a:schemeClr val="tx1"/>
              </a:solidFill>
              <a:latin typeface="Calibri"/>
            </a:endParaRPr>
          </a:p>
        </p:txBody>
      </p:sp>
      <p:sp>
        <p:nvSpPr>
          <p:cNvPr id="22" name="Rectangle 21"/>
          <p:cNvSpPr/>
          <p:nvPr/>
        </p:nvSpPr>
        <p:spPr>
          <a:xfrm>
            <a:off x="251884" y="1273175"/>
            <a:ext cx="3217333" cy="50323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fontAlgn="auto">
              <a:spcBef>
                <a:spcPts val="0"/>
              </a:spcBef>
              <a:spcAft>
                <a:spcPts val="0"/>
              </a:spcAft>
              <a:defRPr/>
            </a:pPr>
            <a:r>
              <a:rPr lang="en-US" sz="1800" b="0" kern="0" dirty="0" err="1">
                <a:solidFill>
                  <a:schemeClr val="tx1"/>
                </a:solidFill>
              </a:rPr>
              <a:t>PostPaidMobile</a:t>
            </a:r>
            <a:endParaRPr lang="en-US" sz="1800" b="0" kern="0" dirty="0">
              <a:solidFill>
                <a:schemeClr val="tx1"/>
              </a:solidFill>
            </a:endParaRPr>
          </a:p>
          <a:p>
            <a:pPr fontAlgn="auto">
              <a:spcBef>
                <a:spcPts val="0"/>
              </a:spcBef>
              <a:spcAft>
                <a:spcPts val="0"/>
              </a:spcAft>
              <a:defRPr/>
            </a:pPr>
            <a:r>
              <a:rPr lang="en-US" sz="1800" b="0" kern="0" dirty="0">
                <a:solidFill>
                  <a:schemeClr val="tx1"/>
                </a:solidFill>
              </a:rPr>
              <a:t>Subscriber</a:t>
            </a:r>
            <a:endParaRPr lang="en-IN" sz="1800" b="0" kern="0" dirty="0">
              <a:solidFill>
                <a:schemeClr val="tx1"/>
              </a:solidFill>
            </a:endParaRPr>
          </a:p>
        </p:txBody>
      </p:sp>
      <p:cxnSp>
        <p:nvCxnSpPr>
          <p:cNvPr id="35" name="Straight Arrow Connector 34"/>
          <p:cNvCxnSpPr>
            <a:stCxn id="22" idx="3"/>
            <a:endCxn id="21" idx="1"/>
          </p:cNvCxnSpPr>
          <p:nvPr/>
        </p:nvCxnSpPr>
        <p:spPr>
          <a:xfrm>
            <a:off x="3469218" y="1525589"/>
            <a:ext cx="1198033" cy="1587"/>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1" idx="3"/>
            <a:endCxn id="20" idx="1"/>
          </p:cNvCxnSpPr>
          <p:nvPr/>
        </p:nvCxnSpPr>
        <p:spPr>
          <a:xfrm>
            <a:off x="7651751" y="1525589"/>
            <a:ext cx="1559983" cy="1587"/>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41" name="TextBox 30"/>
          <p:cNvSpPr txBox="1">
            <a:spLocks noChangeArrowheads="1"/>
          </p:cNvSpPr>
          <p:nvPr/>
        </p:nvSpPr>
        <p:spPr bwMode="auto">
          <a:xfrm>
            <a:off x="359833" y="3894139"/>
            <a:ext cx="3276600" cy="1877437"/>
          </a:xfrm>
          <a:prstGeom prst="rect">
            <a:avLst/>
          </a:prstGeom>
          <a:noFill/>
          <a:ln w="9525">
            <a:solidFill>
              <a:schemeClr val="tx1">
                <a:lumMod val="75000"/>
                <a:lumOff val="25000"/>
              </a:schemeClr>
            </a:solidFill>
            <a:miter lim="800000"/>
            <a:headEnd/>
            <a:tailEnd/>
          </a:ln>
          <a:effectLst/>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a:t>
            </a:r>
            <a:r>
              <a:rPr lang="en-US" sz="1800" b="0" dirty="0" err="1">
                <a:solidFill>
                  <a:schemeClr val="tx1"/>
                </a:solidFill>
                <a:latin typeface="Verdana" pitchFamily="34" charset="0"/>
              </a:rPr>
              <a:t>PostPaidMobileSubscriber</a:t>
            </a:r>
            <a:r>
              <a:rPr lang="en-US" sz="1800" b="0" dirty="0">
                <a:solidFill>
                  <a:schemeClr val="tx1"/>
                </a:solidFill>
                <a:latin typeface="Verdana" pitchFamily="34" charset="0"/>
              </a:rPr>
              <a:t> </a:t>
            </a:r>
            <a:endParaRPr lang="en-US" sz="1800" b="0" kern="0" dirty="0">
              <a:solidFill>
                <a:schemeClr val="tx1"/>
              </a:solidFill>
              <a:latin typeface="Verdana" pitchFamily="34" charset="0"/>
              <a:cs typeface="Arial" pitchFamily="34"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err="1">
                <a:solidFill>
                  <a:schemeClr val="tx1"/>
                </a:solidFill>
                <a:latin typeface="Courier New" pitchFamily="49" charset="0"/>
                <a:cs typeface="Courier New" pitchFamily="49" charset="0"/>
              </a:rPr>
              <a:t>System.out.println</a:t>
            </a:r>
            <a:r>
              <a:rPr lang="en-IN" sz="1600" kern="0" dirty="0">
                <a:solidFill>
                  <a:schemeClr val="tx1"/>
                </a:solidFill>
                <a:latin typeface="Courier New" pitchFamily="49" charset="0"/>
                <a:cs typeface="Courier New" pitchFamily="49" charset="0"/>
              </a:rPr>
              <a:t>(“</a:t>
            </a:r>
            <a:r>
              <a:rPr lang="en-IN" sz="1600" kern="0" dirty="0" err="1">
                <a:solidFill>
                  <a:schemeClr val="tx1"/>
                </a:solidFill>
                <a:latin typeface="Courier New" pitchFamily="49" charset="0"/>
                <a:cs typeface="Courier New" pitchFamily="49" charset="0"/>
              </a:rPr>
              <a:t>ppmsub</a:t>
            </a:r>
            <a:r>
              <a:rPr lang="en-IN" sz="1600" kern="0" dirty="0">
                <a:solidFill>
                  <a:schemeClr val="tx1"/>
                </a:solidFill>
                <a:latin typeface="Courier New" pitchFamily="49" charset="0"/>
                <a:cs typeface="Courier New" pitchFamily="49" charset="0"/>
              </a:rPr>
              <a:t> called");</a:t>
            </a: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sp>
        <p:nvSpPr>
          <p:cNvPr id="42" name="TextBox 31"/>
          <p:cNvSpPr txBox="1">
            <a:spLocks noChangeArrowheads="1"/>
          </p:cNvSpPr>
          <p:nvPr/>
        </p:nvSpPr>
        <p:spPr bwMode="auto">
          <a:xfrm>
            <a:off x="4582585" y="3925889"/>
            <a:ext cx="3026833" cy="2124075"/>
          </a:xfrm>
          <a:prstGeom prst="rect">
            <a:avLst/>
          </a:prstGeom>
          <a:noFill/>
          <a:ln w="9525">
            <a:solidFill>
              <a:schemeClr val="tx1">
                <a:lumMod val="75000"/>
                <a:lumOff val="25000"/>
              </a:schemeClr>
            </a:solidFill>
            <a:miter lim="800000"/>
            <a:headEnd/>
            <a:tailEnd/>
          </a:ln>
          <a:effectLst/>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a:t>
            </a:r>
            <a:r>
              <a:rPr lang="en-US" sz="1800" b="0" dirty="0" err="1">
                <a:solidFill>
                  <a:schemeClr val="tx1"/>
                </a:solidFill>
                <a:latin typeface="Verdana" pitchFamily="34" charset="0"/>
              </a:rPr>
              <a:t>MobileSubscriber</a:t>
            </a:r>
            <a:r>
              <a:rPr lang="en-US" sz="1800" b="0" dirty="0">
                <a:solidFill>
                  <a:schemeClr val="tx1"/>
                </a:solidFill>
                <a:latin typeface="Verdana" pitchFamily="34" charset="0"/>
              </a:rPr>
              <a:t> </a:t>
            </a:r>
            <a:endParaRPr lang="en-US" sz="1800" b="0" kern="0" dirty="0">
              <a:solidFill>
                <a:schemeClr val="tx1"/>
              </a:solidFill>
              <a:latin typeface="Verdana" pitchFamily="34" charset="0"/>
              <a:cs typeface="Arial" pitchFamily="34"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err="1">
                <a:solidFill>
                  <a:schemeClr val="tx1"/>
                </a:solidFill>
                <a:latin typeface="Courier New" pitchFamily="49" charset="0"/>
                <a:cs typeface="Courier New" pitchFamily="49" charset="0"/>
              </a:rPr>
              <a:t>System.out.println</a:t>
            </a:r>
            <a:r>
              <a:rPr lang="en-IN" sz="1600" kern="0" dirty="0">
                <a:solidFill>
                  <a:schemeClr val="tx1"/>
                </a:solidFill>
                <a:latin typeface="Courier New" pitchFamily="49" charset="0"/>
                <a:cs typeface="Courier New" pitchFamily="49" charset="0"/>
              </a:rPr>
              <a:t>(“</a:t>
            </a:r>
            <a:r>
              <a:rPr lang="en-IN" sz="1600" kern="0" dirty="0" err="1">
                <a:solidFill>
                  <a:schemeClr val="tx1"/>
                </a:solidFill>
                <a:latin typeface="Courier New" pitchFamily="49" charset="0"/>
                <a:cs typeface="Courier New" pitchFamily="49" charset="0"/>
              </a:rPr>
              <a:t>msub</a:t>
            </a:r>
            <a:r>
              <a:rPr lang="en-IN" sz="1600" kern="0" dirty="0">
                <a:solidFill>
                  <a:schemeClr val="tx1"/>
                </a:solidFill>
                <a:latin typeface="Courier New" pitchFamily="49" charset="0"/>
                <a:cs typeface="Courier New" pitchFamily="49" charset="0"/>
              </a:rPr>
              <a:t> called");</a:t>
            </a: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sp>
        <p:nvSpPr>
          <p:cNvPr id="43" name="TextBox 32"/>
          <p:cNvSpPr txBox="1">
            <a:spLocks noChangeArrowheads="1"/>
          </p:cNvSpPr>
          <p:nvPr/>
        </p:nvSpPr>
        <p:spPr bwMode="auto">
          <a:xfrm>
            <a:off x="8434918" y="3910014"/>
            <a:ext cx="3337983" cy="1846659"/>
          </a:xfrm>
          <a:prstGeom prst="rect">
            <a:avLst/>
          </a:prstGeom>
          <a:noFill/>
          <a:ln w="9525">
            <a:solidFill>
              <a:schemeClr val="tx1">
                <a:lumMod val="75000"/>
                <a:lumOff val="25000"/>
              </a:schemeClr>
            </a:solidFill>
            <a:miter lim="800000"/>
            <a:headEnd/>
            <a:tailEnd/>
          </a:ln>
        </p:spPr>
        <p:txBody>
          <a:bodyPr>
            <a:spAutoFit/>
          </a:bodyPr>
          <a:lstStyle/>
          <a:p>
            <a:pPr fontAlgn="auto">
              <a:spcBef>
                <a:spcPts val="0"/>
              </a:spcBef>
              <a:spcAft>
                <a:spcPts val="0"/>
              </a:spcAft>
              <a:defRPr/>
            </a:pPr>
            <a:r>
              <a:rPr lang="en-US" sz="1800" b="0" kern="0" dirty="0">
                <a:solidFill>
                  <a:schemeClr val="tx1"/>
                </a:solidFill>
                <a:latin typeface="Verdana" pitchFamily="34" charset="0"/>
                <a:cs typeface="Arial" pitchFamily="34" charset="0"/>
              </a:rPr>
              <a:t>Constructor of Subscriber</a:t>
            </a: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p>
          <a:p>
            <a:pPr algn="l" fontAlgn="auto">
              <a:spcBef>
                <a:spcPts val="0"/>
              </a:spcBef>
              <a:spcAft>
                <a:spcPts val="0"/>
              </a:spcAft>
              <a:defRPr/>
            </a:pPr>
            <a:r>
              <a:rPr lang="en-IN" sz="1600" kern="0" dirty="0">
                <a:solidFill>
                  <a:schemeClr val="tx1"/>
                </a:solidFill>
                <a:latin typeface="Courier New" pitchFamily="49" charset="0"/>
                <a:cs typeface="Courier New" pitchFamily="49" charset="0"/>
              </a:rPr>
              <a:t>System.out.println(" sub called");</a:t>
            </a: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endParaRPr lang="en-US" sz="1600" kern="0" dirty="0">
              <a:solidFill>
                <a:schemeClr val="tx1"/>
              </a:solidFill>
              <a:latin typeface="Courier New" pitchFamily="49" charset="0"/>
              <a:cs typeface="Courier New" pitchFamily="49" charset="0"/>
            </a:endParaRPr>
          </a:p>
          <a:p>
            <a:pPr algn="l" fontAlgn="auto">
              <a:spcBef>
                <a:spcPts val="0"/>
              </a:spcBef>
              <a:spcAft>
                <a:spcPts val="0"/>
              </a:spcAft>
              <a:defRPr/>
            </a:pPr>
            <a:r>
              <a:rPr lang="en-US" sz="1600" kern="0" dirty="0">
                <a:solidFill>
                  <a:schemeClr val="tx1"/>
                </a:solidFill>
                <a:latin typeface="Courier New" pitchFamily="49" charset="0"/>
                <a:cs typeface="Courier New" pitchFamily="49" charset="0"/>
              </a:rPr>
              <a:t>}</a:t>
            </a:r>
            <a:endParaRPr lang="en-IN" sz="1600" kern="0" dirty="0">
              <a:solidFill>
                <a:schemeClr val="tx1"/>
              </a:solidFill>
              <a:latin typeface="Courier New" pitchFamily="49" charset="0"/>
              <a:cs typeface="Courier New" pitchFamily="49" charset="0"/>
            </a:endParaRPr>
          </a:p>
        </p:txBody>
      </p:sp>
      <p:cxnSp>
        <p:nvCxnSpPr>
          <p:cNvPr id="29" name="Elbow Connector 28"/>
          <p:cNvCxnSpPr/>
          <p:nvPr/>
        </p:nvCxnSpPr>
        <p:spPr>
          <a:xfrm rot="5400000">
            <a:off x="3377936" y="791899"/>
            <a:ext cx="442913" cy="5729816"/>
          </a:xfrm>
          <a:prstGeom prst="bentConnector3">
            <a:avLst>
              <a:gd name="adj1" fmla="val 5000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78767" y="4067176"/>
            <a:ext cx="924984" cy="1587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651751" y="4083051"/>
            <a:ext cx="840316" cy="15875"/>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7495382" y="5172869"/>
            <a:ext cx="1398588" cy="635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a:off x="7382934" y="4208463"/>
            <a:ext cx="1341967" cy="1828800"/>
          </a:xfrm>
          <a:prstGeom prst="bentConnector3">
            <a:avLst>
              <a:gd name="adj1" fmla="val 51380"/>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a:off x="3763964" y="5151439"/>
            <a:ext cx="1241425" cy="19049"/>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a:off x="3528485" y="4232275"/>
            <a:ext cx="1339849" cy="1828800"/>
          </a:xfrm>
          <a:prstGeom prst="bentConnector3">
            <a:avLst>
              <a:gd name="adj1" fmla="val 54548"/>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a:off x="-587375" y="5286375"/>
            <a:ext cx="1555750"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4" name="Text Box 1"/>
          <p:cNvSpPr txBox="1">
            <a:spLocks noChangeArrowheads="1"/>
          </p:cNvSpPr>
          <p:nvPr/>
        </p:nvSpPr>
        <p:spPr bwMode="auto">
          <a:xfrm>
            <a:off x="0" y="1"/>
            <a:ext cx="12192000" cy="64144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Constructor  Chaining: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nodeType="afterGroup">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anim calcmode="lin" valueType="num">
                                      <p:cBhvr>
                                        <p:cTn id="12" dur="500" fill="hold"/>
                                        <p:tgtEl>
                                          <p:spTgt spid="27"/>
                                        </p:tgtEl>
                                        <p:attrNameLst>
                                          <p:attrName>ppt_x</p:attrName>
                                        </p:attrNameLst>
                                      </p:cBhvr>
                                      <p:tavLst>
                                        <p:tav tm="0">
                                          <p:val>
                                            <p:strVal val="#ppt_x"/>
                                          </p:val>
                                        </p:tav>
                                        <p:tav tm="100000">
                                          <p:val>
                                            <p:strVal val="#ppt_x"/>
                                          </p:val>
                                        </p:tav>
                                      </p:tavLst>
                                    </p:anim>
                                    <p:anim calcmode="lin" valueType="num">
                                      <p:cBhvr>
                                        <p:cTn id="13" dur="500" fill="hold"/>
                                        <p:tgtEl>
                                          <p:spTgt spid="27"/>
                                        </p:tgtEl>
                                        <p:attrNameLst>
                                          <p:attrName>ppt_y</p:attrName>
                                        </p:attrNameLst>
                                      </p:cBhvr>
                                      <p:tavLst>
                                        <p:tav tm="0">
                                          <p:val>
                                            <p:strVal val="#ppt_y-.1"/>
                                          </p:val>
                                        </p:tav>
                                        <p:tav tm="100000">
                                          <p:val>
                                            <p:strVal val="#ppt_y"/>
                                          </p:val>
                                        </p:tav>
                                      </p:tavLst>
                                    </p:anim>
                                  </p:childTnLst>
                                </p:cTn>
                              </p:par>
                            </p:childTnLst>
                          </p:cTn>
                        </p:par>
                        <p:par>
                          <p:cTn id="14" fill="hold" nodeType="afterGroup">
                            <p:stCondLst>
                              <p:cond delay="1000"/>
                            </p:stCondLst>
                            <p:childTnLst>
                              <p:par>
                                <p:cTn id="15" presetID="22" presetClass="entr" presetSubtype="8"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par>
                          <p:cTn id="22" fill="hold" nodeType="afterGroup">
                            <p:stCondLst>
                              <p:cond delay="2000"/>
                            </p:stCondLst>
                            <p:childTnLst>
                              <p:par>
                                <p:cTn id="23" presetID="47" presetClass="entr" presetSubtype="0"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nodeType="afterGroup">
                            <p:stCondLst>
                              <p:cond delay="2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nodeType="afterGroup">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nodeType="afterGroup">
                            <p:stCondLst>
                              <p:cond delay="3500"/>
                            </p:stCondLst>
                            <p:childTnLst>
                              <p:par>
                                <p:cTn id="37" presetID="47" presetClass="entr" presetSubtype="0" fill="hold" grpId="0"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anim calcmode="lin" valueType="num">
                                      <p:cBhvr>
                                        <p:cTn id="40" dur="500" fill="hold"/>
                                        <p:tgtEl>
                                          <p:spTgt spid="25"/>
                                        </p:tgtEl>
                                        <p:attrNameLst>
                                          <p:attrName>ppt_x</p:attrName>
                                        </p:attrNameLst>
                                      </p:cBhvr>
                                      <p:tavLst>
                                        <p:tav tm="0">
                                          <p:val>
                                            <p:strVal val="#ppt_x"/>
                                          </p:val>
                                        </p:tav>
                                        <p:tav tm="100000">
                                          <p:val>
                                            <p:strVal val="#ppt_x"/>
                                          </p:val>
                                        </p:tav>
                                      </p:tavLst>
                                    </p:anim>
                                    <p:anim calcmode="lin" valueType="num">
                                      <p:cBhvr>
                                        <p:cTn id="41" dur="500" fill="hold"/>
                                        <p:tgtEl>
                                          <p:spTgt spid="25"/>
                                        </p:tgtEl>
                                        <p:attrNameLst>
                                          <p:attrName>ppt_y</p:attrName>
                                        </p:attrNameLst>
                                      </p:cBhvr>
                                      <p:tavLst>
                                        <p:tav tm="0">
                                          <p:val>
                                            <p:strVal val="#ppt_y-.1"/>
                                          </p:val>
                                        </p:tav>
                                        <p:tav tm="100000">
                                          <p:val>
                                            <p:strVal val="#ppt_y"/>
                                          </p:val>
                                        </p:tav>
                                      </p:tavLst>
                                    </p:anim>
                                  </p:childTnLst>
                                </p:cTn>
                              </p:par>
                            </p:childTnLst>
                          </p:cTn>
                        </p:par>
                        <p:par>
                          <p:cTn id="42" fill="hold" nodeType="afterGroup">
                            <p:stCondLst>
                              <p:cond delay="4000"/>
                            </p:stCondLst>
                            <p:childTnLst>
                              <p:par>
                                <p:cTn id="43" presetID="47" presetClass="entr" presetSubtype="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anim calcmode="lin" valueType="num">
                                      <p:cBhvr>
                                        <p:cTn id="46" dur="500" fill="hold"/>
                                        <p:tgtEl>
                                          <p:spTgt spid="10"/>
                                        </p:tgtEl>
                                        <p:attrNameLst>
                                          <p:attrName>ppt_x</p:attrName>
                                        </p:attrNameLst>
                                      </p:cBhvr>
                                      <p:tavLst>
                                        <p:tav tm="0">
                                          <p:val>
                                            <p:strVal val="#ppt_x"/>
                                          </p:val>
                                        </p:tav>
                                        <p:tav tm="100000">
                                          <p:val>
                                            <p:strVal val="#ppt_x"/>
                                          </p:val>
                                        </p:tav>
                                      </p:tavLst>
                                    </p:anim>
                                    <p:anim calcmode="lin" valueType="num">
                                      <p:cBhvr>
                                        <p:cTn id="4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up)">
                                      <p:cBhvr>
                                        <p:cTn id="52" dur="500"/>
                                        <p:tgtEl>
                                          <p:spTgt spid="29"/>
                                        </p:tgtEl>
                                      </p:cBhvr>
                                    </p:animEffect>
                                  </p:childTnLst>
                                </p:cTn>
                              </p:par>
                            </p:childTnLst>
                          </p:cTn>
                        </p:par>
                        <p:par>
                          <p:cTn id="53" fill="hold" nodeType="afterGroup">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par>
                          <p:cTn id="57" fill="hold" nodeType="afterGroup">
                            <p:stCondLst>
                              <p:cond delay="100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nodeType="afterGroup">
                            <p:stCondLst>
                              <p:cond delay="1500"/>
                            </p:stCondLst>
                            <p:childTnLst>
                              <p:par>
                                <p:cTn id="62" presetID="22" presetClass="entr" presetSubtype="8"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wipe(left)">
                                      <p:cBhvr>
                                        <p:cTn id="64" dur="500"/>
                                        <p:tgtEl>
                                          <p:spTgt spid="42"/>
                                        </p:tgtEl>
                                      </p:cBhvr>
                                    </p:animEffect>
                                  </p:childTnLst>
                                </p:cTn>
                              </p:par>
                            </p:childTnLst>
                          </p:cTn>
                        </p:par>
                        <p:par>
                          <p:cTn id="65" fill="hold" nodeType="afterGroup">
                            <p:stCondLst>
                              <p:cond delay="2000"/>
                            </p:stCondLst>
                            <p:childTnLst>
                              <p:par>
                                <p:cTn id="66" presetID="22" presetClass="entr" presetSubtype="8" fill="hold" nodeType="after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wipe(left)">
                                      <p:cBhvr>
                                        <p:cTn id="68" dur="500"/>
                                        <p:tgtEl>
                                          <p:spTgt spid="32"/>
                                        </p:tgtEl>
                                      </p:cBhvr>
                                    </p:animEffect>
                                  </p:childTnLst>
                                </p:cTn>
                              </p:par>
                            </p:childTnLst>
                          </p:cTn>
                        </p:par>
                        <p:par>
                          <p:cTn id="69" fill="hold" nodeType="afterGroup">
                            <p:stCondLst>
                              <p:cond delay="2500"/>
                            </p:stCondLst>
                            <p:childTnLst>
                              <p:par>
                                <p:cTn id="70" presetID="22" presetClass="entr" presetSubtype="8" fill="hold" grpId="0" nodeType="after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wipe(left)">
                                      <p:cBhvr>
                                        <p:cTn id="72" dur="500"/>
                                        <p:tgtEl>
                                          <p:spTgt spid="43"/>
                                        </p:tgtEl>
                                      </p:cBhvr>
                                    </p:animEffect>
                                  </p:childTnLst>
                                </p:cTn>
                              </p:par>
                            </p:childTnLst>
                          </p:cTn>
                        </p:par>
                        <p:par>
                          <p:cTn id="73" fill="hold" nodeType="afterGroup">
                            <p:stCondLst>
                              <p:cond delay="3000"/>
                            </p:stCondLst>
                            <p:childTnLst>
                              <p:par>
                                <p:cTn id="74" presetID="22" presetClass="entr" presetSubtype="1"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wipe(up)">
                                      <p:cBhvr>
                                        <p:cTn id="76" dur="500"/>
                                        <p:tgtEl>
                                          <p:spTgt spid="33"/>
                                        </p:tgtEl>
                                      </p:cBhvr>
                                    </p:animEffect>
                                  </p:childTnLst>
                                </p:cTn>
                              </p:par>
                            </p:childTnLst>
                          </p:cTn>
                        </p:par>
                        <p:par>
                          <p:cTn id="77" fill="hold" nodeType="afterGroup">
                            <p:stCondLst>
                              <p:cond delay="3500"/>
                            </p:stCondLst>
                            <p:childTnLst>
                              <p:par>
                                <p:cTn id="78" presetID="22" presetClass="entr" presetSubtype="2" fill="hold" nodeType="after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right)">
                                      <p:cBhvr>
                                        <p:cTn id="80" dur="500"/>
                                        <p:tgtEl>
                                          <p:spTgt spid="44"/>
                                        </p:tgtEl>
                                      </p:cBhvr>
                                    </p:animEffect>
                                  </p:childTnLst>
                                </p:cTn>
                              </p:par>
                            </p:childTnLst>
                          </p:cTn>
                        </p:par>
                        <p:par>
                          <p:cTn id="81" fill="hold" nodeType="afterGroup">
                            <p:stCondLst>
                              <p:cond delay="4000"/>
                            </p:stCondLst>
                            <p:childTnLst>
                              <p:par>
                                <p:cTn id="82" presetID="22" presetClass="entr" presetSubtype="1" fill="hold" nodeType="after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wipe(up)">
                                      <p:cBhvr>
                                        <p:cTn id="84" dur="500"/>
                                        <p:tgtEl>
                                          <p:spTgt spid="53"/>
                                        </p:tgtEl>
                                      </p:cBhvr>
                                    </p:animEffect>
                                  </p:childTnLst>
                                </p:cTn>
                              </p:par>
                            </p:childTnLst>
                          </p:cTn>
                        </p:par>
                        <p:par>
                          <p:cTn id="85" fill="hold" nodeType="afterGroup">
                            <p:stCondLst>
                              <p:cond delay="4500"/>
                            </p:stCondLst>
                            <p:childTnLst>
                              <p:par>
                                <p:cTn id="86" presetID="22" presetClass="entr" presetSubtype="2" fill="hold" nodeType="after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right)">
                                      <p:cBhvr>
                                        <p:cTn id="88" dur="500"/>
                                        <p:tgtEl>
                                          <p:spTgt spid="54"/>
                                        </p:tgtEl>
                                      </p:cBhvr>
                                    </p:animEffect>
                                  </p:childTnLst>
                                </p:cTn>
                              </p:par>
                            </p:childTnLst>
                          </p:cTn>
                        </p:par>
                        <p:par>
                          <p:cTn id="89" fill="hold" nodeType="afterGroup">
                            <p:stCondLst>
                              <p:cond delay="5000"/>
                            </p:stCondLst>
                            <p:childTnLst>
                              <p:par>
                                <p:cTn id="90" presetID="22" presetClass="entr" presetSubtype="1" fill="hold" nodeType="afterEffect">
                                  <p:stCondLst>
                                    <p:cond delay="0"/>
                                  </p:stCondLst>
                                  <p:childTnLst>
                                    <p:set>
                                      <p:cBhvr>
                                        <p:cTn id="91" dur="1" fill="hold">
                                          <p:stCondLst>
                                            <p:cond delay="0"/>
                                          </p:stCondLst>
                                        </p:cTn>
                                        <p:tgtEl>
                                          <p:spTgt spid="55"/>
                                        </p:tgtEl>
                                        <p:attrNameLst>
                                          <p:attrName>style.visibility</p:attrName>
                                        </p:attrNameLst>
                                      </p:cBhvr>
                                      <p:to>
                                        <p:strVal val="visible"/>
                                      </p:to>
                                    </p:set>
                                    <p:animEffect transition="in" filter="wipe(up)">
                                      <p:cBhvr>
                                        <p:cTn id="9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0" grpId="0" animBg="1"/>
      <p:bldP spid="20" grpId="0" animBg="1"/>
      <p:bldP spid="21" grpId="0" animBg="1"/>
      <p:bldP spid="22" grpId="0" animBg="1"/>
      <p:bldP spid="41" grpId="0" animBg="1"/>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2"/>
          <p:cNvGraphicFramePr>
            <a:graphicFrameLocks noGrp="1"/>
          </p:cNvGraphicFramePr>
          <p:nvPr/>
        </p:nvGraphicFramePr>
        <p:xfrm>
          <a:off x="294217" y="1271588"/>
          <a:ext cx="9753600" cy="1692660"/>
        </p:xfrm>
        <a:graphic>
          <a:graphicData uri="http://schemas.openxmlformats.org/drawingml/2006/table">
            <a:tbl>
              <a:tblPr/>
              <a:tblGrid>
                <a:gridCol w="9753600"/>
              </a:tblGrid>
              <a:tr h="1692275">
                <a:tc>
                  <a:txBody>
                    <a:bodyPr/>
                    <a:lstStyle/>
                    <a:p>
                      <a:r>
                        <a:rPr lang="en-US" sz="1600" b="0" kern="1200" dirty="0" smtClean="0">
                          <a:solidFill>
                            <a:schemeClr val="tx1"/>
                          </a:solidFill>
                          <a:latin typeface="+mj-lt"/>
                          <a:ea typeface="+mn-ea"/>
                          <a:cs typeface="+mn-cs"/>
                        </a:rPr>
                        <a:t>public class Subscriber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Subscriber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99" marR="119999" marT="182832" marB="46788"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0" name="Group 2"/>
          <p:cNvGraphicFramePr>
            <a:graphicFrameLocks noGrp="1"/>
          </p:cNvGraphicFramePr>
          <p:nvPr/>
        </p:nvGraphicFramePr>
        <p:xfrm>
          <a:off x="378884" y="4824414"/>
          <a:ext cx="9836149" cy="1660525"/>
        </p:xfrm>
        <a:graphic>
          <a:graphicData uri="http://schemas.openxmlformats.org/drawingml/2006/table">
            <a:tbl>
              <a:tblPr/>
              <a:tblGrid>
                <a:gridCol w="9836149"/>
              </a:tblGrid>
              <a:tr h="1660525">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PostPaidMobileSubscriber</a:t>
                      </a:r>
                      <a:r>
                        <a:rPr lang="en-US" sz="1600" b="0" kern="1200" dirty="0" smtClean="0">
                          <a:solidFill>
                            <a:schemeClr val="tx1"/>
                          </a:solidFill>
                          <a:latin typeface="+mj-lt"/>
                          <a:ea typeface="+mn-ea"/>
                          <a:cs typeface="+mn-cs"/>
                        </a:rPr>
                        <a:t> extends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a:t>
                      </a:r>
                      <a:r>
                        <a:rPr lang="en-US" sz="1600" b="0" kern="1200" dirty="0" err="1" smtClean="0">
                          <a:solidFill>
                            <a:schemeClr val="tx1"/>
                          </a:solidFill>
                          <a:latin typeface="+mj-lt"/>
                          <a:ea typeface="+mn-ea"/>
                          <a:cs typeface="+mn-cs"/>
                        </a:rPr>
                        <a:t>PostPaidMobileSubscriber</a:t>
                      </a:r>
                      <a:r>
                        <a:rPr lang="en-US" sz="1600" b="0" kern="1200" dirty="0" smtClean="0">
                          <a:solidFill>
                            <a:schemeClr val="tx1"/>
                          </a:solidFill>
                          <a:latin typeface="+mj-lt"/>
                          <a:ea typeface="+mn-ea"/>
                          <a:cs typeface="+mn-cs"/>
                        </a:rPr>
                        <a:t>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(“Postpaid</a:t>
                      </a:r>
                      <a:r>
                        <a:rPr lang="en-US" sz="1600" b="0" kern="1200" baseline="0" dirty="0" smtClean="0">
                          <a:solidFill>
                            <a:schemeClr val="tx1"/>
                          </a:solidFill>
                          <a:latin typeface="+mj-lt"/>
                          <a:ea typeface="+mn-ea"/>
                          <a:cs typeface="+mn-cs"/>
                        </a:rPr>
                        <a:t> mobile </a:t>
                      </a:r>
                      <a:r>
                        <a:rPr lang="en-US" sz="1600" b="0" kern="1200" dirty="0" smtClean="0">
                          <a:solidFill>
                            <a:schemeClr val="tx1"/>
                          </a:solidFill>
                          <a:latin typeface="+mj-lt"/>
                          <a:ea typeface="+mn-ea"/>
                          <a:cs typeface="+mn-cs"/>
                        </a:rPr>
                        <a:t>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88" marR="119988" marT="182807" marB="46781"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1" name="Group 2"/>
          <p:cNvGraphicFramePr>
            <a:graphicFrameLocks noGrp="1"/>
          </p:cNvGraphicFramePr>
          <p:nvPr/>
        </p:nvGraphicFramePr>
        <p:xfrm>
          <a:off x="336552" y="3059113"/>
          <a:ext cx="9732433" cy="1739900"/>
        </p:xfrm>
        <a:graphic>
          <a:graphicData uri="http://schemas.openxmlformats.org/drawingml/2006/table">
            <a:tbl>
              <a:tblPr/>
              <a:tblGrid>
                <a:gridCol w="9732433"/>
              </a:tblGrid>
              <a:tr h="1739900">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extends Subscriber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a:t>
                      </a:r>
                      <a:r>
                        <a:rPr lang="en-US" sz="1600" b="0" kern="1200" dirty="0" err="1" smtClean="0">
                          <a:solidFill>
                            <a:schemeClr val="tx1"/>
                          </a:solidFill>
                          <a:latin typeface="+mj-lt"/>
                          <a:ea typeface="+mn-ea"/>
                          <a:cs typeface="+mn-cs"/>
                        </a:rPr>
                        <a:t>MobileSubscriber</a:t>
                      </a:r>
                      <a:r>
                        <a:rPr lang="en-US" sz="1600" b="0" kern="1200" dirty="0" smtClean="0">
                          <a:solidFill>
                            <a:schemeClr val="tx1"/>
                          </a:solidFill>
                          <a:latin typeface="+mj-lt"/>
                          <a:ea typeface="+mn-ea"/>
                          <a:cs typeface="+mn-cs"/>
                        </a:rPr>
                        <a:t> ()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System.out.println</a:t>
                      </a:r>
                      <a:r>
                        <a:rPr lang="en-US" sz="1600" b="0" kern="1200" dirty="0" smtClean="0">
                          <a:solidFill>
                            <a:schemeClr val="tx1"/>
                          </a:solidFill>
                          <a:latin typeface="+mj-lt"/>
                          <a:ea typeface="+mn-ea"/>
                          <a:cs typeface="+mn-cs"/>
                        </a:rPr>
                        <a:t> (“</a:t>
                      </a:r>
                      <a:r>
                        <a:rPr lang="en-US" sz="1600" b="0" kern="1200" baseline="0" dirty="0" smtClean="0">
                          <a:solidFill>
                            <a:schemeClr val="tx1"/>
                          </a:solidFill>
                          <a:latin typeface="+mj-lt"/>
                          <a:ea typeface="+mn-ea"/>
                          <a:cs typeface="+mn-cs"/>
                        </a:rPr>
                        <a:t> Mobile </a:t>
                      </a:r>
                      <a:r>
                        <a:rPr lang="en-US" sz="1600" b="0" kern="1200" dirty="0" smtClean="0">
                          <a:solidFill>
                            <a:schemeClr val="tx1"/>
                          </a:solidFill>
                          <a:latin typeface="+mj-lt"/>
                          <a:ea typeface="+mn-ea"/>
                          <a:cs typeface="+mn-cs"/>
                        </a:rPr>
                        <a:t>Subscriber</a:t>
                      </a:r>
                      <a:r>
                        <a:rPr lang="en-US" sz="1600" b="0" kern="1200" baseline="0" dirty="0" smtClean="0">
                          <a:solidFill>
                            <a:schemeClr val="tx1"/>
                          </a:solidFill>
                          <a:latin typeface="+mj-lt"/>
                          <a:ea typeface="+mn-ea"/>
                          <a:cs typeface="+mn-cs"/>
                        </a:rPr>
                        <a:t> is </a:t>
                      </a:r>
                      <a:r>
                        <a:rPr lang="en-US" sz="1600" b="0" kern="1200" dirty="0" smtClean="0">
                          <a:solidFill>
                            <a:schemeClr val="tx1"/>
                          </a:solidFill>
                          <a:latin typeface="+mj-lt"/>
                          <a:ea typeface="+mn-ea"/>
                          <a:cs typeface="+mn-cs"/>
                        </a:rPr>
                        <a:t>called");</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20001" marR="120001" marT="182868" marB="46797"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sp>
        <p:nvSpPr>
          <p:cNvPr id="9" name="Text Box 1"/>
          <p:cNvSpPr txBox="1">
            <a:spLocks noChangeArrowheads="1"/>
          </p:cNvSpPr>
          <p:nvPr/>
        </p:nvSpPr>
        <p:spPr bwMode="auto">
          <a:xfrm>
            <a:off x="0" y="0"/>
            <a:ext cx="12192000" cy="777921"/>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Verdana" pitchFamily="34" charset="0"/>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Verdana" pitchFamily="34" charset="0"/>
              </a:rPr>
              <a:t>Constructor Chaining in inheritance</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aphicFrame>
        <p:nvGraphicFramePr>
          <p:cNvPr id="11" name="Group 2"/>
          <p:cNvGraphicFramePr>
            <a:graphicFrameLocks noGrp="1"/>
          </p:cNvGraphicFramePr>
          <p:nvPr/>
        </p:nvGraphicFramePr>
        <p:xfrm>
          <a:off x="351367" y="1087438"/>
          <a:ext cx="11161184" cy="2265362"/>
        </p:xfrm>
        <a:graphic>
          <a:graphicData uri="http://schemas.openxmlformats.org/drawingml/2006/table">
            <a:tbl>
              <a:tblPr/>
              <a:tblGrid>
                <a:gridCol w="11161184"/>
              </a:tblGrid>
              <a:tr h="2265362">
                <a:tc>
                  <a:txBody>
                    <a:bodyPr/>
                    <a:lstStyle/>
                    <a:p>
                      <a:r>
                        <a:rPr lang="en-US" sz="1600" b="0" kern="1200" dirty="0" smtClean="0">
                          <a:solidFill>
                            <a:schemeClr val="tx1"/>
                          </a:solidFill>
                          <a:latin typeface="+mj-lt"/>
                          <a:ea typeface="+mn-ea"/>
                          <a:cs typeface="+mn-cs"/>
                        </a:rPr>
                        <a:t>public class </a:t>
                      </a:r>
                      <a:r>
                        <a:rPr lang="en-US" sz="1600" b="0" kern="1200" dirty="0" err="1" smtClean="0">
                          <a:solidFill>
                            <a:schemeClr val="tx1"/>
                          </a:solidFill>
                          <a:latin typeface="+mj-lt"/>
                          <a:ea typeface="+mn-ea"/>
                          <a:cs typeface="+mn-cs"/>
                        </a:rPr>
                        <a:t>RunProgram</a:t>
                      </a:r>
                      <a:r>
                        <a:rPr lang="en-US" sz="1600" b="0" kern="1200" dirty="0" smtClean="0">
                          <a:solidFill>
                            <a:schemeClr val="tx1"/>
                          </a:solidFill>
                          <a:latin typeface="+mj-lt"/>
                          <a:ea typeface="+mn-ea"/>
                          <a:cs typeface="+mn-cs"/>
                        </a:rPr>
                        <a:t>{</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public static void main(String </a:t>
                      </a:r>
                      <a:r>
                        <a:rPr lang="en-US" sz="1600" b="0" kern="1200" dirty="0" err="1" smtClean="0">
                          <a:solidFill>
                            <a:schemeClr val="tx1"/>
                          </a:solidFill>
                          <a:latin typeface="+mj-lt"/>
                          <a:ea typeface="+mn-ea"/>
                          <a:cs typeface="+mn-cs"/>
                        </a:rPr>
                        <a:t>args</a:t>
                      </a:r>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p>
                    <a:p>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PostPaidSubscriber</a:t>
                      </a:r>
                      <a:r>
                        <a:rPr lang="en-US" sz="1600" b="0" kern="1200" dirty="0" smtClean="0">
                          <a:solidFill>
                            <a:schemeClr val="tx1"/>
                          </a:solidFill>
                          <a:latin typeface="+mj-lt"/>
                          <a:ea typeface="+mn-ea"/>
                          <a:cs typeface="+mn-cs"/>
                        </a:rPr>
                        <a:t> </a:t>
                      </a:r>
                      <a:r>
                        <a:rPr lang="en-US" sz="1600" b="0" kern="1200" dirty="0" err="1" smtClean="0">
                          <a:solidFill>
                            <a:schemeClr val="tx1"/>
                          </a:solidFill>
                          <a:latin typeface="+mj-lt"/>
                          <a:ea typeface="+mn-ea"/>
                          <a:cs typeface="+mn-cs"/>
                        </a:rPr>
                        <a:t>ppsc</a:t>
                      </a:r>
                      <a:r>
                        <a:rPr lang="en-US" sz="1600" b="0" kern="1200" dirty="0" smtClean="0">
                          <a:solidFill>
                            <a:schemeClr val="tx1"/>
                          </a:solidFill>
                          <a:latin typeface="+mj-lt"/>
                          <a:ea typeface="+mn-ea"/>
                          <a:cs typeface="+mn-cs"/>
                        </a:rPr>
                        <a:t> = new </a:t>
                      </a:r>
                      <a:r>
                        <a:rPr lang="en-US" sz="1600" b="0" kern="1200" dirty="0" err="1" smtClean="0">
                          <a:solidFill>
                            <a:schemeClr val="tx1"/>
                          </a:solidFill>
                          <a:latin typeface="+mn-lt"/>
                          <a:ea typeface="+mn-ea"/>
                          <a:cs typeface="+mn-cs"/>
                        </a:rPr>
                        <a:t>PostPaidSubscriber</a:t>
                      </a:r>
                      <a:r>
                        <a:rPr lang="en-US" sz="1600" b="0" kern="1200" dirty="0" smtClean="0">
                          <a:solidFill>
                            <a:schemeClr val="tx1"/>
                          </a:solidFill>
                          <a:latin typeface="+mn-lt"/>
                          <a:ea typeface="+mn-ea"/>
                          <a:cs typeface="+mn-cs"/>
                        </a:rPr>
                        <a:t>();</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   }</a:t>
                      </a:r>
                      <a:endParaRPr lang="en-IN" sz="1600" b="0" kern="1200" dirty="0" smtClean="0">
                        <a:solidFill>
                          <a:schemeClr val="tx1"/>
                        </a:solidFill>
                        <a:latin typeface="+mj-lt"/>
                        <a:ea typeface="+mn-ea"/>
                        <a:cs typeface="+mn-cs"/>
                      </a:endParaRPr>
                    </a:p>
                    <a:p>
                      <a:r>
                        <a:rPr lang="en-US" sz="1600" b="0" kern="1200" dirty="0" smtClean="0">
                          <a:solidFill>
                            <a:schemeClr val="tx1"/>
                          </a:solidFill>
                          <a:latin typeface="+mj-lt"/>
                          <a:ea typeface="+mn-ea"/>
                          <a:cs typeface="+mn-cs"/>
                        </a:rPr>
                        <a:t>}</a:t>
                      </a:r>
                      <a:endParaRPr lang="en-IN" sz="1600" b="0" kern="1200" dirty="0">
                        <a:solidFill>
                          <a:schemeClr val="tx1"/>
                        </a:solidFill>
                        <a:latin typeface="+mj-lt"/>
                        <a:ea typeface="+mn-ea"/>
                        <a:cs typeface="+mn-cs"/>
                      </a:endParaRPr>
                    </a:p>
                  </a:txBody>
                  <a:tcPr marL="119992" marR="119992" marT="182911" marB="46808"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graphicFrame>
        <p:nvGraphicFramePr>
          <p:cNvPr id="12" name="Group 2"/>
          <p:cNvGraphicFramePr>
            <a:graphicFrameLocks noGrp="1"/>
          </p:cNvGraphicFramePr>
          <p:nvPr/>
        </p:nvGraphicFramePr>
        <p:xfrm>
          <a:off x="378884" y="3625850"/>
          <a:ext cx="10742083" cy="2743200"/>
        </p:xfrm>
        <a:graphic>
          <a:graphicData uri="http://schemas.openxmlformats.org/drawingml/2006/table">
            <a:tbl>
              <a:tblPr/>
              <a:tblGrid>
                <a:gridCol w="10742083"/>
              </a:tblGrid>
              <a:tr h="2743200">
                <a:tc>
                  <a:txBody>
                    <a:bodyPr/>
                    <a:lstStyle/>
                    <a:p>
                      <a:r>
                        <a:rPr lang="en-US" sz="1800" b="1" kern="1200" dirty="0" smtClean="0">
                          <a:solidFill>
                            <a:schemeClr val="tx1"/>
                          </a:solidFill>
                          <a:latin typeface="+mj-lt"/>
                          <a:ea typeface="+mn-ea"/>
                          <a:cs typeface="+mn-cs"/>
                        </a:rPr>
                        <a:t>Output:</a:t>
                      </a:r>
                    </a:p>
                    <a:p>
                      <a:endParaRPr lang="en-US" sz="1600" b="0" kern="1200" dirty="0" smtClean="0">
                        <a:solidFill>
                          <a:schemeClr val="tx1"/>
                        </a:solidFill>
                        <a:latin typeface="+mj-lt"/>
                        <a:ea typeface="+mn-ea"/>
                        <a:cs typeface="+mn-cs"/>
                      </a:endParaRPr>
                    </a:p>
                    <a:p>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r>
                        <a:rPr lang="en-US" sz="1600" b="0" kern="1200" baseline="0" dirty="0" smtClean="0">
                          <a:solidFill>
                            <a:schemeClr val="tx1"/>
                          </a:solidFill>
                          <a:latin typeface="+mn-lt"/>
                          <a:ea typeface="+mn-ea"/>
                          <a:cs typeface="+mn-cs"/>
                        </a:rPr>
                        <a:t>Mobile </a:t>
                      </a:r>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r>
                        <a:rPr lang="en-US" sz="1600" b="0" kern="1200" dirty="0" smtClean="0">
                          <a:solidFill>
                            <a:schemeClr val="tx1"/>
                          </a:solidFill>
                          <a:latin typeface="+mn-lt"/>
                          <a:ea typeface="+mn-ea"/>
                          <a:cs typeface="+mn-cs"/>
                        </a:rPr>
                        <a:t>Postpaid</a:t>
                      </a:r>
                      <a:r>
                        <a:rPr lang="en-US" sz="1600" b="0" kern="1200" baseline="0" dirty="0" smtClean="0">
                          <a:solidFill>
                            <a:schemeClr val="tx1"/>
                          </a:solidFill>
                          <a:latin typeface="+mn-lt"/>
                          <a:ea typeface="+mn-ea"/>
                          <a:cs typeface="+mn-cs"/>
                        </a:rPr>
                        <a:t> mobile </a:t>
                      </a:r>
                      <a:r>
                        <a:rPr lang="en-US" sz="1600" b="0" kern="1200" dirty="0" smtClean="0">
                          <a:solidFill>
                            <a:schemeClr val="tx1"/>
                          </a:solidFill>
                          <a:latin typeface="+mn-lt"/>
                          <a:ea typeface="+mn-ea"/>
                          <a:cs typeface="+mn-cs"/>
                        </a:rPr>
                        <a:t>Subscriber</a:t>
                      </a:r>
                      <a:r>
                        <a:rPr lang="en-US" sz="1600" b="0" kern="1200" baseline="0" dirty="0" smtClean="0">
                          <a:solidFill>
                            <a:schemeClr val="tx1"/>
                          </a:solidFill>
                          <a:latin typeface="+mn-lt"/>
                          <a:ea typeface="+mn-ea"/>
                          <a:cs typeface="+mn-cs"/>
                        </a:rPr>
                        <a:t> is </a:t>
                      </a:r>
                      <a:r>
                        <a:rPr lang="en-US" sz="1600" b="0" kern="1200" dirty="0" smtClean="0">
                          <a:solidFill>
                            <a:schemeClr val="tx1"/>
                          </a:solidFill>
                          <a:latin typeface="+mn-lt"/>
                          <a:ea typeface="+mn-ea"/>
                          <a:cs typeface="+mn-cs"/>
                        </a:rPr>
                        <a:t>called</a:t>
                      </a:r>
                      <a:endParaRPr lang="en-US" sz="1600" b="0" kern="1200" dirty="0" smtClean="0">
                        <a:solidFill>
                          <a:schemeClr val="tx1"/>
                        </a:solidFill>
                        <a:latin typeface="+mj-lt"/>
                        <a:ea typeface="+mn-ea"/>
                        <a:cs typeface="+mn-cs"/>
                      </a:endParaRPr>
                    </a:p>
                    <a:p>
                      <a:endParaRPr lang="en-US" sz="1600" b="0" kern="1200" dirty="0" smtClean="0">
                        <a:solidFill>
                          <a:schemeClr val="tx1"/>
                        </a:solidFill>
                        <a:latin typeface="+mj-lt"/>
                        <a:ea typeface="+mn-ea"/>
                        <a:cs typeface="+mn-cs"/>
                      </a:endParaRPr>
                    </a:p>
                    <a:p>
                      <a:endParaRPr lang="en-IN" sz="1600" b="0" kern="1200" dirty="0">
                        <a:solidFill>
                          <a:schemeClr val="tx1"/>
                        </a:solidFill>
                        <a:latin typeface="+mj-lt"/>
                        <a:ea typeface="+mn-ea"/>
                        <a:cs typeface="+mn-cs"/>
                      </a:endParaRPr>
                    </a:p>
                  </a:txBody>
                  <a:tcPr marL="120005" marR="120005" marT="18288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r>
            </a:tbl>
          </a:graphicData>
        </a:graphic>
      </p:graphicFrame>
      <p:sp>
        <p:nvSpPr>
          <p:cNvPr id="6" name="Text Box 1"/>
          <p:cNvSpPr txBox="1">
            <a:spLocks noChangeArrowheads="1"/>
          </p:cNvSpPr>
          <p:nvPr/>
        </p:nvSpPr>
        <p:spPr bwMode="auto">
          <a:xfrm>
            <a:off x="0" y="1"/>
            <a:ext cx="12192000" cy="627796"/>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3795184" y="2133600"/>
            <a:ext cx="5365749" cy="2700338"/>
          </a:xfrm>
          <a:prstGeom prst="rect">
            <a:avLst/>
          </a:prstGeom>
          <a:noFill/>
          <a:ln w="9360">
            <a:noFill/>
            <a:round/>
            <a:headEnd/>
            <a:tailEnd/>
          </a:ln>
          <a:effectLst/>
        </p:spPr>
        <p:txBody>
          <a:bodyPr wrap="none" anchor="ctr"/>
          <a:lstStyle/>
          <a:p>
            <a:pPr fontAlgn="auto">
              <a:spcBef>
                <a:spcPts val="0"/>
              </a:spcBef>
              <a:spcAft>
                <a:spcPts val="0"/>
              </a:spcAft>
              <a:defRPr/>
            </a:pPr>
            <a:endParaRPr lang="en-US" sz="1800" b="0" kern="0" dirty="0">
              <a:solidFill>
                <a:sysClr val="windowText" lastClr="000000"/>
              </a:solidFill>
              <a:latin typeface="Verdana" pitchFamily="34" charset="0"/>
            </a:endParaRPr>
          </a:p>
        </p:txBody>
      </p:sp>
      <p:grpSp>
        <p:nvGrpSpPr>
          <p:cNvPr id="2" name="Group 8"/>
          <p:cNvGrpSpPr>
            <a:grpSpLocks/>
          </p:cNvGrpSpPr>
          <p:nvPr/>
        </p:nvGrpSpPr>
        <p:grpSpPr bwMode="auto">
          <a:xfrm>
            <a:off x="4389967" y="2195514"/>
            <a:ext cx="3598333" cy="2790825"/>
            <a:chOff x="3291709" y="2194746"/>
            <a:chExt cx="2699188" cy="2791847"/>
          </a:xfrm>
        </p:grpSpPr>
        <p:pic>
          <p:nvPicPr>
            <p:cNvPr id="27656" name="Picture 14" descr="Computer_Icon.png"/>
            <p:cNvPicPr>
              <a:picLocks noChangeAspect="1"/>
            </p:cNvPicPr>
            <p:nvPr/>
          </p:nvPicPr>
          <p:blipFill>
            <a:blip r:embed="rId3"/>
            <a:srcRect/>
            <a:stretch>
              <a:fillRect/>
            </a:stretch>
          </p:blipFill>
          <p:spPr bwMode="auto">
            <a:xfrm>
              <a:off x="3291709" y="2194746"/>
              <a:ext cx="2699188" cy="2791847"/>
            </a:xfrm>
            <a:prstGeom prst="rect">
              <a:avLst/>
            </a:prstGeom>
            <a:noFill/>
            <a:ln w="9525">
              <a:noFill/>
              <a:miter lim="800000"/>
              <a:headEnd/>
              <a:tailEnd/>
            </a:ln>
          </p:spPr>
        </p:pic>
        <p:sp>
          <p:nvSpPr>
            <p:cNvPr id="27657" name="TextBox 23"/>
            <p:cNvSpPr txBox="1">
              <a:spLocks noChangeArrowheads="1"/>
            </p:cNvSpPr>
            <p:nvPr/>
          </p:nvSpPr>
          <p:spPr bwMode="auto">
            <a:xfrm>
              <a:off x="3450895" y="2963484"/>
              <a:ext cx="909820" cy="400257"/>
            </a:xfrm>
            <a:prstGeom prst="rect">
              <a:avLst/>
            </a:prstGeom>
            <a:noFill/>
            <a:ln w="9525">
              <a:noFill/>
              <a:miter lim="800000"/>
              <a:headEnd/>
              <a:tailEnd/>
            </a:ln>
          </p:spPr>
          <p:txBody>
            <a:bodyPr wrap="none">
              <a:spAutoFit/>
            </a:bodyPr>
            <a:lstStyle/>
            <a:p>
              <a:r>
                <a:rPr lang="en-US" sz="2000"/>
                <a:t>Exercise 1</a:t>
              </a:r>
            </a:p>
          </p:txBody>
        </p:sp>
      </p:grpSp>
      <p:sp>
        <p:nvSpPr>
          <p:cNvPr id="13" name="TextBox 12"/>
          <p:cNvSpPr txBox="1">
            <a:spLocks noChangeArrowheads="1"/>
          </p:cNvSpPr>
          <p:nvPr/>
        </p:nvSpPr>
        <p:spPr bwMode="auto">
          <a:xfrm>
            <a:off x="438151" y="1150939"/>
            <a:ext cx="11315700" cy="397033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Create the following Employee, Manager, Clerk, SalesPerson classes in java.</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Employee </a:t>
            </a:r>
          </a:p>
          <a:p>
            <a:pPr marL="457200" indent="-222250" algn="l">
              <a:lnSpc>
                <a:spcPts val="2300"/>
              </a:lnSpc>
              <a:buClr>
                <a:srgbClr val="292929"/>
              </a:buClr>
              <a:buFont typeface="Arial" pitchFamily="34" charset="0"/>
              <a:buChar char="•"/>
              <a:tabLst>
                <a:tab pos="401638" algn="l"/>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Instance variables : name, salaryBasic, HRAPer, DAPer, PT. </a:t>
            </a:r>
          </a:p>
          <a:p>
            <a:pPr marL="290513" indent="-5556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Manager ( a sub class of Employee)</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projectAllowance </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Clerk ( a sub class of Employee)</a:t>
            </a:r>
          </a:p>
          <a:p>
            <a:pPr marL="346075" indent="-117475"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int typingSpeed , int typingAccuracy</a:t>
            </a:r>
          </a:p>
          <a:p>
            <a:pPr marL="290513" indent="-61913"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a:p>
            <a:pPr algn="l">
              <a:lnSpc>
                <a:spcPts val="23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SalesPerson ( a sub class of Employee)</a:t>
            </a:r>
          </a:p>
          <a:p>
            <a:pPr marL="228600"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Instance variable :  noOfTargetsCompleted, perkTarget</a:t>
            </a:r>
          </a:p>
          <a:p>
            <a:pPr marL="228600" algn="l">
              <a:lnSpc>
                <a:spcPts val="2300"/>
              </a:lnSpc>
              <a:buClr>
                <a:srgbClr val="292929"/>
              </a:buClr>
              <a:buFont typeface="Arial" pitchFamily="34"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1600" b="0" noProof="1">
                <a:solidFill>
                  <a:schemeClr val="tx1"/>
                </a:solidFill>
                <a:latin typeface="Verdana" pitchFamily="34" charset="0"/>
                <a:cs typeface="Courier New" pitchFamily="49" charset="0"/>
              </a:rPr>
              <a:t>  Methods : computePayroll()</a:t>
            </a:r>
          </a:p>
        </p:txBody>
      </p:sp>
      <p:sp>
        <p:nvSpPr>
          <p:cNvPr id="8" name="TextBox 7"/>
          <p:cNvSpPr txBox="1">
            <a:spLocks noChangeArrowheads="1"/>
          </p:cNvSpPr>
          <p:nvPr/>
        </p:nvSpPr>
        <p:spPr bwMode="auto">
          <a:xfrm>
            <a:off x="444500" y="5183188"/>
            <a:ext cx="11303000" cy="11922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lnSpc>
                <a:spcPts val="22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600" b="0" noProof="1">
                <a:solidFill>
                  <a:schemeClr val="tx1"/>
                </a:solidFill>
                <a:cs typeface="Courier New" pitchFamily="49" charset="0"/>
              </a:rPr>
              <a:t> Create appropriate constructors for all the classes.</a:t>
            </a:r>
          </a:p>
          <a:p>
            <a:pPr algn="l">
              <a:lnSpc>
                <a:spcPts val="2200"/>
              </a:lnSpc>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1600" b="0" noProof="1">
                <a:solidFill>
                  <a:schemeClr val="tx1"/>
                </a:solidFill>
                <a:cs typeface="Courier New" pitchFamily="49" charset="0"/>
              </a:rPr>
              <a:t> Create a class with main and add a displaySalary()  method which takes one parameter of type employee and complete the application by using the computePayroll() method in displaySalary() method. </a:t>
            </a:r>
          </a:p>
        </p:txBody>
      </p:sp>
      <p:sp>
        <p:nvSpPr>
          <p:cNvPr id="11" name="TextBox 10"/>
          <p:cNvSpPr txBox="1"/>
          <p:nvPr/>
        </p:nvSpPr>
        <p:spPr bwMode="auto">
          <a:xfrm>
            <a:off x="0" y="681038"/>
            <a:ext cx="4690533" cy="553998"/>
          </a:xfrm>
          <a:prstGeom prst="rect">
            <a:avLst/>
          </a:prstGeom>
          <a:noFill/>
        </p:spPr>
        <p:txBody>
          <a:bodyPr>
            <a:spAutoFit/>
          </a:bodyPr>
          <a:lstStyle/>
          <a:p>
            <a:pPr algn="l">
              <a:lnSpc>
                <a:spcPct val="150000"/>
              </a:lnSpc>
              <a:defRPr/>
            </a:pPr>
            <a:r>
              <a:rPr lang="en-US" sz="2000" dirty="0">
                <a:solidFill>
                  <a:schemeClr val="tx1">
                    <a:lumMod val="75000"/>
                    <a:lumOff val="25000"/>
                  </a:schemeClr>
                </a:solidFill>
                <a:latin typeface="Verdana" pitchFamily="34" charset="0"/>
              </a:rPr>
              <a:t>Exercise 1</a:t>
            </a:r>
          </a:p>
        </p:txBody>
      </p:sp>
      <p:sp>
        <p:nvSpPr>
          <p:cNvPr id="12"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3" presetClass="exit" presetSubtype="32" fill="hold" nodeType="afterEffect">
                                  <p:stCondLst>
                                    <p:cond delay="1000"/>
                                  </p:stCondLst>
                                  <p:childTnLst>
                                    <p:anim calcmode="lin" valueType="num">
                                      <p:cBhvr>
                                        <p:cTn id="10" dur="500"/>
                                        <p:tgtEl>
                                          <p:spTgt spid="2"/>
                                        </p:tgtEl>
                                        <p:attrNameLst>
                                          <p:attrName>ppt_w</p:attrName>
                                        </p:attrNameLst>
                                      </p:cBhvr>
                                      <p:tavLst>
                                        <p:tav tm="0">
                                          <p:val>
                                            <p:strVal val="ppt_w"/>
                                          </p:val>
                                        </p:tav>
                                        <p:tav tm="100000">
                                          <p:val>
                                            <p:fltVal val="0"/>
                                          </p:val>
                                        </p:tav>
                                      </p:tavLst>
                                    </p:anim>
                                    <p:anim calcmode="lin" valueType="num">
                                      <p:cBhvr>
                                        <p:cTn id="11" dur="500"/>
                                        <p:tgtEl>
                                          <p:spTgt spid="2"/>
                                        </p:tgtEl>
                                        <p:attrNameLst>
                                          <p:attrName>ppt_h</p:attrName>
                                        </p:attrNameLst>
                                      </p:cBhvr>
                                      <p:tavLst>
                                        <p:tav tm="0">
                                          <p:val>
                                            <p:strVal val="ppt_h"/>
                                          </p:val>
                                        </p:tav>
                                        <p:tav tm="100000">
                                          <p:val>
                                            <p:fltVal val="0"/>
                                          </p:val>
                                        </p:tav>
                                      </p:tavLst>
                                    </p:anim>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2500"/>
                            </p:stCondLst>
                            <p:childTnLst>
                              <p:par>
                                <p:cTn id="18" presetID="47"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anim calcmode="lin" valueType="num">
                                      <p:cBhvr>
                                        <p:cTn id="21" dur="500" fill="hold"/>
                                        <p:tgtEl>
                                          <p:spTgt spid="13"/>
                                        </p:tgtEl>
                                        <p:attrNameLst>
                                          <p:attrName>ppt_x</p:attrName>
                                        </p:attrNameLst>
                                      </p:cBhvr>
                                      <p:tavLst>
                                        <p:tav tm="0">
                                          <p:val>
                                            <p:strVal val="#ppt_x"/>
                                          </p:val>
                                        </p:tav>
                                        <p:tav tm="100000">
                                          <p:val>
                                            <p:strVal val="#ppt_x"/>
                                          </p:val>
                                        </p:tav>
                                      </p:tavLst>
                                    </p:anim>
                                    <p:anim calcmode="lin" valueType="num">
                                      <p:cBhvr>
                                        <p:cTn id="22" dur="500" fill="hold"/>
                                        <p:tgtEl>
                                          <p:spTgt spid="13"/>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7"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anim calcmode="lin" valueType="num">
                                      <p:cBhvr>
                                        <p:cTn id="27" dur="500" fill="hold"/>
                                        <p:tgtEl>
                                          <p:spTgt spid="8"/>
                                        </p:tgtEl>
                                        <p:attrNameLst>
                                          <p:attrName>ppt_x</p:attrName>
                                        </p:attrNameLst>
                                      </p:cBhvr>
                                      <p:tavLst>
                                        <p:tav tm="0">
                                          <p:val>
                                            <p:strVal val="#ppt_x"/>
                                          </p:val>
                                        </p:tav>
                                        <p:tav tm="100000">
                                          <p:val>
                                            <p:strVal val="#ppt_x"/>
                                          </p:val>
                                        </p:tav>
                                      </p:tavLst>
                                    </p:anim>
                                    <p:anim calcmode="lin" valueType="num">
                                      <p:cBhvr>
                                        <p:cTn id="28"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1"/>
            <a:ext cx="12192000" cy="818865"/>
          </a:xfrm>
        </p:spPr>
        <p:txBody>
          <a:bodyPr/>
          <a:lstStyle/>
          <a:p>
            <a:r>
              <a:rPr lang="en-US" dirty="0" smtClean="0">
                <a:latin typeface="+mn-lt"/>
              </a:rPr>
              <a:t>Learning Objectives</a:t>
            </a:r>
            <a:endParaRPr lang="en-IN" dirty="0">
              <a:latin typeface="+mn-lt"/>
            </a:endParaRPr>
          </a:p>
        </p:txBody>
      </p:sp>
      <p:sp>
        <p:nvSpPr>
          <p:cNvPr id="7" name="Content Placeholder 6"/>
          <p:cNvSpPr>
            <a:spLocks noGrp="1"/>
          </p:cNvSpPr>
          <p:nvPr>
            <p:ph idx="1"/>
          </p:nvPr>
        </p:nvSpPr>
        <p:spPr>
          <a:xfrm>
            <a:off x="537953" y="1102293"/>
            <a:ext cx="11006920" cy="4351338"/>
          </a:xfrm>
        </p:spPr>
        <p:txBody>
          <a:bodyPr>
            <a:noAutofit/>
          </a:bodyPr>
          <a:lstStyle/>
          <a:p>
            <a:pPr>
              <a:buNone/>
            </a:pPr>
            <a:r>
              <a:rPr lang="en-US" sz="3200" dirty="0" smtClean="0"/>
              <a:t>At the end of the session successful participants will be able to</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Define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Explain the need for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Types of Inheritance</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Write Java code to create classes and subclasses in an inheritance hierarchy</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Use “super” keyword</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Implement constructor chaining in inheritance </a:t>
            </a:r>
          </a:p>
          <a:p>
            <a:pPr>
              <a:spcBef>
                <a:spcPts val="1800"/>
              </a:spcBef>
              <a:buClr>
                <a:srgbClr val="254061"/>
              </a:buClr>
              <a:buFont typeface="Arial" charset="0"/>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pPr>
            <a:r>
              <a:rPr lang="en-US" dirty="0" smtClean="0"/>
              <a:t>Polymorphism and Overriding</a:t>
            </a:r>
          </a:p>
          <a:p>
            <a:endParaRPr lang="en-US" sz="3200" dirty="0" smtClean="0"/>
          </a:p>
        </p:txBody>
      </p:sp>
      <p:sp>
        <p:nvSpPr>
          <p:cNvPr id="5" name="Slide Number Placeholder 4"/>
          <p:cNvSpPr>
            <a:spLocks noGrp="1"/>
          </p:cNvSpPr>
          <p:nvPr>
            <p:ph type="sldNum" sz="quarter" idx="12"/>
          </p:nvPr>
        </p:nvSpPr>
        <p:spPr/>
        <p:txBody>
          <a:bodyPr/>
          <a:lstStyle/>
          <a:p>
            <a:fld id="{F0BBAE2B-40D1-4EC8-9863-B96E0B95C1B5}" type="slidenum">
              <a:rPr lang="en-IN" smtClean="0"/>
              <a:pPr/>
              <a:t>2</a:t>
            </a:fld>
            <a:endParaRPr lang="en-IN"/>
          </a:p>
        </p:txBody>
      </p:sp>
    </p:spTree>
    <p:extLst>
      <p:ext uri="{BB962C8B-B14F-4D97-AF65-F5344CB8AC3E}">
        <p14:creationId xmlns="" xmlns:p14="http://schemas.microsoft.com/office/powerpoint/2010/main" val="269450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5" name="TextBox 14"/>
          <p:cNvSpPr txBox="1">
            <a:spLocks noChangeArrowheads="1"/>
          </p:cNvSpPr>
          <p:nvPr/>
        </p:nvSpPr>
        <p:spPr bwMode="auto">
          <a:xfrm>
            <a:off x="531284" y="2752726"/>
            <a:ext cx="11199283" cy="101917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Is a concept where a single name may denote objects of different classes that are related by some common base class. [Booch]</a:t>
            </a:r>
          </a:p>
        </p:txBody>
      </p:sp>
      <p:sp>
        <p:nvSpPr>
          <p:cNvPr id="20" name="TextBox 19"/>
          <p:cNvSpPr txBox="1">
            <a:spLocks noChangeArrowheads="1"/>
          </p:cNvSpPr>
          <p:nvPr/>
        </p:nvSpPr>
        <p:spPr bwMode="auto">
          <a:xfrm>
            <a:off x="493185" y="1633538"/>
            <a:ext cx="11205633" cy="442912"/>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solidFill>
                  <a:schemeClr val="tx1"/>
                </a:solidFill>
                <a:cs typeface="Courier New" pitchFamily="49" charset="0"/>
              </a:rPr>
              <a:t>Polymorphism</a:t>
            </a:r>
          </a:p>
        </p:txBody>
      </p:sp>
      <p:sp>
        <p:nvSpPr>
          <p:cNvPr id="13" name="TextBox 14"/>
          <p:cNvSpPr txBox="1">
            <a:spLocks noChangeArrowheads="1"/>
          </p:cNvSpPr>
          <p:nvPr/>
        </p:nvSpPr>
        <p:spPr bwMode="auto">
          <a:xfrm>
            <a:off x="508001" y="4448176"/>
            <a:ext cx="11199284" cy="1020763"/>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Is the ability to create an attribute, a method, or an object that has more than one form.</a:t>
            </a:r>
          </a:p>
        </p:txBody>
      </p:sp>
      <p:sp>
        <p:nvSpPr>
          <p:cNvPr id="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7"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395"/>
                                        </p:tgtEl>
                                        <p:attrNameLst>
                                          <p:attrName>style.visibility</p:attrName>
                                        </p:attrNameLst>
                                      </p:cBhvr>
                                      <p:to>
                                        <p:strVal val="visible"/>
                                      </p:to>
                                    </p:set>
                                    <p:animEffect transition="in" filter="fade">
                                      <p:cBhvr>
                                        <p:cTn id="13" dur="500"/>
                                        <p:tgtEl>
                                          <p:spTgt spid="16395"/>
                                        </p:tgtEl>
                                      </p:cBhvr>
                                    </p:animEffect>
                                    <p:anim calcmode="lin" valueType="num">
                                      <p:cBhvr>
                                        <p:cTn id="14" dur="500" fill="hold"/>
                                        <p:tgtEl>
                                          <p:spTgt spid="16395"/>
                                        </p:tgtEl>
                                        <p:attrNameLst>
                                          <p:attrName>ppt_x</p:attrName>
                                        </p:attrNameLst>
                                      </p:cBhvr>
                                      <p:tavLst>
                                        <p:tav tm="0">
                                          <p:val>
                                            <p:strVal val="#ppt_x"/>
                                          </p:val>
                                        </p:tav>
                                        <p:tav tm="100000">
                                          <p:val>
                                            <p:strVal val="#ppt_x"/>
                                          </p:val>
                                        </p:tav>
                                      </p:tavLst>
                                    </p:anim>
                                    <p:anim calcmode="lin" valueType="num">
                                      <p:cBhvr>
                                        <p:cTn id="15" dur="500" fill="hold"/>
                                        <p:tgtEl>
                                          <p:spTgt spid="163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2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4"/>
          <p:cNvSpPr txBox="1">
            <a:spLocks noChangeArrowheads="1"/>
          </p:cNvSpPr>
          <p:nvPr/>
        </p:nvSpPr>
        <p:spPr bwMode="auto">
          <a:xfrm>
            <a:off x="541867" y="2384425"/>
            <a:ext cx="11199284" cy="776288"/>
          </a:xfrm>
          <a:prstGeom prst="rect">
            <a:avLst/>
          </a:prstGeom>
          <a:no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In java every reference can be polymorphic except of references to base types and final classes.</a:t>
            </a:r>
          </a:p>
        </p:txBody>
      </p:sp>
      <p:sp>
        <p:nvSpPr>
          <p:cNvPr id="16395" name="TextBox 14"/>
          <p:cNvSpPr txBox="1">
            <a:spLocks noChangeArrowheads="1"/>
          </p:cNvSpPr>
          <p:nvPr/>
        </p:nvSpPr>
        <p:spPr bwMode="auto">
          <a:xfrm>
            <a:off x="531284" y="1604963"/>
            <a:ext cx="11199283" cy="81121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polymorphic reference variable can refer to different types of objects at different times.</a:t>
            </a:r>
          </a:p>
        </p:txBody>
      </p:sp>
      <p:sp>
        <p:nvSpPr>
          <p:cNvPr id="20" name="TextBox 19"/>
          <p:cNvSpPr txBox="1">
            <a:spLocks noChangeArrowheads="1"/>
          </p:cNvSpPr>
          <p:nvPr/>
        </p:nvSpPr>
        <p:spPr bwMode="auto">
          <a:xfrm>
            <a:off x="493185" y="914401"/>
            <a:ext cx="11205633" cy="44291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defRPr/>
            </a:pPr>
            <a:r>
              <a:rPr lang="en-US" sz="2000" b="0" noProof="1">
                <a:solidFill>
                  <a:schemeClr val="tx1"/>
                </a:solidFill>
                <a:cs typeface="Courier New" pitchFamily="49" charset="0"/>
              </a:rPr>
              <a:t>Polymorphism</a:t>
            </a:r>
          </a:p>
        </p:txBody>
      </p:sp>
      <p:sp>
        <p:nvSpPr>
          <p:cNvPr id="13" name="TextBox 14"/>
          <p:cNvSpPr txBox="1">
            <a:spLocks noChangeArrowheads="1"/>
          </p:cNvSpPr>
          <p:nvPr/>
        </p:nvSpPr>
        <p:spPr bwMode="auto">
          <a:xfrm>
            <a:off x="508001" y="3352800"/>
            <a:ext cx="11199284" cy="8143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It is the type of the object being referenced, not the reference type, that determines which method is invoked.</a:t>
            </a:r>
          </a:p>
        </p:txBody>
      </p:sp>
      <p:sp>
        <p:nvSpPr>
          <p:cNvPr id="6" name="TextBox 14"/>
          <p:cNvSpPr txBox="1">
            <a:spLocks noChangeArrowheads="1"/>
          </p:cNvSpPr>
          <p:nvPr/>
        </p:nvSpPr>
        <p:spPr bwMode="auto">
          <a:xfrm>
            <a:off x="484717" y="5384800"/>
            <a:ext cx="11199283" cy="81438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Careful use of polymorphic references can lead to elegant and  robust software designs.</a:t>
            </a:r>
          </a:p>
        </p:txBody>
      </p:sp>
      <p:sp>
        <p:nvSpPr>
          <p:cNvPr id="8" name="TextBox 14"/>
          <p:cNvSpPr txBox="1">
            <a:spLocks noChangeArrowheads="1"/>
          </p:cNvSpPr>
          <p:nvPr/>
        </p:nvSpPr>
        <p:spPr bwMode="auto">
          <a:xfrm>
            <a:off x="501651" y="4275139"/>
            <a:ext cx="11199283" cy="776287"/>
          </a:xfrm>
          <a:prstGeom prst="rect">
            <a:avLst/>
          </a:prstGeom>
          <a:no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Polymorphic references are therefore resolved at run-time, not during compilation; this is called dynamic binding.</a:t>
            </a:r>
          </a:p>
        </p:txBody>
      </p:sp>
      <p:sp>
        <p:nvSpPr>
          <p:cNvPr id="9"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0"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ppt_x</p:attrName>
                                        </p:attrNameLst>
                                      </p:cBhvr>
                                      <p:tavLst>
                                        <p:tav tm="0">
                                          <p:val>
                                            <p:strVal val="#ppt_x"/>
                                          </p:val>
                                        </p:tav>
                                        <p:tav tm="100000">
                                          <p:val>
                                            <p:strVal val="#ppt_x"/>
                                          </p:val>
                                        </p:tav>
                                      </p:tavLst>
                                    </p:anim>
                                    <p:anim calcmode="lin" valueType="num">
                                      <p:cBhvr>
                                        <p:cTn id="9" dur="5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6395"/>
                                        </p:tgtEl>
                                        <p:attrNameLst>
                                          <p:attrName>style.visibility</p:attrName>
                                        </p:attrNameLst>
                                      </p:cBhvr>
                                      <p:to>
                                        <p:strVal val="visible"/>
                                      </p:to>
                                    </p:set>
                                    <p:animEffect transition="in" filter="fade">
                                      <p:cBhvr>
                                        <p:cTn id="13" dur="500"/>
                                        <p:tgtEl>
                                          <p:spTgt spid="16395"/>
                                        </p:tgtEl>
                                      </p:cBhvr>
                                    </p:animEffect>
                                    <p:anim calcmode="lin" valueType="num">
                                      <p:cBhvr>
                                        <p:cTn id="14" dur="500" fill="hold"/>
                                        <p:tgtEl>
                                          <p:spTgt spid="16395"/>
                                        </p:tgtEl>
                                        <p:attrNameLst>
                                          <p:attrName>ppt_x</p:attrName>
                                        </p:attrNameLst>
                                      </p:cBhvr>
                                      <p:tavLst>
                                        <p:tav tm="0">
                                          <p:val>
                                            <p:strVal val="#ppt_x"/>
                                          </p:val>
                                        </p:tav>
                                        <p:tav tm="100000">
                                          <p:val>
                                            <p:strVal val="#ppt_x"/>
                                          </p:val>
                                        </p:tav>
                                      </p:tavLst>
                                    </p:anim>
                                    <p:anim calcmode="lin" valueType="num">
                                      <p:cBhvr>
                                        <p:cTn id="15" dur="500" fill="hold"/>
                                        <p:tgtEl>
                                          <p:spTgt spid="16395"/>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anim calcmode="lin" valueType="num">
                                      <p:cBhvr>
                                        <p:cTn id="20" dur="500" fill="hold"/>
                                        <p:tgtEl>
                                          <p:spTgt spid="7"/>
                                        </p:tgtEl>
                                        <p:attrNameLst>
                                          <p:attrName>ppt_x</p:attrName>
                                        </p:attrNameLst>
                                      </p:cBhvr>
                                      <p:tavLst>
                                        <p:tav tm="0">
                                          <p:val>
                                            <p:strVal val="#ppt_x"/>
                                          </p:val>
                                        </p:tav>
                                        <p:tav tm="100000">
                                          <p:val>
                                            <p:strVal val="#ppt_x"/>
                                          </p:val>
                                        </p:tav>
                                      </p:tavLst>
                                    </p:anim>
                                    <p:anim calcmode="lin" valueType="num">
                                      <p:cBhvr>
                                        <p:cTn id="21" dur="500" fill="hold"/>
                                        <p:tgtEl>
                                          <p:spTgt spid="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7" presetClass="entr" presetSubtype="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7"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anim calcmode="lin" valueType="num">
                                      <p:cBhvr>
                                        <p:cTn id="38" dur="500" fill="hold"/>
                                        <p:tgtEl>
                                          <p:spTgt spid="6"/>
                                        </p:tgtEl>
                                        <p:attrNameLst>
                                          <p:attrName>ppt_x</p:attrName>
                                        </p:attrNameLst>
                                      </p:cBhvr>
                                      <p:tavLst>
                                        <p:tav tm="0">
                                          <p:val>
                                            <p:strVal val="#ppt_x"/>
                                          </p:val>
                                        </p:tav>
                                        <p:tav tm="100000">
                                          <p:val>
                                            <p:strVal val="#ppt_x"/>
                                          </p:val>
                                        </p:tav>
                                      </p:tavLst>
                                    </p:anim>
                                    <p:anim calcmode="lin" valueType="num">
                                      <p:cBhvr>
                                        <p:cTn id="3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395" grpId="0" animBg="1"/>
      <p:bldP spid="20" grpId="0" animBg="1"/>
      <p:bldP spid="13" grpId="0" animBg="1"/>
      <p:bldP spid="6"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9"/>
          <p:cNvSpPr txBox="1">
            <a:spLocks noChangeArrowheads="1"/>
          </p:cNvSpPr>
          <p:nvPr/>
        </p:nvSpPr>
        <p:spPr bwMode="auto">
          <a:xfrm>
            <a:off x="1" y="681038"/>
            <a:ext cx="5939367" cy="553998"/>
          </a:xfrm>
          <a:prstGeom prst="rect">
            <a:avLst/>
          </a:prstGeom>
          <a:noFill/>
          <a:ln w="9525">
            <a:noFill/>
            <a:miter lim="800000"/>
            <a:headEnd/>
            <a:tailEnd/>
          </a:ln>
        </p:spPr>
        <p:txBody>
          <a:bodyPr>
            <a:spAutoFit/>
          </a:bodyPr>
          <a:lstStyle/>
          <a:p>
            <a:pPr algn="l">
              <a:lnSpc>
                <a:spcPct val="150000"/>
              </a:lnSpc>
            </a:pPr>
            <a:r>
              <a:rPr lang="en-US" sz="2000">
                <a:solidFill>
                  <a:schemeClr val="tx1"/>
                </a:solidFill>
              </a:rPr>
              <a:t>Example: Overriding Methods </a:t>
            </a:r>
          </a:p>
        </p:txBody>
      </p:sp>
      <p:sp>
        <p:nvSpPr>
          <p:cNvPr id="13" name="Content Placeholder 3"/>
          <p:cNvSpPr>
            <a:spLocks noGrp="1"/>
          </p:cNvSpPr>
          <p:nvPr>
            <p:ph sz="half" idx="1"/>
          </p:nvPr>
        </p:nvSpPr>
        <p:spPr>
          <a:xfrm>
            <a:off x="309034" y="1149350"/>
            <a:ext cx="5685367" cy="3321050"/>
          </a:xfrm>
          <a:ln>
            <a:solidFill>
              <a:schemeClr val="tx1"/>
            </a:solidFill>
          </a:ln>
        </p:spPr>
        <p:txBody>
          <a:bodyPr>
            <a:normAutofit fontScale="25000" lnSpcReduction="20000"/>
          </a:bodyPr>
          <a:lstStyle/>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class Employee {</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int empId;</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String 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Employee(int id,String eName)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empId = id;</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name = eName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void display() {</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System.out.println("id and name: " + id + " " + name);}</a:t>
            </a:r>
          </a:p>
          <a:p>
            <a:pPr eaLnBrk="1" hangingPunct="1">
              <a:lnSpc>
                <a:spcPts val="1800"/>
              </a:lnSpc>
              <a:buSzTx/>
              <a:buFont typeface="Wingdings" charset="2"/>
              <a:buNone/>
            </a:pPr>
            <a:r>
              <a:rPr lang="en-US" sz="1800" b="1" smtClean="0">
                <a:solidFill>
                  <a:schemeClr val="tx1"/>
                </a:solidFill>
                <a:latin typeface="Courier New" pitchFamily="49" charset="0"/>
                <a:cs typeface="Courier New" pitchFamily="49" charset="0"/>
              </a:rPr>
              <a:t>}</a:t>
            </a:r>
          </a:p>
          <a:p>
            <a:pPr eaLnBrk="1" hangingPunct="1">
              <a:lnSpc>
                <a:spcPts val="1800"/>
              </a:lnSpc>
              <a:buSzTx/>
              <a:buFont typeface="Wingdings" charset="2"/>
              <a:buNone/>
            </a:pPr>
            <a:endParaRPr lang="en-US" sz="1800" b="1" smtClean="0">
              <a:solidFill>
                <a:schemeClr val="tx1"/>
              </a:solidFill>
              <a:latin typeface="Courier New" pitchFamily="49" charset="0"/>
              <a:cs typeface="Courier New" pitchFamily="49" charset="0"/>
            </a:endParaRPr>
          </a:p>
          <a:p>
            <a:pPr>
              <a:lnSpc>
                <a:spcPts val="1800"/>
              </a:lnSpc>
              <a:buSzTx/>
              <a:buFont typeface="Times New Roman" pitchFamily="16" charset="0"/>
              <a:buNone/>
            </a:pPr>
            <a:endParaRPr lang="en-IN" sz="1800" smtClean="0">
              <a:solidFill>
                <a:schemeClr val="tx1"/>
              </a:solidFill>
            </a:endParaRPr>
          </a:p>
        </p:txBody>
      </p:sp>
      <p:sp>
        <p:nvSpPr>
          <p:cNvPr id="19" name="Content Placeholder 4"/>
          <p:cNvSpPr txBox="1">
            <a:spLocks/>
          </p:cNvSpPr>
          <p:nvPr/>
        </p:nvSpPr>
        <p:spPr bwMode="auto">
          <a:xfrm>
            <a:off x="6197600" y="1144588"/>
            <a:ext cx="5395384" cy="3427412"/>
          </a:xfrm>
          <a:prstGeom prst="rect">
            <a:avLst/>
          </a:prstGeom>
          <a:noFill/>
          <a:ln w="9525">
            <a:solidFill>
              <a:schemeClr val="tx1"/>
            </a:solidFill>
            <a:miter lim="800000"/>
            <a:headEnd/>
            <a:tailEnd/>
          </a:ln>
        </p:spPr>
        <p:txBody>
          <a:bodyPr/>
          <a:lstStyle/>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class Manager extends Employee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double projAllowance;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Manager(int id,String name double pAllowance)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super(id, name);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projAllowance = pAllowance;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void display() {</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System.out.println(" id,name and pAllowance:" +id+ " "+ name+" "+projAllowance);}</a:t>
            </a:r>
          </a:p>
          <a:p>
            <a:pPr marL="233363" indent="-233363" algn="l">
              <a:lnSpc>
                <a:spcPts val="1800"/>
              </a:lnSpc>
              <a:spcBef>
                <a:spcPct val="20000"/>
              </a:spcBef>
              <a:buFont typeface="Wingdings" charset="2"/>
              <a:buNone/>
              <a:tabLst>
                <a:tab pos="1085850" algn="l"/>
                <a:tab pos="2000250" algn="l"/>
              </a:tabLst>
            </a:pPr>
            <a:r>
              <a:rPr lang="en-US" sz="1800">
                <a:solidFill>
                  <a:schemeClr val="tx1"/>
                </a:solidFill>
                <a:latin typeface="Courier New" pitchFamily="49" charset="0"/>
                <a:cs typeface="Courier New" pitchFamily="49" charset="0"/>
              </a:rPr>
              <a:t>}</a:t>
            </a:r>
          </a:p>
          <a:p>
            <a:pPr marL="233363" indent="-233363" algn="l">
              <a:lnSpc>
                <a:spcPts val="1800"/>
              </a:lnSpc>
              <a:spcBef>
                <a:spcPct val="20000"/>
              </a:spcBef>
              <a:buFont typeface="Wingdings" charset="2"/>
              <a:buNone/>
              <a:tabLst>
                <a:tab pos="1085850" algn="l"/>
                <a:tab pos="2000250" algn="l"/>
              </a:tabLst>
            </a:pPr>
            <a:endParaRPr lang="en-IN" sz="1800">
              <a:solidFill>
                <a:schemeClr val="tx1"/>
              </a:solidFill>
              <a:latin typeface="Courier New" pitchFamily="49" charset="0"/>
              <a:cs typeface="Courier New" pitchFamily="49" charset="0"/>
            </a:endParaRPr>
          </a:p>
        </p:txBody>
      </p:sp>
      <p:sp>
        <p:nvSpPr>
          <p:cNvPr id="21" name="TextBox 20"/>
          <p:cNvSpPr txBox="1">
            <a:spLocks noChangeArrowheads="1"/>
          </p:cNvSpPr>
          <p:nvPr/>
        </p:nvSpPr>
        <p:spPr bwMode="auto">
          <a:xfrm>
            <a:off x="715434" y="4476750"/>
            <a:ext cx="9095317" cy="1938338"/>
          </a:xfrm>
          <a:prstGeom prst="rect">
            <a:avLst/>
          </a:prstGeom>
          <a:noFill/>
          <a:ln w="9525">
            <a:solidFill>
              <a:schemeClr val="tx1"/>
            </a:solidFill>
            <a:miter lim="800000"/>
            <a:headEnd/>
            <a:tailEnd/>
          </a:ln>
        </p:spPr>
        <p:txBody>
          <a:bodyPr>
            <a:spAutoFit/>
          </a:bodyPr>
          <a:lstStyle/>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class MainClass{</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public static void main(String args[]){</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Employee e1 = new Employee(11,”scott”);</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Manager m1 = new Manager(23,”roy”,300.00);</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e1.display();</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m1.display();</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a:t>
            </a:r>
          </a:p>
          <a:p>
            <a:pPr algn="l" fontAlgn="auto">
              <a:lnSpc>
                <a:spcPts val="1800"/>
              </a:lnSpc>
              <a:spcBef>
                <a:spcPts val="0"/>
              </a:spcBef>
              <a:spcAft>
                <a:spcPts val="0"/>
              </a:spcAft>
              <a:defRPr/>
            </a:pPr>
            <a:r>
              <a:rPr lang="en-US" sz="1800" kern="0" dirty="0">
                <a:solidFill>
                  <a:schemeClr val="tx1"/>
                </a:solidFill>
                <a:latin typeface="Courier New" pitchFamily="49" charset="0"/>
                <a:cs typeface="Courier New" pitchFamily="49" charset="0"/>
              </a:rPr>
              <a:t>}</a:t>
            </a:r>
            <a:endParaRPr lang="en-IN" sz="1800" kern="0" dirty="0">
              <a:solidFill>
                <a:schemeClr val="tx1"/>
              </a:solidFill>
              <a:latin typeface="Courier New" pitchFamily="49" charset="0"/>
              <a:cs typeface="Courier New" pitchFamily="49" charset="0"/>
            </a:endParaRPr>
          </a:p>
        </p:txBody>
      </p:sp>
      <p:sp>
        <p:nvSpPr>
          <p:cNvPr id="22" name="Rectangle 21"/>
          <p:cNvSpPr/>
          <p:nvPr/>
        </p:nvSpPr>
        <p:spPr>
          <a:xfrm>
            <a:off x="372533" y="3446464"/>
            <a:ext cx="2762251" cy="2698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3" name="Rectangle 22"/>
          <p:cNvSpPr/>
          <p:nvPr/>
        </p:nvSpPr>
        <p:spPr>
          <a:xfrm>
            <a:off x="6231467" y="3325814"/>
            <a:ext cx="2844800" cy="288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4" name="Rounded Rectangular Callout 23"/>
          <p:cNvSpPr/>
          <p:nvPr/>
        </p:nvSpPr>
        <p:spPr>
          <a:xfrm>
            <a:off x="7876117" y="5427664"/>
            <a:ext cx="4315883" cy="376237"/>
          </a:xfrm>
          <a:prstGeom prst="wedgeRoundRectCallout">
            <a:avLst>
              <a:gd name="adj1" fmla="val -151862"/>
              <a:gd name="adj2" fmla="val -2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800" b="0" dirty="0">
                <a:solidFill>
                  <a:schemeClr val="tx1"/>
                </a:solidFill>
              </a:rPr>
              <a:t>id and name: 11 </a:t>
            </a:r>
            <a:r>
              <a:rPr lang="en-US" sz="1800" b="0" dirty="0" err="1">
                <a:solidFill>
                  <a:schemeClr val="tx1"/>
                </a:solidFill>
              </a:rPr>
              <a:t>scott</a:t>
            </a:r>
            <a:endParaRPr lang="en-IN" sz="1800" b="0" dirty="0">
              <a:solidFill>
                <a:schemeClr val="tx1"/>
              </a:solidFill>
            </a:endParaRPr>
          </a:p>
        </p:txBody>
      </p:sp>
      <p:sp>
        <p:nvSpPr>
          <p:cNvPr id="25" name="Rounded Rectangular Callout 24"/>
          <p:cNvSpPr/>
          <p:nvPr/>
        </p:nvSpPr>
        <p:spPr>
          <a:xfrm>
            <a:off x="5090584" y="5883275"/>
            <a:ext cx="7101416" cy="503238"/>
          </a:xfrm>
          <a:prstGeom prst="wedgeRoundRectCallout">
            <a:avLst>
              <a:gd name="adj1" fmla="val -74425"/>
              <a:gd name="adj2" fmla="val -582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b="0" dirty="0">
                <a:solidFill>
                  <a:schemeClr val="tx1"/>
                </a:solidFill>
              </a:rPr>
              <a:t>id , name and </a:t>
            </a:r>
            <a:r>
              <a:rPr lang="en-US" sz="2000" b="0" dirty="0" err="1">
                <a:solidFill>
                  <a:schemeClr val="tx1"/>
                </a:solidFill>
              </a:rPr>
              <a:t>pAllowance</a:t>
            </a:r>
            <a:r>
              <a:rPr lang="en-US" sz="2000" b="0" dirty="0">
                <a:solidFill>
                  <a:schemeClr val="tx1"/>
                </a:solidFill>
              </a:rPr>
              <a:t>: 23 </a:t>
            </a:r>
            <a:r>
              <a:rPr lang="en-US" sz="2000" b="0" dirty="0" err="1">
                <a:solidFill>
                  <a:schemeClr val="tx1"/>
                </a:solidFill>
              </a:rPr>
              <a:t>roy</a:t>
            </a:r>
            <a:r>
              <a:rPr lang="en-US" sz="2000" b="0" dirty="0">
                <a:solidFill>
                  <a:schemeClr val="tx1"/>
                </a:solidFill>
              </a:rPr>
              <a:t> 300.00</a:t>
            </a:r>
            <a:endParaRPr lang="en-IN" sz="2000" b="0" dirty="0">
              <a:solidFill>
                <a:schemeClr val="tx1"/>
              </a:solidFill>
            </a:endParaRPr>
          </a:p>
        </p:txBody>
      </p:sp>
      <p:sp>
        <p:nvSpPr>
          <p:cNvPr id="11"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2"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Polymorphism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32"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strVal val="4*#ppt_w"/>
                                          </p:val>
                                        </p:tav>
                                        <p:tav tm="100000">
                                          <p:val>
                                            <p:strVal val="#ppt_w"/>
                                          </p:val>
                                        </p:tav>
                                      </p:tavLst>
                                    </p:anim>
                                    <p:anim calcmode="lin" valueType="num">
                                      <p:cBhvr>
                                        <p:cTn id="17" dur="500" fill="hold"/>
                                        <p:tgtEl>
                                          <p:spTgt spid="22"/>
                                        </p:tgtEl>
                                        <p:attrNameLst>
                                          <p:attrName>ppt_h</p:attrName>
                                        </p:attrNameLst>
                                      </p:cBhvr>
                                      <p:tavLst>
                                        <p:tav tm="0">
                                          <p:val>
                                            <p:strVal val="4*#ppt_h"/>
                                          </p:val>
                                        </p:tav>
                                        <p:tav tm="100000">
                                          <p:val>
                                            <p:strVal val="#ppt_h"/>
                                          </p:val>
                                        </p:tav>
                                      </p:tavLst>
                                    </p:anim>
                                  </p:childTnLst>
                                </p:cTn>
                              </p:par>
                              <p:par>
                                <p:cTn id="18" presetID="23" presetClass="entr" presetSubtype="32"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strVal val="4*#ppt_w"/>
                                          </p:val>
                                        </p:tav>
                                        <p:tav tm="100000">
                                          <p:val>
                                            <p:strVal val="#ppt_w"/>
                                          </p:val>
                                        </p:tav>
                                      </p:tavLst>
                                    </p:anim>
                                    <p:anim calcmode="lin" valueType="num">
                                      <p:cBhvr>
                                        <p:cTn id="21" dur="500" fill="hold"/>
                                        <p:tgtEl>
                                          <p:spTgt spid="23"/>
                                        </p:tgtEl>
                                        <p:attrNameLst>
                                          <p:attrName>ppt_h</p:attrName>
                                        </p:attrNameLst>
                                      </p:cBhvr>
                                      <p:tavLst>
                                        <p:tav tm="0">
                                          <p:val>
                                            <p:strVal val="4*#ppt_h"/>
                                          </p:val>
                                        </p:tav>
                                        <p:tav tm="100000">
                                          <p:val>
                                            <p:strVal val="#ppt_h"/>
                                          </p:val>
                                        </p:tav>
                                      </p:tavLst>
                                    </p:anim>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xit" presetSubtype="2" fill="hold" grpId="1" nodeType="clickEffect">
                                  <p:stCondLst>
                                    <p:cond delay="0"/>
                                  </p:stCondLst>
                                  <p:childTnLst>
                                    <p:anim calcmode="lin" valueType="num">
                                      <p:cBhvr additive="base">
                                        <p:cTn id="35" dur="500"/>
                                        <p:tgtEl>
                                          <p:spTgt spid="24"/>
                                        </p:tgtEl>
                                        <p:attrNameLst>
                                          <p:attrName>ppt_x</p:attrName>
                                        </p:attrNameLst>
                                      </p:cBhvr>
                                      <p:tavLst>
                                        <p:tav tm="0">
                                          <p:val>
                                            <p:strVal val="ppt_x"/>
                                          </p:val>
                                        </p:tav>
                                        <p:tav tm="100000">
                                          <p:val>
                                            <p:strVal val="1+ppt_w/2"/>
                                          </p:val>
                                        </p:tav>
                                      </p:tavLst>
                                    </p:anim>
                                    <p:anim calcmode="lin" valueType="num">
                                      <p:cBhvr additive="base">
                                        <p:cTn id="36" dur="500"/>
                                        <p:tgtEl>
                                          <p:spTgt spid="24"/>
                                        </p:tgtEl>
                                        <p:attrNameLst>
                                          <p:attrName>ppt_y</p:attrName>
                                        </p:attrNameLst>
                                      </p:cBhvr>
                                      <p:tavLst>
                                        <p:tav tm="0">
                                          <p:val>
                                            <p:strVal val="ppt_y"/>
                                          </p:val>
                                        </p:tav>
                                        <p:tav tm="100000">
                                          <p:val>
                                            <p:strVal val="ppt_y"/>
                                          </p:val>
                                        </p:tav>
                                      </p:tavLst>
                                    </p:anim>
                                    <p:set>
                                      <p:cBhvr>
                                        <p:cTn id="37" dur="1" fill="hold">
                                          <p:stCondLst>
                                            <p:cond delay="499"/>
                                          </p:stCondLst>
                                        </p:cTn>
                                        <p:tgtEl>
                                          <p:spTgt spid="24"/>
                                        </p:tgtEl>
                                        <p:attrNameLst>
                                          <p:attrName>style.visibility</p:attrName>
                                        </p:attrNameLst>
                                      </p:cBhvr>
                                      <p:to>
                                        <p:strVal val="hidden"/>
                                      </p:to>
                                    </p:set>
                                  </p:childTnLst>
                                </p:cTn>
                              </p:par>
                              <p:par>
                                <p:cTn id="38" presetID="2" presetClass="entr" presetSubtype="2"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fill="hold"/>
                                        <p:tgtEl>
                                          <p:spTgt spid="25"/>
                                        </p:tgtEl>
                                        <p:attrNameLst>
                                          <p:attrName>ppt_x</p:attrName>
                                        </p:attrNameLst>
                                      </p:cBhvr>
                                      <p:tavLst>
                                        <p:tav tm="0">
                                          <p:val>
                                            <p:strVal val="1+#ppt_w/2"/>
                                          </p:val>
                                        </p:tav>
                                        <p:tav tm="100000">
                                          <p:val>
                                            <p:strVal val="#ppt_x"/>
                                          </p:val>
                                        </p:tav>
                                      </p:tavLst>
                                    </p:anim>
                                    <p:anim calcmode="lin" valueType="num">
                                      <p:cBhvr additive="base">
                                        <p:cTn id="41"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21" grpId="0" animBg="1"/>
      <p:bldP spid="22" grpId="0" animBg="1"/>
      <p:bldP spid="23" grpId="0" animBg="1"/>
      <p:bldP spid="24" grpId="0" animBg="1"/>
      <p:bldP spid="24" grpId="1" animBg="1"/>
      <p:bldP spid="2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4"/>
          <p:cNvSpPr txBox="1">
            <a:spLocks noChangeArrowheads="1"/>
          </p:cNvSpPr>
          <p:nvPr/>
        </p:nvSpPr>
        <p:spPr bwMode="auto">
          <a:xfrm>
            <a:off x="1483784" y="1836738"/>
            <a:ext cx="8540749" cy="812800"/>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What happened to the display() method of super class while calling m1.display().</a:t>
            </a:r>
          </a:p>
        </p:txBody>
      </p:sp>
      <p:sp>
        <p:nvSpPr>
          <p:cNvPr id="14" name="TextBox 14"/>
          <p:cNvSpPr txBox="1">
            <a:spLocks noChangeArrowheads="1"/>
          </p:cNvSpPr>
          <p:nvPr/>
        </p:nvSpPr>
        <p:spPr bwMode="auto">
          <a:xfrm>
            <a:off x="1518440" y="3043050"/>
            <a:ext cx="8591551" cy="8143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Can we access the display() method of the super class Employee from sub class </a:t>
            </a:r>
            <a:r>
              <a:rPr lang="en-US" sz="2000" b="0" noProof="1" smtClean="0">
                <a:solidFill>
                  <a:schemeClr val="tx1"/>
                </a:solidFill>
                <a:cs typeface="Courier New" pitchFamily="49" charset="0"/>
              </a:rPr>
              <a:t>Manager?</a:t>
            </a:r>
            <a:endParaRPr lang="en-US" sz="2000" b="0" noProof="1">
              <a:solidFill>
                <a:schemeClr val="tx1"/>
              </a:solidFill>
              <a:cs typeface="Courier New" pitchFamily="49" charset="0"/>
            </a:endParaRPr>
          </a:p>
        </p:txBody>
      </p:sp>
      <p:sp>
        <p:nvSpPr>
          <p:cNvPr id="6"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7"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How does it work?</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4682365"/>
        </p:xfrm>
        <a:graphic>
          <a:graphicData uri="http://schemas.openxmlformats.org/drawingml/2006/table">
            <a:tbl>
              <a:tblPr/>
              <a:tblGrid>
                <a:gridCol w="7411165"/>
                <a:gridCol w="1369256"/>
                <a:gridCol w="3111777"/>
              </a:tblGrid>
              <a:tr h="361983">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24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1" i="0" u="none" strike="noStrike" cap="none" normalizeH="0" baseline="0" dirty="0" smtClean="0">
                          <a:ln>
                            <a:noFill/>
                          </a:ln>
                          <a:solidFill>
                            <a:srgbClr val="FFFFFF"/>
                          </a:solidFill>
                          <a:effectLst/>
                          <a:latin typeface="Calibri" pitchFamily="34" charset="0"/>
                          <a:cs typeface="Arial" pitchFamily="34" charset="0"/>
                        </a:rPr>
                        <a:t>s</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501650">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One{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m1(</a:t>
                      </a:r>
                      <a:r>
                        <a:rPr kumimoji="0" lang="en-US" sz="20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   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Two{</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int x2=20;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return x2;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pubic static void main(String args[]){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One one = new One();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Two two = new Two();</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0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24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cxnSp>
        <p:nvCxnSpPr>
          <p:cNvPr id="7" name="Straight Arrow Connector 6"/>
          <p:cNvCxnSpPr/>
          <p:nvPr/>
        </p:nvCxnSpPr>
        <p:spPr>
          <a:xfrm>
            <a:off x="8252885" y="3124200"/>
            <a:ext cx="975783"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789" name="TextBox 7"/>
          <p:cNvSpPr txBox="1">
            <a:spLocks noChangeArrowheads="1"/>
          </p:cNvSpPr>
          <p:nvPr/>
        </p:nvSpPr>
        <p:spPr bwMode="auto">
          <a:xfrm>
            <a:off x="7514167" y="2916239"/>
            <a:ext cx="598241" cy="369332"/>
          </a:xfrm>
          <a:prstGeom prst="rect">
            <a:avLst/>
          </a:prstGeom>
          <a:noFill/>
          <a:ln w="9525">
            <a:noFill/>
            <a:miter lim="800000"/>
            <a:headEnd/>
            <a:tailEnd/>
          </a:ln>
        </p:spPr>
        <p:txBody>
          <a:bodyPr wrap="none">
            <a:spAutoFit/>
          </a:bodyPr>
          <a:lstStyle/>
          <a:p>
            <a:r>
              <a:rPr lang="en-US" sz="1800">
                <a:solidFill>
                  <a:schemeClr val="tx1"/>
                </a:solidFill>
                <a:latin typeface="Courier New" pitchFamily="49" charset="0"/>
                <a:cs typeface="Courier New" pitchFamily="49" charset="0"/>
              </a:rPr>
              <a:t>one</a:t>
            </a:r>
            <a:endParaRPr lang="en-US">
              <a:solidFill>
                <a:schemeClr val="tx1"/>
              </a:solidFill>
            </a:endParaRPr>
          </a:p>
        </p:txBody>
      </p:sp>
      <p:sp>
        <p:nvSpPr>
          <p:cNvPr id="9" name="Rounded Rectangle 8"/>
          <p:cNvSpPr/>
          <p:nvPr/>
        </p:nvSpPr>
        <p:spPr>
          <a:xfrm>
            <a:off x="9275234" y="2651126"/>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32791" name="TextBox 10"/>
          <p:cNvSpPr txBox="1">
            <a:spLocks noChangeArrowheads="1"/>
          </p:cNvSpPr>
          <p:nvPr/>
        </p:nvSpPr>
        <p:spPr bwMode="auto">
          <a:xfrm>
            <a:off x="7490885" y="4205289"/>
            <a:ext cx="598241" cy="369332"/>
          </a:xfrm>
          <a:prstGeom prst="rect">
            <a:avLst/>
          </a:prstGeom>
          <a:noFill/>
          <a:ln w="9525">
            <a:noFill/>
            <a:miter lim="800000"/>
            <a:headEnd/>
            <a:tailEnd/>
          </a:ln>
        </p:spPr>
        <p:txBody>
          <a:bodyPr wrap="none">
            <a:spAutoFit/>
          </a:bodyPr>
          <a:lstStyle/>
          <a:p>
            <a:r>
              <a:rPr lang="en-US" sz="1800">
                <a:solidFill>
                  <a:schemeClr val="tx1"/>
                </a:solidFill>
                <a:latin typeface="Courier New" pitchFamily="49" charset="0"/>
                <a:cs typeface="Courier New" pitchFamily="49" charset="0"/>
              </a:rPr>
              <a:t>two</a:t>
            </a:r>
            <a:endParaRPr lang="en-US">
              <a:solidFill>
                <a:schemeClr val="tx1"/>
              </a:solidFill>
            </a:endParaRPr>
          </a:p>
        </p:txBody>
      </p:sp>
      <p:cxnSp>
        <p:nvCxnSpPr>
          <p:cNvPr id="13" name="Straight Arrow Connector 12"/>
          <p:cNvCxnSpPr/>
          <p:nvPr/>
        </p:nvCxnSpPr>
        <p:spPr>
          <a:xfrm>
            <a:off x="8233833" y="4413250"/>
            <a:ext cx="97366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80551" y="2744789"/>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solidFill>
                  <a:schemeClr val="tx1"/>
                </a:solidFill>
                <a:latin typeface="Courier New" pitchFamily="49" charset="0"/>
                <a:cs typeface="Courier New" pitchFamily="49" charset="0"/>
              </a:rPr>
              <a:t>x1</a:t>
            </a:r>
          </a:p>
        </p:txBody>
      </p:sp>
      <p:sp>
        <p:nvSpPr>
          <p:cNvPr id="16" name="TextBox 15"/>
          <p:cNvSpPr txBox="1"/>
          <p:nvPr/>
        </p:nvSpPr>
        <p:spPr>
          <a:xfrm>
            <a:off x="10974917" y="27416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10</a:t>
            </a:r>
          </a:p>
        </p:txBody>
      </p:sp>
      <p:sp>
        <p:nvSpPr>
          <p:cNvPr id="20" name="TextBox 19"/>
          <p:cNvSpPr txBox="1"/>
          <p:nvPr/>
        </p:nvSpPr>
        <p:spPr>
          <a:xfrm>
            <a:off x="9480551" y="31591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solidFill>
                  <a:schemeClr val="tx1"/>
                </a:solidFill>
                <a:latin typeface="Courier New" pitchFamily="49" charset="0"/>
                <a:cs typeface="Courier New" pitchFamily="49" charset="0"/>
              </a:rPr>
              <a:t>m1(int)</a:t>
            </a:r>
          </a:p>
        </p:txBody>
      </p:sp>
      <p:sp>
        <p:nvSpPr>
          <p:cNvPr id="21" name="TextBox 20"/>
          <p:cNvSpPr txBox="1"/>
          <p:nvPr/>
        </p:nvSpPr>
        <p:spPr>
          <a:xfrm>
            <a:off x="10974917" y="31607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  </a:t>
            </a:r>
          </a:p>
        </p:txBody>
      </p:sp>
      <p:sp>
        <p:nvSpPr>
          <p:cNvPr id="22" name="Rounded Rectangle 21"/>
          <p:cNvSpPr/>
          <p:nvPr/>
        </p:nvSpPr>
        <p:spPr>
          <a:xfrm>
            <a:off x="9275234" y="393541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sp>
        <p:nvSpPr>
          <p:cNvPr id="23" name="TextBox 22"/>
          <p:cNvSpPr txBox="1"/>
          <p:nvPr/>
        </p:nvSpPr>
        <p:spPr>
          <a:xfrm>
            <a:off x="9480551" y="4029076"/>
            <a:ext cx="1356783" cy="339725"/>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solidFill>
                  <a:schemeClr val="tx1"/>
                </a:solidFill>
                <a:latin typeface="Courier New" pitchFamily="49" charset="0"/>
                <a:cs typeface="Courier New" pitchFamily="49" charset="0"/>
              </a:rPr>
              <a:t>x2</a:t>
            </a:r>
          </a:p>
        </p:txBody>
      </p:sp>
      <p:sp>
        <p:nvSpPr>
          <p:cNvPr id="24" name="TextBox 23"/>
          <p:cNvSpPr txBox="1"/>
          <p:nvPr/>
        </p:nvSpPr>
        <p:spPr>
          <a:xfrm>
            <a:off x="10974917" y="40306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20</a:t>
            </a:r>
          </a:p>
        </p:txBody>
      </p:sp>
      <p:sp>
        <p:nvSpPr>
          <p:cNvPr id="25" name="TextBox 24"/>
          <p:cNvSpPr txBox="1"/>
          <p:nvPr/>
        </p:nvSpPr>
        <p:spPr>
          <a:xfrm>
            <a:off x="9480551" y="44434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solidFill>
                  <a:schemeClr val="tx1"/>
                </a:solidFill>
                <a:latin typeface="Courier New" pitchFamily="49" charset="0"/>
                <a:cs typeface="Courier New" pitchFamily="49" charset="0"/>
              </a:rPr>
              <a:t>m2()</a:t>
            </a:r>
          </a:p>
        </p:txBody>
      </p:sp>
      <p:sp>
        <p:nvSpPr>
          <p:cNvPr id="26" name="TextBox 25"/>
          <p:cNvSpPr txBox="1"/>
          <p:nvPr/>
        </p:nvSpPr>
        <p:spPr>
          <a:xfrm>
            <a:off x="10974917" y="44450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tx1"/>
                </a:solidFill>
                <a:latin typeface="Courier New" pitchFamily="49" charset="0"/>
                <a:cs typeface="Courier New" pitchFamily="49" charset="0"/>
              </a:rPr>
              <a:t>  </a:t>
            </a:r>
          </a:p>
        </p:txBody>
      </p:sp>
      <p:sp>
        <p:nvSpPr>
          <p:cNvPr id="19"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5014912"/>
        </p:xfrm>
        <a:graphic>
          <a:graphicData uri="http://schemas.openxmlformats.org/drawingml/2006/table">
            <a:tbl>
              <a:tblPr/>
              <a:tblGrid>
                <a:gridCol w="7411165"/>
                <a:gridCol w="1369256"/>
                <a:gridCol w="3111777"/>
              </a:tblGrid>
              <a:tr h="413882">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smtClean="0">
                        <a:ln>
                          <a:noFill/>
                        </a:ln>
                        <a:solidFill>
                          <a:srgbClr val="FFFFFF"/>
                        </a:solidFill>
                        <a:effectLst/>
                        <a:latin typeface="Calibri" pitchFamily="34" charset="0"/>
                        <a:cs typeface="Arial" pitchFamily="34" charset="0"/>
                      </a:endParaRP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725523">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m1(int value){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value * value;</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x2 = 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args[]){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one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875507">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3352800"/>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cxnSp>
        <p:nvCxnSpPr>
          <p:cNvPr id="7" name="Straight Arrow Connector 6"/>
          <p:cNvCxnSpPr/>
          <p:nvPr/>
        </p:nvCxnSpPr>
        <p:spPr>
          <a:xfrm>
            <a:off x="8252885" y="2692400"/>
            <a:ext cx="732367"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14" name="TextBox 7"/>
          <p:cNvSpPr txBox="1">
            <a:spLocks noChangeArrowheads="1"/>
          </p:cNvSpPr>
          <p:nvPr/>
        </p:nvSpPr>
        <p:spPr bwMode="auto">
          <a:xfrm>
            <a:off x="7514167" y="24860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one</a:t>
            </a:r>
            <a:endParaRPr lang="en-US"/>
          </a:p>
        </p:txBody>
      </p:sp>
      <p:sp>
        <p:nvSpPr>
          <p:cNvPr id="9" name="Rounded Rectangle 8"/>
          <p:cNvSpPr/>
          <p:nvPr/>
        </p:nvSpPr>
        <p:spPr>
          <a:xfrm>
            <a:off x="9173634" y="2219326"/>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1" name="TextBox 10"/>
          <p:cNvSpPr txBox="1">
            <a:spLocks noChangeArrowheads="1"/>
          </p:cNvSpPr>
          <p:nvPr/>
        </p:nvSpPr>
        <p:spPr bwMode="auto">
          <a:xfrm>
            <a:off x="7490885" y="380047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3981450"/>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378951" y="231457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16" name="TextBox 15"/>
          <p:cNvSpPr txBox="1"/>
          <p:nvPr/>
        </p:nvSpPr>
        <p:spPr>
          <a:xfrm>
            <a:off x="10873317" y="23098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20" name="TextBox 19"/>
          <p:cNvSpPr txBox="1"/>
          <p:nvPr/>
        </p:nvSpPr>
        <p:spPr>
          <a:xfrm>
            <a:off x="9378951" y="27273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m1(int)</a:t>
            </a:r>
          </a:p>
        </p:txBody>
      </p:sp>
      <p:sp>
        <p:nvSpPr>
          <p:cNvPr id="21" name="TextBox 20"/>
          <p:cNvSpPr txBox="1"/>
          <p:nvPr/>
        </p:nvSpPr>
        <p:spPr>
          <a:xfrm>
            <a:off x="10873317" y="272891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nvGrpSpPr>
          <p:cNvPr id="2" name="Group 33"/>
          <p:cNvGrpSpPr>
            <a:grpSpLocks/>
          </p:cNvGrpSpPr>
          <p:nvPr/>
        </p:nvGrpSpPr>
        <p:grpSpPr bwMode="auto">
          <a:xfrm>
            <a:off x="9173634" y="444500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x2</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m2()</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19" name="Rectangle 18"/>
          <p:cNvSpPr/>
          <p:nvPr/>
        </p:nvSpPr>
        <p:spPr>
          <a:xfrm>
            <a:off x="283634" y="4938714"/>
            <a:ext cx="4980517" cy="4032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grpSp>
        <p:nvGrpSpPr>
          <p:cNvPr id="3" name="Group 32"/>
          <p:cNvGrpSpPr>
            <a:grpSpLocks/>
          </p:cNvGrpSpPr>
          <p:nvPr/>
        </p:nvGrpSpPr>
        <p:grpSpPr bwMode="auto">
          <a:xfrm>
            <a:off x="9173634" y="3438526"/>
            <a:ext cx="2544233" cy="942975"/>
            <a:chOff x="6956425" y="3870322"/>
            <a:chExt cx="1908175" cy="942975"/>
          </a:xfrm>
        </p:grpSpPr>
        <p:sp>
          <p:nvSpPr>
            <p:cNvPr id="27" name="Rounded Rectangle 26"/>
            <p:cNvSpPr/>
            <p:nvPr/>
          </p:nvSpPr>
          <p:spPr>
            <a:xfrm>
              <a:off x="6956425" y="3870322"/>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7110413" y="3963985"/>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8231188" y="3960810"/>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0" name="TextBox 29"/>
            <p:cNvSpPr txBox="1"/>
            <p:nvPr/>
          </p:nvSpPr>
          <p:spPr>
            <a:xfrm>
              <a:off x="7110413" y="4378322"/>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r>
                <a:rPr lang="en-US" sz="1600" dirty="0" err="1">
                  <a:latin typeface="Courier New" pitchFamily="49" charset="0"/>
                  <a:cs typeface="Courier New" pitchFamily="49" charset="0"/>
                </a:rPr>
                <a:t>int</a:t>
              </a:r>
              <a:r>
                <a:rPr lang="en-US" sz="1600" dirty="0">
                  <a:latin typeface="Courier New" pitchFamily="49" charset="0"/>
                  <a:cs typeface="Courier New" pitchFamily="49" charset="0"/>
                </a:rPr>
                <a:t>)</a:t>
              </a:r>
            </a:p>
          </p:txBody>
        </p:sp>
        <p:sp>
          <p:nvSpPr>
            <p:cNvPr id="31" name="TextBox 30"/>
            <p:cNvSpPr txBox="1"/>
            <p:nvPr/>
          </p:nvSpPr>
          <p:spPr>
            <a:xfrm>
              <a:off x="8231188" y="4379910"/>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33"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34"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strVal val="4*#ppt_w"/>
                                          </p:val>
                                        </p:tav>
                                        <p:tav tm="100000">
                                          <p:val>
                                            <p:strVal val="#ppt_w"/>
                                          </p:val>
                                        </p:tav>
                                      </p:tavLst>
                                    </p:anim>
                                    <p:anim calcmode="lin" valueType="num">
                                      <p:cBhvr>
                                        <p:cTn id="8" dur="500" fill="hold"/>
                                        <p:tgtEl>
                                          <p:spTgt spid="19"/>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500" fill="hold"/>
                                        <p:tgtEl>
                                          <p:spTgt spid="32"/>
                                        </p:tgtEl>
                                        <p:attrNameLst>
                                          <p:attrName>ppt_w</p:attrName>
                                        </p:attrNameLst>
                                      </p:cBhvr>
                                      <p:tavLst>
                                        <p:tav tm="0">
                                          <p:val>
                                            <p:fltVal val="0"/>
                                          </p:val>
                                        </p:tav>
                                        <p:tav tm="100000">
                                          <p:val>
                                            <p:strVal val="#ppt_w"/>
                                          </p:val>
                                        </p:tav>
                                      </p:tavLst>
                                    </p:anim>
                                    <p:anim calcmode="lin" valueType="num">
                                      <p:cBhvr>
                                        <p:cTn id="13" dur="500" fill="hold"/>
                                        <p:tgtEl>
                                          <p:spTgt spid="3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1" grpId="0"/>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txBox="1">
            <a:spLocks/>
          </p:cNvSpPr>
          <p:nvPr/>
        </p:nvSpPr>
        <p:spPr bwMode="auto">
          <a:xfrm>
            <a:off x="0" y="130176"/>
            <a:ext cx="10972800" cy="392113"/>
          </a:xfrm>
          <a:prstGeom prst="rect">
            <a:avLst/>
          </a:prstGeom>
          <a:noFill/>
          <a:ln w="9525">
            <a:noFill/>
            <a:miter lim="800000"/>
            <a:headEnd/>
            <a:tailEnd/>
          </a:ln>
        </p:spPr>
        <p:txBody>
          <a:bodyPr anchor="ctr"/>
          <a:lstStyle/>
          <a:p>
            <a:pPr algn="l" eaLnBrk="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2400">
                <a:solidFill>
                  <a:srgbClr val="3B4A1E"/>
                </a:solidFill>
              </a:rPr>
              <a:t>Polymorphism</a:t>
            </a:r>
          </a:p>
        </p:txBody>
      </p:sp>
      <p:graphicFrame>
        <p:nvGraphicFramePr>
          <p:cNvPr id="6" name="Group 2"/>
          <p:cNvGraphicFramePr>
            <a:graphicFrameLocks noGrp="1"/>
          </p:cNvGraphicFramePr>
          <p:nvPr/>
        </p:nvGraphicFramePr>
        <p:xfrm>
          <a:off x="124885" y="1081088"/>
          <a:ext cx="11892198" cy="5958906"/>
        </p:xfrm>
        <a:graphic>
          <a:graphicData uri="http://schemas.openxmlformats.org/drawingml/2006/table">
            <a:tbl>
              <a:tblPr/>
              <a:tblGrid>
                <a:gridCol w="7411165"/>
                <a:gridCol w="1369256"/>
                <a:gridCol w="3111777"/>
              </a:tblGrid>
              <a:tr h="342105">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501650">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int m2(){</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MainClass{</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3430588">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837"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a:grpSpLocks/>
          </p:cNvGrpSpPr>
          <p:nvPr/>
        </p:nvGrpSpPr>
        <p:grpSpPr bwMode="auto">
          <a:xfrm>
            <a:off x="9173634" y="332105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m2()</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33" name="Rectangle 32"/>
          <p:cNvSpPr/>
          <p:nvPr/>
        </p:nvSpPr>
        <p:spPr>
          <a:xfrm>
            <a:off x="283634" y="1882775"/>
            <a:ext cx="2368551" cy="293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4" name="Rectangle 33"/>
          <p:cNvSpPr/>
          <p:nvPr/>
        </p:nvSpPr>
        <p:spPr>
          <a:xfrm>
            <a:off x="234951" y="3467100"/>
            <a:ext cx="2377016" cy="3063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 name="Oval Callout 34"/>
          <p:cNvSpPr/>
          <p:nvPr/>
        </p:nvSpPr>
        <p:spPr>
          <a:xfrm>
            <a:off x="8621185" y="889000"/>
            <a:ext cx="2976033" cy="647700"/>
          </a:xfrm>
          <a:prstGeom prst="wedgeEllipseCallout">
            <a:avLst>
              <a:gd name="adj1" fmla="val 28032"/>
              <a:gd name="adj2" fmla="val 193551"/>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sz="1800" b="0" dirty="0"/>
              <a:t>Overridden</a:t>
            </a:r>
            <a:endParaRPr lang="en-IN" sz="1800" b="0" dirty="0"/>
          </a:p>
        </p:txBody>
      </p:sp>
      <p:sp>
        <p:nvSpPr>
          <p:cNvPr id="36" name="Rectangle 35"/>
          <p:cNvSpPr/>
          <p:nvPr/>
        </p:nvSpPr>
        <p:spPr>
          <a:xfrm>
            <a:off x="254000" y="5535614"/>
            <a:ext cx="4633384" cy="3143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7" name="TextBox 36"/>
          <p:cNvSpPr txBox="1">
            <a:spLocks noChangeArrowheads="1"/>
          </p:cNvSpPr>
          <p:nvPr/>
        </p:nvSpPr>
        <p:spPr bwMode="auto">
          <a:xfrm>
            <a:off x="5613401" y="5832476"/>
            <a:ext cx="835485" cy="830997"/>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p>
          <a:p>
            <a:pPr defTabSz="4572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p>
        </p:txBody>
      </p:sp>
      <p:sp>
        <p:nvSpPr>
          <p:cNvPr id="3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39"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strVal val="4*#ppt_w"/>
                                          </p:val>
                                        </p:tav>
                                        <p:tav tm="100000">
                                          <p:val>
                                            <p:strVal val="#ppt_w"/>
                                          </p:val>
                                        </p:tav>
                                      </p:tavLst>
                                    </p:anim>
                                    <p:anim calcmode="lin" valueType="num">
                                      <p:cBhvr>
                                        <p:cTn id="8" dur="500" fill="hold"/>
                                        <p:tgtEl>
                                          <p:spTgt spid="33"/>
                                        </p:tgtEl>
                                        <p:attrNameLst>
                                          <p:attrName>ppt_h</p:attrName>
                                        </p:attrNameLst>
                                      </p:cBhvr>
                                      <p:tavLst>
                                        <p:tav tm="0">
                                          <p:val>
                                            <p:strVal val="4*#ppt_h"/>
                                          </p:val>
                                        </p:tav>
                                        <p:tav tm="100000">
                                          <p:val>
                                            <p:strVal val="#ppt_h"/>
                                          </p:val>
                                        </p:tav>
                                      </p:tavLst>
                                    </p:anim>
                                  </p:childTnLst>
                                </p:cTn>
                              </p:par>
                              <p:par>
                                <p:cTn id="9" presetID="23" presetClass="entr" presetSubtype="32"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strVal val="4*#ppt_w"/>
                                          </p:val>
                                        </p:tav>
                                        <p:tav tm="100000">
                                          <p:val>
                                            <p:strVal val="#ppt_w"/>
                                          </p:val>
                                        </p:tav>
                                      </p:tavLst>
                                    </p:anim>
                                    <p:anim calcmode="lin" valueType="num">
                                      <p:cBhvr>
                                        <p:cTn id="12" dur="500" fill="hold"/>
                                        <p:tgtEl>
                                          <p:spTgt spid="34"/>
                                        </p:tgtEl>
                                        <p:attrNameLst>
                                          <p:attrName>ppt_h</p:attrName>
                                        </p:attrNameLst>
                                      </p:cBhvr>
                                      <p:tavLst>
                                        <p:tav tm="0">
                                          <p:val>
                                            <p:strVal val="4*#ppt_h"/>
                                          </p:val>
                                        </p:tav>
                                        <p:tav tm="100000">
                                          <p:val>
                                            <p:strVal val="#ppt_h"/>
                                          </p:val>
                                        </p:tav>
                                      </p:tavLst>
                                    </p:anim>
                                  </p:childTnLst>
                                </p:cTn>
                              </p:par>
                            </p:childTnLst>
                          </p:cTn>
                        </p:par>
                        <p:par>
                          <p:cTn id="13" fill="hold">
                            <p:stCondLst>
                              <p:cond delay="500"/>
                            </p:stCondLst>
                            <p:childTnLst>
                              <p:par>
                                <p:cTn id="14" presetID="47"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29"/>
                                        </p:tgtEl>
                                        <p:attrNameLst>
                                          <p:attrName>fillcolor</p:attrName>
                                        </p:attrNameLst>
                                      </p:cBhvr>
                                      <p:to>
                                        <a:srgbClr val="9A3836"/>
                                      </p:to>
                                    </p:animClr>
                                    <p:set>
                                      <p:cBhvr>
                                        <p:cTn id="23" dur="500" fill="hold"/>
                                        <p:tgtEl>
                                          <p:spTgt spid="29"/>
                                        </p:tgtEl>
                                        <p:attrNameLst>
                                          <p:attrName>fill.type</p:attrName>
                                        </p:attrNameLst>
                                      </p:cBhvr>
                                      <p:to>
                                        <p:strVal val="solid"/>
                                      </p:to>
                                    </p:set>
                                    <p:set>
                                      <p:cBhvr>
                                        <p:cTn id="24" dur="500" fill="hold"/>
                                        <p:tgtEl>
                                          <p:spTgt spid="29"/>
                                        </p:tgtEl>
                                        <p:attrNameLst>
                                          <p:attrName>fill.on</p:attrName>
                                        </p:attrNameLst>
                                      </p:cBhvr>
                                      <p:to>
                                        <p:strVal val="true"/>
                                      </p:to>
                                    </p:set>
                                  </p:childTnLst>
                                </p:cTn>
                              </p:par>
                              <p:par>
                                <p:cTn id="25" presetID="3" presetClass="emph" presetSubtype="2" fill="hold" grpId="0" nodeType="withEffect">
                                  <p:stCondLst>
                                    <p:cond delay="0"/>
                                  </p:stCondLst>
                                  <p:childTnLst>
                                    <p:animClr clrSpc="rgb" dir="cw">
                                      <p:cBhvr override="childStyle">
                                        <p:cTn id="26" dur="2000" fill="hold"/>
                                        <p:tgtEl>
                                          <p:spTgt spid="29"/>
                                        </p:tgtEl>
                                        <p:attrNameLst>
                                          <p:attrName>style.color</p:attrName>
                                        </p:attrNameLst>
                                      </p:cBhvr>
                                      <p:to>
                                        <a:schemeClr val="bg1"/>
                                      </p:to>
                                    </p:animClr>
                                  </p:childTnLst>
                                </p:cTn>
                              </p:par>
                            </p:childTnLst>
                          </p:cTn>
                        </p:par>
                        <p:par>
                          <p:cTn id="27" fill="hold">
                            <p:stCondLst>
                              <p:cond delay="2000"/>
                            </p:stCondLst>
                            <p:childTnLst>
                              <p:par>
                                <p:cTn id="28" presetID="2" presetClass="entr" presetSubtype="3"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additive="base">
                                        <p:cTn id="30" dur="500" fill="hold"/>
                                        <p:tgtEl>
                                          <p:spTgt spid="35"/>
                                        </p:tgtEl>
                                        <p:attrNameLst>
                                          <p:attrName>ppt_x</p:attrName>
                                        </p:attrNameLst>
                                      </p:cBhvr>
                                      <p:tavLst>
                                        <p:tav tm="0">
                                          <p:val>
                                            <p:strVal val="1+#ppt_w/2"/>
                                          </p:val>
                                        </p:tav>
                                        <p:tav tm="100000">
                                          <p:val>
                                            <p:strVal val="#ppt_x"/>
                                          </p:val>
                                        </p:tav>
                                      </p:tavLst>
                                    </p:anim>
                                    <p:anim calcmode="lin" valueType="num">
                                      <p:cBhvr additive="base">
                                        <p:cTn id="31"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32"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p:cTn id="36" dur="500" fill="hold"/>
                                        <p:tgtEl>
                                          <p:spTgt spid="36"/>
                                        </p:tgtEl>
                                        <p:attrNameLst>
                                          <p:attrName>ppt_w</p:attrName>
                                        </p:attrNameLst>
                                      </p:cBhvr>
                                      <p:tavLst>
                                        <p:tav tm="0">
                                          <p:val>
                                            <p:strVal val="4*#ppt_w"/>
                                          </p:val>
                                        </p:tav>
                                        <p:tav tm="100000">
                                          <p:val>
                                            <p:strVal val="#ppt_w"/>
                                          </p:val>
                                        </p:tav>
                                      </p:tavLst>
                                    </p:anim>
                                    <p:anim calcmode="lin" valueType="num">
                                      <p:cBhvr>
                                        <p:cTn id="37" dur="500" fill="hold"/>
                                        <p:tgtEl>
                                          <p:spTgt spid="36"/>
                                        </p:tgtEl>
                                        <p:attrNameLst>
                                          <p:attrName>ppt_h</p:attrName>
                                        </p:attrNameLst>
                                      </p:cBhvr>
                                      <p:tavLst>
                                        <p:tav tm="0">
                                          <p:val>
                                            <p:strVal val="4*#ppt_h"/>
                                          </p:val>
                                        </p:tav>
                                        <p:tav tm="100000">
                                          <p:val>
                                            <p:strVal val="#ppt_h"/>
                                          </p:val>
                                        </p:tav>
                                      </p:tavLst>
                                    </p:anim>
                                  </p:childTnLst>
                                </p:cTn>
                              </p:par>
                            </p:childTnLst>
                          </p:cTn>
                        </p:par>
                        <p:par>
                          <p:cTn id="38" fill="hold">
                            <p:stCondLst>
                              <p:cond delay="500"/>
                            </p:stCondLst>
                            <p:childTnLst>
                              <p:par>
                                <p:cTn id="39" presetID="23" presetClass="entr" presetSubtype="32" fill="hold" grpId="0" nodeType="afterEffect">
                                  <p:stCondLst>
                                    <p:cond delay="0"/>
                                  </p:stCondLst>
                                  <p:childTnLst>
                                    <p:set>
                                      <p:cBhvr>
                                        <p:cTn id="40" dur="1" fill="hold">
                                          <p:stCondLst>
                                            <p:cond delay="0"/>
                                          </p:stCondLst>
                                        </p:cTn>
                                        <p:tgtEl>
                                          <p:spTgt spid="37"/>
                                        </p:tgtEl>
                                        <p:attrNameLst>
                                          <p:attrName>style.visibility</p:attrName>
                                        </p:attrNameLst>
                                      </p:cBhvr>
                                      <p:to>
                                        <p:strVal val="visible"/>
                                      </p:to>
                                    </p:set>
                                    <p:anim calcmode="lin" valueType="num">
                                      <p:cBhvr>
                                        <p:cTn id="41" dur="500" fill="hold"/>
                                        <p:tgtEl>
                                          <p:spTgt spid="37"/>
                                        </p:tgtEl>
                                        <p:attrNameLst>
                                          <p:attrName>ppt_w</p:attrName>
                                        </p:attrNameLst>
                                      </p:cBhvr>
                                      <p:tavLst>
                                        <p:tav tm="0">
                                          <p:val>
                                            <p:strVal val="4*#ppt_w"/>
                                          </p:val>
                                        </p:tav>
                                        <p:tav tm="100000">
                                          <p:val>
                                            <p:strVal val="#ppt_w"/>
                                          </p:val>
                                        </p:tav>
                                      </p:tavLst>
                                    </p:anim>
                                    <p:anim calcmode="lin" valueType="num">
                                      <p:cBhvr>
                                        <p:cTn id="42" dur="500" fill="hold"/>
                                        <p:tgtEl>
                                          <p:spTgt spid="3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animBg="1"/>
      <p:bldP spid="34" grpId="0" animBg="1"/>
      <p:bldP spid="35" grpId="0" animBg="1"/>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24885" y="1081088"/>
          <a:ext cx="11892198" cy="5372883"/>
        </p:xfrm>
        <a:graphic>
          <a:graphicData uri="http://schemas.openxmlformats.org/drawingml/2006/table">
            <a:tbl>
              <a:tblPr/>
              <a:tblGrid>
                <a:gridCol w="7411165"/>
                <a:gridCol w="1369256"/>
                <a:gridCol w="3111777"/>
              </a:tblGrid>
              <a:tr h="369278">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55637">
                <a:tc rowSpan="2">
                  <a:txBody>
                    <a:bodyPr/>
                    <a:lstStyle/>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20;</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8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38340">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861"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nvGrpSpPr>
          <p:cNvPr id="2" name="Group 33"/>
          <p:cNvGrpSpPr>
            <a:grpSpLocks/>
          </p:cNvGrpSpPr>
          <p:nvPr/>
        </p:nvGrpSpPr>
        <p:grpSpPr bwMode="auto">
          <a:xfrm>
            <a:off x="9173634" y="3321051"/>
            <a:ext cx="2544233" cy="942975"/>
            <a:chOff x="6956421" y="4875466"/>
            <a:chExt cx="1908175" cy="942975"/>
          </a:xfrm>
        </p:grpSpPr>
        <p:sp>
          <p:nvSpPr>
            <p:cNvPr id="22" name="Rounded Rectangle 21"/>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3" name="TextBox 22"/>
            <p:cNvSpPr txBox="1"/>
            <p:nvPr/>
          </p:nvSpPr>
          <p:spPr>
            <a:xfrm>
              <a:off x="7110409" y="4969129"/>
              <a:ext cx="1017587"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a:xfrm>
              <a:off x="8231184"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a:xfrm>
              <a:off x="7110409" y="5383466"/>
              <a:ext cx="1017587"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a:xfrm>
              <a:off x="8231184" y="5385054"/>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156634" y="5761039"/>
            <a:ext cx="835485" cy="784830"/>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a:solidFill>
                  <a:srgbClr val="000000"/>
                </a:solidFill>
                <a:latin typeface="Courier New" pitchFamily="49" charset="0"/>
                <a:cs typeface="Courier New" pitchFamily="49" charset="0"/>
              </a:rPr>
              <a:t>20</a:t>
            </a:r>
            <a:endParaRPr lang="en-US"/>
          </a:p>
        </p:txBody>
      </p:sp>
      <p:sp>
        <p:nvSpPr>
          <p:cNvPr id="20"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21"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85"/>
                                        </p:tgtEl>
                                        <p:attrNameLst>
                                          <p:attrName>style.visibility</p:attrName>
                                        </p:attrNameLst>
                                      </p:cBhvr>
                                      <p:to>
                                        <p:strVal val="visible"/>
                                      </p:to>
                                    </p:set>
                                    <p:anim calcmode="lin" valueType="num">
                                      <p:cBhvr additive="base">
                                        <p:cTn id="13" dur="500" fill="hold"/>
                                        <p:tgtEl>
                                          <p:spTgt spid="19485"/>
                                        </p:tgtEl>
                                        <p:attrNameLst>
                                          <p:attrName>ppt_x</p:attrName>
                                        </p:attrNameLst>
                                      </p:cBhvr>
                                      <p:tavLst>
                                        <p:tav tm="0">
                                          <p:val>
                                            <p:strVal val="#ppt_x"/>
                                          </p:val>
                                        </p:tav>
                                        <p:tav tm="100000">
                                          <p:val>
                                            <p:strVal val="#ppt_x"/>
                                          </p:val>
                                        </p:tav>
                                      </p:tavLst>
                                    </p:anim>
                                    <p:anim calcmode="lin" valueType="num">
                                      <p:cBhvr additive="base">
                                        <p:cTn id="14" dur="500" fill="hold"/>
                                        <p:tgtEl>
                                          <p:spTgt spid="19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94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435750" y="1616336"/>
            <a:ext cx="11351683" cy="1276350"/>
            <a:chOff x="421246" y="3100868"/>
            <a:chExt cx="8745263" cy="1140483"/>
          </a:xfrm>
        </p:grpSpPr>
        <p:sp>
          <p:nvSpPr>
            <p:cNvPr id="36872" name="TextBox 14"/>
            <p:cNvSpPr txBox="1">
              <a:spLocks noChangeArrowheads="1"/>
            </p:cNvSpPr>
            <p:nvPr/>
          </p:nvSpPr>
          <p:spPr bwMode="auto">
            <a:xfrm>
              <a:off x="429398" y="3125997"/>
              <a:ext cx="8737111" cy="1115354"/>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When a method of a sub-class has the same name and type as a method of the super-class, we say that this method is overridden.</a:t>
              </a:r>
            </a:p>
          </p:txBody>
        </p:sp>
        <p:sp>
          <p:nvSpPr>
            <p:cNvPr id="16" name="Isosceles Triangle 15"/>
            <p:cNvSpPr/>
            <p:nvPr/>
          </p:nvSpPr>
          <p:spPr>
            <a:xfrm rot="5400000">
              <a:off x="3239" y="3518875"/>
              <a:ext cx="1061046" cy="2250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grpSp>
      <p:grpSp>
        <p:nvGrpSpPr>
          <p:cNvPr id="3" name="Group 20"/>
          <p:cNvGrpSpPr>
            <a:grpSpLocks/>
          </p:cNvGrpSpPr>
          <p:nvPr/>
        </p:nvGrpSpPr>
        <p:grpSpPr bwMode="auto">
          <a:xfrm>
            <a:off x="492900" y="3645161"/>
            <a:ext cx="11351684" cy="1352550"/>
            <a:chOff x="421245" y="3087077"/>
            <a:chExt cx="8399199" cy="1067175"/>
          </a:xfrm>
        </p:grpSpPr>
        <p:sp>
          <p:nvSpPr>
            <p:cNvPr id="36870" name="TextBox 21"/>
            <p:cNvSpPr txBox="1">
              <a:spLocks noChangeArrowheads="1"/>
            </p:cNvSpPr>
            <p:nvPr/>
          </p:nvSpPr>
          <p:spPr bwMode="auto">
            <a:xfrm>
              <a:off x="421245" y="3092931"/>
              <a:ext cx="8399199" cy="1061321"/>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lIns="274320" tIns="91440" bIns="91440" anchor="ctr"/>
            <a:lstStyle/>
            <a:p>
              <a:pPr algn="just">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Overriding method has the same name, number and type of parameters, and return type as the method it overrides.</a:t>
              </a:r>
            </a:p>
          </p:txBody>
        </p:sp>
        <p:sp>
          <p:nvSpPr>
            <p:cNvPr id="23" name="Isosceles Triangle 22"/>
            <p:cNvSpPr/>
            <p:nvPr/>
          </p:nvSpPr>
          <p:spPr>
            <a:xfrm rot="5400000">
              <a:off x="3551" y="3504771"/>
              <a:ext cx="1060912" cy="22552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solidFill>
                  <a:schemeClr val="tx1"/>
                </a:solidFill>
              </a:endParaRPr>
            </a:p>
          </p:txBody>
        </p:sp>
      </p:grpSp>
      <p:sp>
        <p:nvSpPr>
          <p:cNvPr id="10" name="Text Box 1"/>
          <p:cNvSpPr txBox="1">
            <a:spLocks noChangeArrowheads="1"/>
          </p:cNvSpPr>
          <p:nvPr/>
        </p:nvSpPr>
        <p:spPr bwMode="auto">
          <a:xfrm>
            <a:off x="0" y="1"/>
            <a:ext cx="12192000" cy="736978"/>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 Methods</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anim calcmode="lin" valueType="num">
                                      <p:cBhvr>
                                        <p:cTn id="14" dur="500" fill="hold"/>
                                        <p:tgtEl>
                                          <p:spTgt spid="3"/>
                                        </p:tgtEl>
                                        <p:attrNameLst>
                                          <p:attrName>ppt_x</p:attrName>
                                        </p:attrNameLst>
                                      </p:cBhvr>
                                      <p:tavLst>
                                        <p:tav tm="0">
                                          <p:val>
                                            <p:strVal val="#ppt_x"/>
                                          </p:val>
                                        </p:tav>
                                        <p:tav tm="100000">
                                          <p:val>
                                            <p:strVal val="#ppt_x"/>
                                          </p:val>
                                        </p:tav>
                                      </p:tavLst>
                                    </p:anim>
                                    <p:anim calcmode="lin" valueType="num">
                                      <p:cBhvr>
                                        <p:cTn id="15"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2"/>
          <p:cNvGraphicFramePr>
            <a:graphicFrameLocks noGrp="1"/>
          </p:cNvGraphicFramePr>
          <p:nvPr/>
        </p:nvGraphicFramePr>
        <p:xfrm>
          <a:off x="1" y="1146176"/>
          <a:ext cx="11892198" cy="5361009"/>
        </p:xfrm>
        <a:graphic>
          <a:graphicData uri="http://schemas.openxmlformats.org/drawingml/2006/table">
            <a:tbl>
              <a:tblPr/>
              <a:tblGrid>
                <a:gridCol w="7411165"/>
                <a:gridCol w="1369256"/>
                <a:gridCol w="3111777"/>
              </a:tblGrid>
              <a:tr h="377357">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61496">
                <a:tc rowSpan="2">
                  <a:txBody>
                    <a:bodyPr/>
                    <a:lstStyle/>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 *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20;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20607">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7909"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bwMode="auto">
          <a:xfrm>
            <a:off x="9378951" y="34147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bwMode="auto">
          <a:xfrm>
            <a:off x="10873317" y="34163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bwMode="auto">
          <a:xfrm>
            <a:off x="9378951" y="3829050"/>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bwMode="auto">
          <a:xfrm>
            <a:off x="10873317" y="3830639"/>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5691717" y="5295901"/>
            <a:ext cx="835485" cy="78483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latin typeface="Courier New" pitchFamily="49" charset="0"/>
                <a:cs typeface="Courier New" pitchFamily="49" charset="0"/>
              </a:rPr>
              <a:t>20</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latin typeface="Courier New" pitchFamily="49" charset="0"/>
                <a:cs typeface="Courier New" pitchFamily="49" charset="0"/>
              </a:rPr>
              <a:t>20</a:t>
            </a:r>
          </a:p>
        </p:txBody>
      </p:sp>
      <p:sp>
        <p:nvSpPr>
          <p:cNvPr id="1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smtClean="0">
                <a:solidFill>
                  <a:schemeClr val="bg1"/>
                </a:solidFill>
              </a:rPr>
              <a:t>Polymorphism</a:t>
            </a:r>
          </a:p>
        </p:txBody>
      </p:sp>
      <p:sp>
        <p:nvSpPr>
          <p:cNvPr id="19" name="Text Box 1"/>
          <p:cNvSpPr txBox="1">
            <a:spLocks noChangeArrowheads="1"/>
          </p:cNvSpPr>
          <p:nvPr/>
        </p:nvSpPr>
        <p:spPr bwMode="auto">
          <a:xfrm>
            <a:off x="0" y="0"/>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Overriding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
        <p:nvSpPr>
          <p:cNvPr id="11267"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pic>
        <p:nvPicPr>
          <p:cNvPr id="11268" name="Picture 3"/>
          <p:cNvPicPr>
            <a:picLocks noChangeAspect="1" noChangeArrowheads="1"/>
          </p:cNvPicPr>
          <p:nvPr/>
        </p:nvPicPr>
        <p:blipFill>
          <a:blip r:embed="rId3"/>
          <a:srcRect/>
          <a:stretch>
            <a:fillRect/>
          </a:stretch>
        </p:blipFill>
        <p:spPr bwMode="auto">
          <a:xfrm>
            <a:off x="1828801" y="881064"/>
            <a:ext cx="8701617" cy="3806825"/>
          </a:xfrm>
          <a:prstGeom prst="rect">
            <a:avLst/>
          </a:prstGeom>
          <a:noFill/>
          <a:ln w="9525">
            <a:noFill/>
            <a:round/>
            <a:headEnd/>
            <a:tailEnd/>
          </a:ln>
        </p:spPr>
      </p:pic>
      <p:sp>
        <p:nvSpPr>
          <p:cNvPr id="2" name="Text Box 4"/>
          <p:cNvSpPr txBox="1">
            <a:spLocks noChangeArrowheads="1"/>
          </p:cNvSpPr>
          <p:nvPr/>
        </p:nvSpPr>
        <p:spPr bwMode="auto">
          <a:xfrm>
            <a:off x="1828800" y="4867275"/>
            <a:ext cx="8731251" cy="13223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lnSpc>
                <a:spcPts val="2975"/>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Inheritance is the concept of a child class (sub class) automatically inheriting the variables and methods defined in its parent class (super class).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bwMode="auto">
          <a:xfrm>
            <a:off x="0" y="0"/>
            <a:ext cx="12192000" cy="1015663"/>
          </a:xfrm>
          <a:prstGeom prst="rect">
            <a:avLst/>
          </a:prstGeom>
          <a:solidFill>
            <a:srgbClr val="3388A9"/>
          </a:solidFill>
        </p:spPr>
        <p:txBody>
          <a:bodyPr wrap="square">
            <a:spAutoFit/>
          </a:bodyPr>
          <a:lstStyle/>
          <a:p>
            <a:pPr algn="ctr">
              <a:lnSpc>
                <a:spcPct val="150000"/>
              </a:lnSpc>
              <a:defRPr/>
            </a:pPr>
            <a:r>
              <a:rPr lang="en-US" sz="4000" dirty="0" smtClean="0">
                <a:solidFill>
                  <a:schemeClr val="bg1"/>
                </a:solidFill>
              </a:rPr>
              <a:t>Dynamic method dispatch</a:t>
            </a:r>
          </a:p>
        </p:txBody>
      </p:sp>
      <p:graphicFrame>
        <p:nvGraphicFramePr>
          <p:cNvPr id="6" name="Group 2"/>
          <p:cNvGraphicFramePr>
            <a:graphicFrameLocks noGrp="1"/>
          </p:cNvGraphicFramePr>
          <p:nvPr/>
        </p:nvGraphicFramePr>
        <p:xfrm>
          <a:off x="124885" y="1081088"/>
          <a:ext cx="12067116" cy="5438206"/>
        </p:xfrm>
        <a:graphic>
          <a:graphicData uri="http://schemas.openxmlformats.org/drawingml/2006/table">
            <a:tbl>
              <a:tblPr/>
              <a:tblGrid>
                <a:gridCol w="7520173"/>
                <a:gridCol w="1389396"/>
                <a:gridCol w="3157547"/>
              </a:tblGrid>
              <a:tr h="375224">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IN" sz="1800" b="1" i="0" u="none" strike="noStrike" cap="none" normalizeH="0" baseline="0" dirty="0" smtClean="0">
                          <a:ln>
                            <a:noFill/>
                          </a:ln>
                          <a:solidFill>
                            <a:srgbClr val="FFFFFF"/>
                          </a:solidFill>
                          <a:effectLst/>
                          <a:latin typeface="Calibri" pitchFamily="34" charset="0"/>
                          <a:cs typeface="Arial" pitchFamily="34" charset="0"/>
                        </a:rPr>
                        <a:t>Program</a:t>
                      </a:r>
                    </a:p>
                  </a:txBody>
                  <a:tcPr marL="120000" marR="120000" marT="46800" marB="46800" anchor="ctr"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gridSpan="2">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smtClean="0">
                          <a:ln>
                            <a:noFill/>
                          </a:ln>
                          <a:solidFill>
                            <a:srgbClr val="FFFFFF"/>
                          </a:solidFill>
                          <a:effectLst/>
                          <a:latin typeface="Calibri" pitchFamily="34" charset="0"/>
                          <a:cs typeface="Arial" pitchFamily="34" charset="0"/>
                        </a:rPr>
                        <a:t>JVM Memory</a:t>
                      </a:r>
                    </a:p>
                  </a:txBody>
                  <a:tcPr marL="120000" marR="120000" marT="46800" marB="46800" anchor="ctr" horzOverflow="overflow">
                    <a:lnL w="2880" cap="flat" cmpd="sng" algn="ctr">
                      <a:solidFill>
                        <a:srgbClr val="FFFFFF"/>
                      </a:solidFill>
                      <a:prstDash val="solid"/>
                      <a:round/>
                      <a:headEnd type="none" w="med" len="med"/>
                      <a:tailEnd type="none" w="med" len="med"/>
                    </a:lnL>
                    <a:lnR>
                      <a:noFill/>
                    </a:lnR>
                    <a:lnT w="2880" cap="flat" cmpd="sng" algn="ctr">
                      <a:solidFill>
                        <a:srgbClr val="FFFFFF"/>
                      </a:solidFill>
                      <a:prstDash val="solid"/>
                      <a:round/>
                      <a:headEnd type="none" w="med" len="med"/>
                      <a:tailEnd type="none" w="med" len="med"/>
                    </a:lnT>
                    <a:lnB w="9360" cap="flat" cmpd="sng" algn="ctr">
                      <a:solidFill>
                        <a:srgbClr val="FFFFFF"/>
                      </a:solidFill>
                      <a:prstDash val="solid"/>
                      <a:round/>
                      <a:headEnd type="none" w="med" len="med"/>
                      <a:tailEnd type="none" w="med" len="med"/>
                    </a:lnB>
                    <a:lnTlToBr>
                      <a:noFill/>
                    </a:lnTlToBr>
                    <a:lnBlToTr>
                      <a:noFill/>
                    </a:lnBlToTr>
                    <a:solidFill>
                      <a:srgbClr val="4F81BD"/>
                    </a:solidFill>
                  </a:tcPr>
                </a:tc>
                <a:tc hMerge="1">
                  <a:txBody>
                    <a:bodyPr/>
                    <a:lstStyle/>
                    <a:p>
                      <a:endParaRPr lang="en-IN"/>
                    </a:p>
                  </a:txBody>
                  <a:tcPr/>
                </a:tc>
              </a:tr>
              <a:tr h="657757">
                <a:tc rowSpan="2">
                  <a:txBody>
                    <a:bodyPr/>
                    <a:lstStyle/>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 = 10;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extends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x1=20;</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public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return x1;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class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MainClass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pubic static void main(String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args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one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SuperClass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two = new </a:t>
                      </a: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SubClass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(two.m1());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 = two;</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600" b="1" i="0" u="none" strike="noStrike" cap="none" normalizeH="0" baseline="0" dirty="0" smtClean="0">
                        <a:ln>
                          <a:noFill/>
                        </a:ln>
                        <a:solidFill>
                          <a:srgbClr val="000000"/>
                        </a:solidFill>
                        <a:effectLst/>
                        <a:latin typeface="Courier New" pitchFamily="49" charset="0"/>
                        <a:cs typeface="Courier New" pitchFamily="49" charset="0"/>
                      </a:endParaRP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(one.m1());}</a:t>
                      </a:r>
                    </a:p>
                    <a:p>
                      <a:pPr marL="0" marR="0" lvl="0" indent="0" algn="l" defTabSz="457200" rtl="0" eaLnBrk="1" fontAlgn="base" latinLnBrk="0" hangingPunct="1">
                        <a:lnSpc>
                          <a:spcPts val="17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a:noFill/>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936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a:noFill/>
                    </a:lnT>
                    <a:lnB w="2880" cap="flat" cmpd="sng" algn="ctr">
                      <a:solidFill>
                        <a:srgbClr val="FFFFFF"/>
                      </a:solidFill>
                      <a:prstDash val="solid"/>
                      <a:round/>
                      <a:headEnd type="none" w="med" len="med"/>
                      <a:tailEnd type="none" w="med" len="med"/>
                    </a:lnB>
                    <a:lnTlToBr>
                      <a:noFill/>
                    </a:lnTlToBr>
                    <a:lnBlToTr>
                      <a:noFill/>
                    </a:lnBlToTr>
                    <a:solidFill>
                      <a:srgbClr val="D0D8E8"/>
                    </a:solidFill>
                  </a:tcPr>
                </a:tc>
              </a:tr>
              <a:tr h="4359301">
                <a:tc vMerge="1">
                  <a:txBody>
                    <a:bodyPr/>
                    <a:lstStyle/>
                    <a:p>
                      <a:endParaRPr lang="en-IN"/>
                    </a:p>
                  </a:txBody>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a:noFill/>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457200" rtl="0" eaLnBrk="1" fontAlgn="base" latinLnBrk="0" hangingPunct="1">
                        <a:lnSpc>
                          <a:spcPct val="104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IN" sz="1800" b="0" i="0" u="none" strike="noStrike" cap="none" normalizeH="0" baseline="0" dirty="0" smtClean="0">
                        <a:ln>
                          <a:noFill/>
                        </a:ln>
                        <a:solidFill>
                          <a:srgbClr val="000000"/>
                        </a:solidFill>
                        <a:effectLst/>
                        <a:latin typeface="Calibri" pitchFamily="34" charset="0"/>
                        <a:cs typeface="Arial" pitchFamily="34" charset="0"/>
                      </a:endParaRPr>
                    </a:p>
                  </a:txBody>
                  <a:tcPr marL="120000" marR="120000" marT="46800" marB="46800" horzOverflow="overflow">
                    <a:lnL w="2880" cap="flat" cmpd="sng" algn="ctr">
                      <a:solidFill>
                        <a:srgbClr val="FFFFFF"/>
                      </a:solidFill>
                      <a:prstDash val="solid"/>
                      <a:round/>
                      <a:headEnd type="none" w="med" len="med"/>
                      <a:tailEnd type="none" w="med" len="med"/>
                    </a:lnL>
                    <a:lnR w="2880" cap="flat" cmpd="sng" algn="ctr">
                      <a:solidFill>
                        <a:srgbClr val="FFFFFF"/>
                      </a:solidFill>
                      <a:prstDash val="solid"/>
                      <a:round/>
                      <a:headEnd type="none" w="med" len="med"/>
                      <a:tailEnd type="none" w="med" len="med"/>
                    </a:lnR>
                    <a:lnT w="2880" cap="flat" cmpd="sng" algn="ctr">
                      <a:solidFill>
                        <a:srgbClr val="FFFFFF"/>
                      </a:solidFill>
                      <a:prstDash val="solid"/>
                      <a:round/>
                      <a:headEnd type="none" w="med" len="med"/>
                      <a:tailEnd type="none" w="med" len="med"/>
                    </a:lnT>
                    <a:lnB w="288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
        <p:nvSpPr>
          <p:cNvPr id="32" name="Rounded Rectangle 31"/>
          <p:cNvSpPr/>
          <p:nvPr/>
        </p:nvSpPr>
        <p:spPr>
          <a:xfrm>
            <a:off x="9025467" y="2230438"/>
            <a:ext cx="2861733" cy="2133600"/>
          </a:xfrm>
          <a:prstGeom prst="roundRect">
            <a:avLst>
              <a:gd name="adj" fmla="val 7738"/>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8933" name="TextBox 10"/>
          <p:cNvSpPr txBox="1">
            <a:spLocks noChangeArrowheads="1"/>
          </p:cNvSpPr>
          <p:nvPr/>
        </p:nvSpPr>
        <p:spPr bwMode="auto">
          <a:xfrm>
            <a:off x="7490885" y="26765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two</a:t>
            </a:r>
            <a:endParaRPr lang="en-US"/>
          </a:p>
        </p:txBody>
      </p:sp>
      <p:cxnSp>
        <p:nvCxnSpPr>
          <p:cNvPr id="13" name="Straight Arrow Connector 12"/>
          <p:cNvCxnSpPr/>
          <p:nvPr/>
        </p:nvCxnSpPr>
        <p:spPr>
          <a:xfrm>
            <a:off x="8233833" y="2859088"/>
            <a:ext cx="73025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bwMode="auto">
          <a:xfrm>
            <a:off x="9378951" y="341471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4" name="TextBox 23"/>
          <p:cNvSpPr txBox="1"/>
          <p:nvPr/>
        </p:nvSpPr>
        <p:spPr bwMode="auto">
          <a:xfrm>
            <a:off x="10873317" y="3416300"/>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20</a:t>
            </a:r>
          </a:p>
        </p:txBody>
      </p:sp>
      <p:sp>
        <p:nvSpPr>
          <p:cNvPr id="25" name="TextBox 24"/>
          <p:cNvSpPr txBox="1"/>
          <p:nvPr/>
        </p:nvSpPr>
        <p:spPr bwMode="auto">
          <a:xfrm>
            <a:off x="9378951" y="3829050"/>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26" name="TextBox 25"/>
          <p:cNvSpPr txBox="1"/>
          <p:nvPr/>
        </p:nvSpPr>
        <p:spPr bwMode="auto">
          <a:xfrm>
            <a:off x="10873317" y="3830639"/>
            <a:ext cx="431528"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27" name="Rounded Rectangle 26"/>
          <p:cNvSpPr/>
          <p:nvPr/>
        </p:nvSpPr>
        <p:spPr>
          <a:xfrm>
            <a:off x="9173634" y="2316164"/>
            <a:ext cx="2544233"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28" name="TextBox 27"/>
          <p:cNvSpPr txBox="1"/>
          <p:nvPr/>
        </p:nvSpPr>
        <p:spPr>
          <a:xfrm>
            <a:off x="9378951" y="2409825"/>
            <a:ext cx="1356783"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29" name="TextBox 28"/>
          <p:cNvSpPr txBox="1"/>
          <p:nvPr/>
        </p:nvSpPr>
        <p:spPr>
          <a:xfrm>
            <a:off x="10873317" y="24050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solidFill>
                  <a:schemeClr val="bg1"/>
                </a:solidFill>
                <a:latin typeface="Courier New" pitchFamily="49" charset="0"/>
                <a:cs typeface="Courier New" pitchFamily="49" charset="0"/>
              </a:rPr>
              <a:t>10</a:t>
            </a:r>
          </a:p>
        </p:txBody>
      </p:sp>
      <p:sp>
        <p:nvSpPr>
          <p:cNvPr id="30" name="TextBox 29"/>
          <p:cNvSpPr txBox="1"/>
          <p:nvPr/>
        </p:nvSpPr>
        <p:spPr>
          <a:xfrm>
            <a:off x="9378951" y="2824164"/>
            <a:ext cx="1356783" cy="338137"/>
          </a:xfrm>
          <a:prstGeom prst="rect">
            <a:avLst/>
          </a:prstGeom>
          <a:noFill/>
        </p:spPr>
        <p:style>
          <a:lnRef idx="2">
            <a:schemeClr val="accent1"/>
          </a:lnRef>
          <a:fillRef idx="1">
            <a:schemeClr val="lt1"/>
          </a:fillRef>
          <a:effectRef idx="0">
            <a:schemeClr val="accent1"/>
          </a:effectRef>
          <a:fontRef idx="minor">
            <a:schemeClr val="dk1"/>
          </a:fontRef>
        </p:style>
        <p:txBody>
          <a:bodyPr lIns="45720" rIns="0" anchor="ctr">
            <a:spAutoFit/>
          </a:bodyPr>
          <a:lstStyle/>
          <a:p>
            <a:pPr>
              <a:defRPr/>
            </a:pPr>
            <a:r>
              <a:rPr lang="en-US" sz="1600" dirty="0">
                <a:latin typeface="Courier New" pitchFamily="49" charset="0"/>
                <a:cs typeface="Courier New" pitchFamily="49" charset="0"/>
              </a:rPr>
              <a:t>m1()</a:t>
            </a:r>
          </a:p>
        </p:txBody>
      </p:sp>
      <p:sp>
        <p:nvSpPr>
          <p:cNvPr id="31" name="TextBox 30"/>
          <p:cNvSpPr txBox="1"/>
          <p:nvPr/>
        </p:nvSpPr>
        <p:spPr>
          <a:xfrm>
            <a:off x="10873317" y="2824164"/>
            <a:ext cx="431528" cy="338554"/>
          </a:xfrm>
          <a:prstGeom prst="rect">
            <a:avLst/>
          </a:prstGeom>
          <a:solidFill>
            <a:schemeClr val="tx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sp>
        <p:nvSpPr>
          <p:cNvPr id="19485" name="TextBox 36"/>
          <p:cNvSpPr txBox="1">
            <a:spLocks noChangeArrowheads="1"/>
          </p:cNvSpPr>
          <p:nvPr/>
        </p:nvSpPr>
        <p:spPr bwMode="auto">
          <a:xfrm>
            <a:off x="5691717" y="5295900"/>
            <a:ext cx="835485" cy="101566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600" dirty="0">
                <a:solidFill>
                  <a:schemeClr val="bg1"/>
                </a:solidFill>
                <a:cs typeface="Courier New" pitchFamily="49" charset="0"/>
              </a:rPr>
              <a:t>Output:</a:t>
            </a: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sz="1600" dirty="0">
              <a:solidFill>
                <a:schemeClr val="bg1"/>
              </a:solidFill>
              <a:cs typeface="Courier New" pitchFamily="49" charset="0"/>
            </a:endParaRPr>
          </a:p>
        </p:txBody>
      </p:sp>
      <p:sp>
        <p:nvSpPr>
          <p:cNvPr id="21" name="Right Arrow 20"/>
          <p:cNvSpPr/>
          <p:nvPr/>
        </p:nvSpPr>
        <p:spPr>
          <a:xfrm>
            <a:off x="44451" y="4797425"/>
            <a:ext cx="190500" cy="71438"/>
          </a:xfrm>
          <a:prstGeom prst="rightArrow">
            <a:avLst/>
          </a:prstGeom>
          <a:solidFill>
            <a:srgbClr val="FF0000"/>
          </a:solidFill>
          <a:ln w="25400" cap="flat" cmpd="sng" algn="ctr">
            <a:solidFill>
              <a:srgbClr val="FF0000"/>
            </a:solidFill>
            <a:prstDash val="solid"/>
          </a:ln>
          <a:effectLst/>
        </p:spPr>
        <p:txBody>
          <a:bodyPr anchor="ctr"/>
          <a:lstStyle/>
          <a:p>
            <a:pPr fontAlgn="auto">
              <a:spcBef>
                <a:spcPts val="0"/>
              </a:spcBef>
              <a:spcAft>
                <a:spcPts val="0"/>
              </a:spcAft>
              <a:defRPr/>
            </a:pPr>
            <a:endParaRPr lang="en-IN" sz="1800" b="0" kern="0">
              <a:solidFill>
                <a:sysClr val="window" lastClr="FFFFFF"/>
              </a:solidFill>
              <a:latin typeface="Calibri"/>
              <a:cs typeface="+mn-cs"/>
            </a:endParaRPr>
          </a:p>
        </p:txBody>
      </p:sp>
      <p:grpSp>
        <p:nvGrpSpPr>
          <p:cNvPr id="2" name="Group 33"/>
          <p:cNvGrpSpPr>
            <a:grpSpLocks/>
          </p:cNvGrpSpPr>
          <p:nvPr/>
        </p:nvGrpSpPr>
        <p:grpSpPr bwMode="auto">
          <a:xfrm>
            <a:off x="9184218" y="5011739"/>
            <a:ext cx="2544233" cy="942975"/>
            <a:chOff x="6956421" y="4875466"/>
            <a:chExt cx="1908175" cy="942975"/>
          </a:xfrm>
        </p:grpSpPr>
        <p:sp>
          <p:nvSpPr>
            <p:cNvPr id="34" name="Rounded Rectangle 33"/>
            <p:cNvSpPr/>
            <p:nvPr/>
          </p:nvSpPr>
          <p:spPr>
            <a:xfrm>
              <a:off x="6956421" y="4875466"/>
              <a:ext cx="1908175" cy="942975"/>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35" name="TextBox 34"/>
            <p:cNvSpPr txBox="1"/>
            <p:nvPr/>
          </p:nvSpPr>
          <p:spPr>
            <a:xfrm>
              <a:off x="7110408" y="4969128"/>
              <a:ext cx="1017588" cy="338138"/>
            </a:xfrm>
            <a:prstGeom prst="rect">
              <a:avLst/>
            </a:prstGeom>
            <a:noFill/>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sz="1600" dirty="0">
                  <a:latin typeface="Courier New" pitchFamily="49" charset="0"/>
                  <a:cs typeface="Courier New" pitchFamily="49" charset="0"/>
                </a:rPr>
                <a:t>x1</a:t>
              </a:r>
            </a:p>
          </p:txBody>
        </p:sp>
        <p:sp>
          <p:nvSpPr>
            <p:cNvPr id="36" name="TextBox 35"/>
            <p:cNvSpPr txBox="1"/>
            <p:nvPr/>
          </p:nvSpPr>
          <p:spPr>
            <a:xfrm>
              <a:off x="8231183" y="4970716"/>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10</a:t>
              </a:r>
            </a:p>
          </p:txBody>
        </p:sp>
        <p:sp>
          <p:nvSpPr>
            <p:cNvPr id="37" name="TextBox 36"/>
            <p:cNvSpPr txBox="1"/>
            <p:nvPr/>
          </p:nvSpPr>
          <p:spPr>
            <a:xfrm>
              <a:off x="7110408" y="5383466"/>
              <a:ext cx="1017588" cy="338137"/>
            </a:xfrm>
            <a:prstGeom prst="rect">
              <a:avLst/>
            </a:prstGeom>
            <a:noFill/>
          </p:spPr>
          <p:style>
            <a:lnRef idx="2">
              <a:schemeClr val="accent1"/>
            </a:lnRef>
            <a:fillRef idx="1">
              <a:schemeClr val="lt1"/>
            </a:fillRef>
            <a:effectRef idx="0">
              <a:schemeClr val="accent1"/>
            </a:effectRef>
            <a:fontRef idx="minor">
              <a:schemeClr val="dk1"/>
            </a:fontRef>
          </p:style>
          <p:txBody>
            <a:bodyPr lIns="0" rIns="0" anchor="ctr">
              <a:spAutoFit/>
            </a:bodyPr>
            <a:lstStyle/>
            <a:p>
              <a:pPr>
                <a:defRPr/>
              </a:pPr>
              <a:r>
                <a:rPr lang="en-US" sz="1600" dirty="0">
                  <a:latin typeface="Courier New" pitchFamily="49" charset="0"/>
                  <a:cs typeface="Courier New" pitchFamily="49" charset="0"/>
                </a:rPr>
                <a:t>m1()</a:t>
              </a:r>
            </a:p>
          </p:txBody>
        </p:sp>
        <p:sp>
          <p:nvSpPr>
            <p:cNvPr id="38" name="TextBox 37"/>
            <p:cNvSpPr txBox="1"/>
            <p:nvPr/>
          </p:nvSpPr>
          <p:spPr>
            <a:xfrm>
              <a:off x="8231183" y="5385053"/>
              <a:ext cx="323646" cy="338554"/>
            </a:xfrm>
            <a:prstGeom prst="rect">
              <a:avLst/>
            </a:prstGeom>
            <a:solidFill>
              <a:schemeClr val="bg1"/>
            </a:solidFill>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sz="1600" dirty="0">
                  <a:latin typeface="Courier New" pitchFamily="49" charset="0"/>
                  <a:cs typeface="Courier New" pitchFamily="49" charset="0"/>
                </a:rPr>
                <a:t>  </a:t>
              </a:r>
            </a:p>
          </p:txBody>
        </p:sp>
      </p:grpSp>
      <p:sp>
        <p:nvSpPr>
          <p:cNvPr id="38947" name="TextBox 10"/>
          <p:cNvSpPr txBox="1">
            <a:spLocks noChangeArrowheads="1"/>
          </p:cNvSpPr>
          <p:nvPr/>
        </p:nvSpPr>
        <p:spPr bwMode="auto">
          <a:xfrm>
            <a:off x="7501467" y="5368925"/>
            <a:ext cx="598241" cy="369332"/>
          </a:xfrm>
          <a:prstGeom prst="rect">
            <a:avLst/>
          </a:prstGeom>
          <a:noFill/>
          <a:ln w="9525">
            <a:noFill/>
            <a:miter lim="800000"/>
            <a:headEnd/>
            <a:tailEnd/>
          </a:ln>
        </p:spPr>
        <p:txBody>
          <a:bodyPr wrap="none">
            <a:spAutoFit/>
          </a:bodyPr>
          <a:lstStyle/>
          <a:p>
            <a:r>
              <a:rPr lang="en-US" sz="1800">
                <a:solidFill>
                  <a:srgbClr val="000000"/>
                </a:solidFill>
                <a:latin typeface="Courier New" pitchFamily="49" charset="0"/>
                <a:cs typeface="Courier New" pitchFamily="49" charset="0"/>
              </a:rPr>
              <a:t>one</a:t>
            </a:r>
            <a:endParaRPr lang="en-US"/>
          </a:p>
        </p:txBody>
      </p:sp>
      <p:cxnSp>
        <p:nvCxnSpPr>
          <p:cNvPr id="40" name="Straight Arrow Connector 39"/>
          <p:cNvCxnSpPr/>
          <p:nvPr/>
        </p:nvCxnSpPr>
        <p:spPr>
          <a:xfrm>
            <a:off x="8244418" y="5551488"/>
            <a:ext cx="73024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p:nvPr/>
        </p:nvCxnSpPr>
        <p:spPr>
          <a:xfrm rot="5400000" flipH="1" flipV="1">
            <a:off x="7210691" y="3691203"/>
            <a:ext cx="2376488" cy="1096433"/>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a:spLocks noChangeArrowheads="1"/>
          </p:cNvSpPr>
          <p:nvPr/>
        </p:nvSpPr>
        <p:spPr bwMode="auto">
          <a:xfrm>
            <a:off x="5757334" y="5545138"/>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10</a:t>
            </a:r>
          </a:p>
        </p:txBody>
      </p:sp>
      <p:sp>
        <p:nvSpPr>
          <p:cNvPr id="46" name="Rectangle 45"/>
          <p:cNvSpPr/>
          <p:nvPr/>
        </p:nvSpPr>
        <p:spPr>
          <a:xfrm>
            <a:off x="213784" y="4919663"/>
            <a:ext cx="4798483" cy="25241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8" name="Rectangle 47"/>
          <p:cNvSpPr/>
          <p:nvPr/>
        </p:nvSpPr>
        <p:spPr>
          <a:xfrm>
            <a:off x="270933" y="5207000"/>
            <a:ext cx="4760384" cy="2936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49" name="TextBox 48"/>
          <p:cNvSpPr txBox="1">
            <a:spLocks noChangeArrowheads="1"/>
          </p:cNvSpPr>
          <p:nvPr/>
        </p:nvSpPr>
        <p:spPr bwMode="auto">
          <a:xfrm>
            <a:off x="5765801" y="5721351"/>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20</a:t>
            </a:r>
          </a:p>
        </p:txBody>
      </p:sp>
      <p:sp>
        <p:nvSpPr>
          <p:cNvPr id="51" name="Rectangle 50"/>
          <p:cNvSpPr/>
          <p:nvPr/>
        </p:nvSpPr>
        <p:spPr>
          <a:xfrm>
            <a:off x="277284" y="5548314"/>
            <a:ext cx="1708149" cy="250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3" name="Rectangle 32"/>
          <p:cNvSpPr/>
          <p:nvPr/>
        </p:nvSpPr>
        <p:spPr>
          <a:xfrm>
            <a:off x="232833" y="6019801"/>
            <a:ext cx="4876800" cy="2508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39" name="TextBox 38"/>
          <p:cNvSpPr txBox="1">
            <a:spLocks noChangeArrowheads="1"/>
          </p:cNvSpPr>
          <p:nvPr/>
        </p:nvSpPr>
        <p:spPr bwMode="auto">
          <a:xfrm>
            <a:off x="5757334" y="5897563"/>
            <a:ext cx="460382" cy="323165"/>
          </a:xfrm>
          <a:prstGeom prst="rect">
            <a:avLst/>
          </a:prstGeom>
          <a:noFill/>
          <a:ln w="9525">
            <a:noFill/>
            <a:miter lim="800000"/>
            <a:headEnd/>
            <a:tailEnd/>
          </a:ln>
        </p:spPr>
        <p:txBody>
          <a:bodyPr wrap="none">
            <a:spAutoFit/>
          </a:bodyPr>
          <a:lstStyle/>
          <a:p>
            <a:pPr defTabSz="457200">
              <a:lnSpc>
                <a:spcPts val="18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latin typeface="Courier New" pitchFamily="49" charset="0"/>
                <a:cs typeface="Courier New" pitchFamily="49" charset="0"/>
              </a:rP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strVal val="4*#ppt_w"/>
                                          </p:val>
                                        </p:tav>
                                        <p:tav tm="100000">
                                          <p:val>
                                            <p:strVal val="#ppt_w"/>
                                          </p:val>
                                        </p:tav>
                                      </p:tavLst>
                                    </p:anim>
                                    <p:anim calcmode="lin" valueType="num">
                                      <p:cBhvr>
                                        <p:cTn id="8" dur="500" fill="hold"/>
                                        <p:tgtEl>
                                          <p:spTgt spid="4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p:cTn id="12" dur="500" fill="hold"/>
                                        <p:tgtEl>
                                          <p:spTgt spid="43"/>
                                        </p:tgtEl>
                                        <p:attrNameLst>
                                          <p:attrName>ppt_w</p:attrName>
                                        </p:attrNameLst>
                                      </p:cBhvr>
                                      <p:tavLst>
                                        <p:tav tm="0">
                                          <p:val>
                                            <p:strVal val="4*#ppt_w"/>
                                          </p:val>
                                        </p:tav>
                                        <p:tav tm="100000">
                                          <p:val>
                                            <p:strVal val="#ppt_w"/>
                                          </p:val>
                                        </p:tav>
                                      </p:tavLst>
                                    </p:anim>
                                    <p:anim calcmode="lin" valueType="num">
                                      <p:cBhvr>
                                        <p:cTn id="13" dur="500" fill="hold"/>
                                        <p:tgtEl>
                                          <p:spTgt spid="43"/>
                                        </p:tgtEl>
                                        <p:attrNameLst>
                                          <p:attrName>ppt_h</p:attrName>
                                        </p:attrNameLst>
                                      </p:cBhvr>
                                      <p:tavLst>
                                        <p:tav tm="0">
                                          <p:val>
                                            <p:strVal val="4*#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xit" presetSubtype="16" fill="hold" grpId="1" nodeType="clickEffect">
                                  <p:stCondLst>
                                    <p:cond delay="0"/>
                                  </p:stCondLst>
                                  <p:childTnLst>
                                    <p:anim calcmode="lin" valueType="num">
                                      <p:cBhvr>
                                        <p:cTn id="17" dur="500"/>
                                        <p:tgtEl>
                                          <p:spTgt spid="46"/>
                                        </p:tgtEl>
                                        <p:attrNameLst>
                                          <p:attrName>ppt_w</p:attrName>
                                        </p:attrNameLst>
                                      </p:cBhvr>
                                      <p:tavLst>
                                        <p:tav tm="0">
                                          <p:val>
                                            <p:strVal val="ppt_w"/>
                                          </p:val>
                                        </p:tav>
                                        <p:tav tm="100000">
                                          <p:val>
                                            <p:strVal val="4*ppt_w"/>
                                          </p:val>
                                        </p:tav>
                                      </p:tavLst>
                                    </p:anim>
                                    <p:anim calcmode="lin" valueType="num">
                                      <p:cBhvr>
                                        <p:cTn id="18" dur="500"/>
                                        <p:tgtEl>
                                          <p:spTgt spid="46"/>
                                        </p:tgtEl>
                                        <p:attrNameLst>
                                          <p:attrName>ppt_h</p:attrName>
                                        </p:attrNameLst>
                                      </p:cBhvr>
                                      <p:tavLst>
                                        <p:tav tm="0">
                                          <p:val>
                                            <p:strVal val="ppt_h"/>
                                          </p:val>
                                        </p:tav>
                                        <p:tav tm="100000">
                                          <p:val>
                                            <p:strVal val="4*ppt_h"/>
                                          </p:val>
                                        </p:tav>
                                      </p:tavLst>
                                    </p:anim>
                                    <p:set>
                                      <p:cBhvr>
                                        <p:cTn id="19" dur="1" fill="hold">
                                          <p:stCondLst>
                                            <p:cond delay="499"/>
                                          </p:stCondLst>
                                        </p:cTn>
                                        <p:tgtEl>
                                          <p:spTgt spid="46"/>
                                        </p:tgtEl>
                                        <p:attrNameLst>
                                          <p:attrName>style.visibility</p:attrName>
                                        </p:attrNameLst>
                                      </p:cBhvr>
                                      <p:to>
                                        <p:strVal val="hidden"/>
                                      </p:to>
                                    </p:set>
                                  </p:childTnLst>
                                </p:cTn>
                              </p:par>
                            </p:childTnLst>
                          </p:cTn>
                        </p:par>
                        <p:par>
                          <p:cTn id="20" fill="hold">
                            <p:stCondLst>
                              <p:cond delay="500"/>
                            </p:stCondLst>
                            <p:childTnLst>
                              <p:par>
                                <p:cTn id="21" presetID="23" presetClass="entr" presetSubtype="32"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p:cTn id="23" dur="500" fill="hold"/>
                                        <p:tgtEl>
                                          <p:spTgt spid="48"/>
                                        </p:tgtEl>
                                        <p:attrNameLst>
                                          <p:attrName>ppt_w</p:attrName>
                                        </p:attrNameLst>
                                      </p:cBhvr>
                                      <p:tavLst>
                                        <p:tav tm="0">
                                          <p:val>
                                            <p:strVal val="4*#ppt_w"/>
                                          </p:val>
                                        </p:tav>
                                        <p:tav tm="100000">
                                          <p:val>
                                            <p:strVal val="#ppt_w"/>
                                          </p:val>
                                        </p:tav>
                                      </p:tavLst>
                                    </p:anim>
                                    <p:anim calcmode="lin" valueType="num">
                                      <p:cBhvr>
                                        <p:cTn id="24" dur="500" fill="hold"/>
                                        <p:tgtEl>
                                          <p:spTgt spid="48"/>
                                        </p:tgtEl>
                                        <p:attrNameLst>
                                          <p:attrName>ppt_h</p:attrName>
                                        </p:attrNameLst>
                                      </p:cBhvr>
                                      <p:tavLst>
                                        <p:tav tm="0">
                                          <p:val>
                                            <p:strVal val="4*#ppt_h"/>
                                          </p:val>
                                        </p:tav>
                                        <p:tav tm="100000">
                                          <p:val>
                                            <p:strVal val="#ppt_h"/>
                                          </p:val>
                                        </p:tav>
                                      </p:tavLst>
                                    </p:anim>
                                  </p:childTnLst>
                                </p:cTn>
                              </p:par>
                            </p:childTnLst>
                          </p:cTn>
                        </p:par>
                        <p:par>
                          <p:cTn id="25" fill="hold">
                            <p:stCondLst>
                              <p:cond delay="1000"/>
                            </p:stCondLst>
                            <p:childTnLst>
                              <p:par>
                                <p:cTn id="26" presetID="23" presetClass="entr" presetSubtype="32" fill="hold" grpId="0"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p:cTn id="28" dur="500" fill="hold"/>
                                        <p:tgtEl>
                                          <p:spTgt spid="49"/>
                                        </p:tgtEl>
                                        <p:attrNameLst>
                                          <p:attrName>ppt_w</p:attrName>
                                        </p:attrNameLst>
                                      </p:cBhvr>
                                      <p:tavLst>
                                        <p:tav tm="0">
                                          <p:val>
                                            <p:strVal val="4*#ppt_w"/>
                                          </p:val>
                                        </p:tav>
                                        <p:tav tm="100000">
                                          <p:val>
                                            <p:strVal val="#ppt_w"/>
                                          </p:val>
                                        </p:tav>
                                      </p:tavLst>
                                    </p:anim>
                                    <p:anim calcmode="lin" valueType="num">
                                      <p:cBhvr>
                                        <p:cTn id="29" dur="500" fill="hold"/>
                                        <p:tgtEl>
                                          <p:spTgt spid="49"/>
                                        </p:tgtEl>
                                        <p:attrNameLst>
                                          <p:attrName>ppt_h</p:attrName>
                                        </p:attrNameLst>
                                      </p:cBhvr>
                                      <p:tavLst>
                                        <p:tav tm="0">
                                          <p:val>
                                            <p:strVal val="4*#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xit" presetSubtype="16" fill="hold" grpId="1" nodeType="clickEffect">
                                  <p:stCondLst>
                                    <p:cond delay="0"/>
                                  </p:stCondLst>
                                  <p:childTnLst>
                                    <p:anim calcmode="lin" valueType="num">
                                      <p:cBhvr>
                                        <p:cTn id="33" dur="500"/>
                                        <p:tgtEl>
                                          <p:spTgt spid="48"/>
                                        </p:tgtEl>
                                        <p:attrNameLst>
                                          <p:attrName>ppt_w</p:attrName>
                                        </p:attrNameLst>
                                      </p:cBhvr>
                                      <p:tavLst>
                                        <p:tav tm="0">
                                          <p:val>
                                            <p:strVal val="ppt_w"/>
                                          </p:val>
                                        </p:tav>
                                        <p:tav tm="100000">
                                          <p:val>
                                            <p:strVal val="4*ppt_w"/>
                                          </p:val>
                                        </p:tav>
                                      </p:tavLst>
                                    </p:anim>
                                    <p:anim calcmode="lin" valueType="num">
                                      <p:cBhvr>
                                        <p:cTn id="34" dur="500"/>
                                        <p:tgtEl>
                                          <p:spTgt spid="48"/>
                                        </p:tgtEl>
                                        <p:attrNameLst>
                                          <p:attrName>ppt_h</p:attrName>
                                        </p:attrNameLst>
                                      </p:cBhvr>
                                      <p:tavLst>
                                        <p:tav tm="0">
                                          <p:val>
                                            <p:strVal val="ppt_h"/>
                                          </p:val>
                                        </p:tav>
                                        <p:tav tm="100000">
                                          <p:val>
                                            <p:strVal val="4*ppt_h"/>
                                          </p:val>
                                        </p:tav>
                                      </p:tavLst>
                                    </p:anim>
                                    <p:set>
                                      <p:cBhvr>
                                        <p:cTn id="35" dur="1" fill="hold">
                                          <p:stCondLst>
                                            <p:cond delay="499"/>
                                          </p:stCondLst>
                                        </p:cTn>
                                        <p:tgtEl>
                                          <p:spTgt spid="48"/>
                                        </p:tgtEl>
                                        <p:attrNameLst>
                                          <p:attrName>style.visibility</p:attrName>
                                        </p:attrNameLst>
                                      </p:cBhvr>
                                      <p:to>
                                        <p:strVal val="hidden"/>
                                      </p:to>
                                    </p:set>
                                  </p:childTnLst>
                                </p:cTn>
                              </p:par>
                            </p:childTnLst>
                          </p:cTn>
                        </p:par>
                        <p:par>
                          <p:cTn id="36" fill="hold">
                            <p:stCondLst>
                              <p:cond delay="500"/>
                            </p:stCondLst>
                            <p:childTnLst>
                              <p:par>
                                <p:cTn id="37" presetID="23" presetClass="entr" presetSubtype="32"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p:cTn id="39" dur="500" fill="hold"/>
                                        <p:tgtEl>
                                          <p:spTgt spid="51"/>
                                        </p:tgtEl>
                                        <p:attrNameLst>
                                          <p:attrName>ppt_w</p:attrName>
                                        </p:attrNameLst>
                                      </p:cBhvr>
                                      <p:tavLst>
                                        <p:tav tm="0">
                                          <p:val>
                                            <p:strVal val="4*#ppt_w"/>
                                          </p:val>
                                        </p:tav>
                                        <p:tav tm="100000">
                                          <p:val>
                                            <p:strVal val="#ppt_w"/>
                                          </p:val>
                                        </p:tav>
                                      </p:tavLst>
                                    </p:anim>
                                    <p:anim calcmode="lin" valueType="num">
                                      <p:cBhvr>
                                        <p:cTn id="40" dur="500" fill="hold"/>
                                        <p:tgtEl>
                                          <p:spTgt spid="51"/>
                                        </p:tgtEl>
                                        <p:attrNameLst>
                                          <p:attrName>ppt_h</p:attrName>
                                        </p:attrNameLst>
                                      </p:cBhvr>
                                      <p:tavLst>
                                        <p:tav tm="0">
                                          <p:val>
                                            <p:strVal val="4*#ppt_h"/>
                                          </p:val>
                                        </p:tav>
                                        <p:tav tm="100000">
                                          <p:val>
                                            <p:strVal val="#ppt_h"/>
                                          </p:val>
                                        </p:tav>
                                      </p:tavLst>
                                    </p:anim>
                                  </p:childTnLst>
                                </p:cTn>
                              </p:par>
                            </p:childTnLst>
                          </p:cTn>
                        </p:par>
                        <p:par>
                          <p:cTn id="41" fill="hold">
                            <p:stCondLst>
                              <p:cond delay="1000"/>
                            </p:stCondLst>
                            <p:childTnLst>
                              <p:par>
                                <p:cTn id="42" presetID="22" presetClass="exit" presetSubtype="2" fill="hold" nodeType="afterEffect">
                                  <p:stCondLst>
                                    <p:cond delay="0"/>
                                  </p:stCondLst>
                                  <p:childTnLst>
                                    <p:animEffect transition="out" filter="wipe(right)">
                                      <p:cBhvr>
                                        <p:cTn id="43" dur="500"/>
                                        <p:tgtEl>
                                          <p:spTgt spid="40"/>
                                        </p:tgtEl>
                                      </p:cBhvr>
                                    </p:animEffect>
                                    <p:set>
                                      <p:cBhvr>
                                        <p:cTn id="44" dur="1" fill="hold">
                                          <p:stCondLst>
                                            <p:cond delay="499"/>
                                          </p:stCondLst>
                                        </p:cTn>
                                        <p:tgtEl>
                                          <p:spTgt spid="40"/>
                                        </p:tgtEl>
                                        <p:attrNameLst>
                                          <p:attrName>style.visibility</p:attrName>
                                        </p:attrNameLst>
                                      </p:cBhvr>
                                      <p:to>
                                        <p:strVal val="hidden"/>
                                      </p:to>
                                    </p:set>
                                  </p:childTnLst>
                                </p:cTn>
                              </p:par>
                            </p:childTnLst>
                          </p:cTn>
                        </p:par>
                        <p:par>
                          <p:cTn id="45" fill="hold">
                            <p:stCondLst>
                              <p:cond delay="1500"/>
                            </p:stCondLst>
                            <p:childTnLst>
                              <p:par>
                                <p:cTn id="46" presetID="22" presetClass="entr" presetSubtype="4" fill="hold"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3" presetClass="exit" presetSubtype="16" fill="hold" grpId="1" nodeType="clickEffect">
                                  <p:stCondLst>
                                    <p:cond delay="0"/>
                                  </p:stCondLst>
                                  <p:childTnLst>
                                    <p:anim calcmode="lin" valueType="num">
                                      <p:cBhvr>
                                        <p:cTn id="52" dur="500"/>
                                        <p:tgtEl>
                                          <p:spTgt spid="51"/>
                                        </p:tgtEl>
                                        <p:attrNameLst>
                                          <p:attrName>ppt_w</p:attrName>
                                        </p:attrNameLst>
                                      </p:cBhvr>
                                      <p:tavLst>
                                        <p:tav tm="0">
                                          <p:val>
                                            <p:strVal val="ppt_w"/>
                                          </p:val>
                                        </p:tav>
                                        <p:tav tm="100000">
                                          <p:val>
                                            <p:strVal val="4*ppt_w"/>
                                          </p:val>
                                        </p:tav>
                                      </p:tavLst>
                                    </p:anim>
                                    <p:anim calcmode="lin" valueType="num">
                                      <p:cBhvr>
                                        <p:cTn id="53" dur="500"/>
                                        <p:tgtEl>
                                          <p:spTgt spid="51"/>
                                        </p:tgtEl>
                                        <p:attrNameLst>
                                          <p:attrName>ppt_h</p:attrName>
                                        </p:attrNameLst>
                                      </p:cBhvr>
                                      <p:tavLst>
                                        <p:tav tm="0">
                                          <p:val>
                                            <p:strVal val="ppt_h"/>
                                          </p:val>
                                        </p:tav>
                                        <p:tav tm="100000">
                                          <p:val>
                                            <p:strVal val="4*ppt_h"/>
                                          </p:val>
                                        </p:tav>
                                      </p:tavLst>
                                    </p:anim>
                                    <p:set>
                                      <p:cBhvr>
                                        <p:cTn id="54" dur="1" fill="hold">
                                          <p:stCondLst>
                                            <p:cond delay="499"/>
                                          </p:stCondLst>
                                        </p:cTn>
                                        <p:tgtEl>
                                          <p:spTgt spid="51"/>
                                        </p:tgtEl>
                                        <p:attrNameLst>
                                          <p:attrName>style.visibility</p:attrName>
                                        </p:attrNameLst>
                                      </p:cBhvr>
                                      <p:to>
                                        <p:strVal val="hidden"/>
                                      </p:to>
                                    </p:set>
                                  </p:childTnLst>
                                </p:cTn>
                              </p:par>
                            </p:childTnLst>
                          </p:cTn>
                        </p:par>
                        <p:par>
                          <p:cTn id="55" fill="hold">
                            <p:stCondLst>
                              <p:cond delay="500"/>
                            </p:stCondLst>
                            <p:childTnLst>
                              <p:par>
                                <p:cTn id="56" presetID="23" presetClass="entr" presetSubtype="32"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p:cTn id="58" dur="500" fill="hold"/>
                                        <p:tgtEl>
                                          <p:spTgt spid="33"/>
                                        </p:tgtEl>
                                        <p:attrNameLst>
                                          <p:attrName>ppt_w</p:attrName>
                                        </p:attrNameLst>
                                      </p:cBhvr>
                                      <p:tavLst>
                                        <p:tav tm="0">
                                          <p:val>
                                            <p:strVal val="4*#ppt_w"/>
                                          </p:val>
                                        </p:tav>
                                        <p:tav tm="100000">
                                          <p:val>
                                            <p:strVal val="#ppt_w"/>
                                          </p:val>
                                        </p:tav>
                                      </p:tavLst>
                                    </p:anim>
                                    <p:anim calcmode="lin" valueType="num">
                                      <p:cBhvr>
                                        <p:cTn id="59" dur="500" fill="hold"/>
                                        <p:tgtEl>
                                          <p:spTgt spid="33"/>
                                        </p:tgtEl>
                                        <p:attrNameLst>
                                          <p:attrName>ppt_h</p:attrName>
                                        </p:attrNameLst>
                                      </p:cBhvr>
                                      <p:tavLst>
                                        <p:tav tm="0">
                                          <p:val>
                                            <p:strVal val="4*#ppt_h"/>
                                          </p:val>
                                        </p:tav>
                                        <p:tav tm="100000">
                                          <p:val>
                                            <p:strVal val="#ppt_h"/>
                                          </p:val>
                                        </p:tav>
                                      </p:tavLst>
                                    </p:anim>
                                  </p:childTnLst>
                                </p:cTn>
                              </p:par>
                            </p:childTnLst>
                          </p:cTn>
                        </p:par>
                        <p:par>
                          <p:cTn id="60" fill="hold">
                            <p:stCondLst>
                              <p:cond delay="1000"/>
                            </p:stCondLst>
                            <p:childTnLst>
                              <p:par>
                                <p:cTn id="61" presetID="23" presetClass="entr" presetSubtype="32"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strVal val="4*#ppt_w"/>
                                          </p:val>
                                        </p:tav>
                                        <p:tav tm="100000">
                                          <p:val>
                                            <p:strVal val="#ppt_w"/>
                                          </p:val>
                                        </p:tav>
                                      </p:tavLst>
                                    </p:anim>
                                    <p:anim calcmode="lin" valueType="num">
                                      <p:cBhvr>
                                        <p:cTn id="64" dur="500" fill="hold"/>
                                        <p:tgtEl>
                                          <p:spTgt spid="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6" grpId="0" animBg="1"/>
      <p:bldP spid="46" grpId="1" animBg="1"/>
      <p:bldP spid="48" grpId="0" animBg="1"/>
      <p:bldP spid="48" grpId="1" animBg="1"/>
      <p:bldP spid="49" grpId="0"/>
      <p:bldP spid="51" grpId="0" animBg="1"/>
      <p:bldP spid="51" grpId="1" animBg="1"/>
      <p:bldP spid="33" grpId="0" animBg="1"/>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6"/>
          <p:cNvSpPr txBox="1">
            <a:spLocks noChangeArrowheads="1"/>
          </p:cNvSpPr>
          <p:nvPr/>
        </p:nvSpPr>
        <p:spPr bwMode="auto">
          <a:xfrm>
            <a:off x="410633" y="4851400"/>
            <a:ext cx="11362267" cy="5540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Access modifier CAN be different.</a:t>
            </a:r>
          </a:p>
        </p:txBody>
      </p:sp>
      <p:sp>
        <p:nvSpPr>
          <p:cNvPr id="15369" name="TextBox 6"/>
          <p:cNvSpPr txBox="1">
            <a:spLocks noChangeArrowheads="1"/>
          </p:cNvSpPr>
          <p:nvPr/>
        </p:nvSpPr>
        <p:spPr bwMode="auto">
          <a:xfrm>
            <a:off x="410633" y="4111625"/>
            <a:ext cx="11362267" cy="5540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 method can be overloaded in the same class or in a subclass.</a:t>
            </a:r>
          </a:p>
        </p:txBody>
      </p:sp>
      <p:sp>
        <p:nvSpPr>
          <p:cNvPr id="15367" name="TextBox 21"/>
          <p:cNvSpPr txBox="1">
            <a:spLocks noChangeArrowheads="1"/>
          </p:cNvSpPr>
          <p:nvPr/>
        </p:nvSpPr>
        <p:spPr bwMode="auto">
          <a:xfrm>
            <a:off x="410634" y="2163763"/>
            <a:ext cx="11394017" cy="1871662"/>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Always remember that overloaded methods have the following properties: </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The same method name </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type of parameters or  number of parameters  or order of   </a:t>
            </a:r>
            <a:r>
              <a:rPr lang="en-US" sz="2000" b="0" noProof="1" smtClean="0">
                <a:solidFill>
                  <a:schemeClr val="tx1"/>
                </a:solidFill>
                <a:cs typeface="Courier New" pitchFamily="49" charset="0"/>
              </a:rPr>
              <a:t>parameters </a:t>
            </a:r>
            <a:r>
              <a:rPr lang="en-US" sz="2000" b="0" noProof="1">
                <a:solidFill>
                  <a:schemeClr val="tx1"/>
                </a:solidFill>
                <a:cs typeface="Courier New" pitchFamily="49" charset="0"/>
              </a:rPr>
              <a:t>should be different.</a:t>
            </a:r>
          </a:p>
          <a:p>
            <a:pPr algn="l">
              <a:buClr>
                <a:srgbClr val="292929"/>
              </a:buClr>
              <a:buFont typeface="Arial" charset="0"/>
              <a:buChar cha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 Return types can be different or same</a:t>
            </a:r>
          </a:p>
        </p:txBody>
      </p:sp>
      <p:sp>
        <p:nvSpPr>
          <p:cNvPr id="15371" name="TextBox 14"/>
          <p:cNvSpPr txBox="1">
            <a:spLocks noChangeArrowheads="1"/>
          </p:cNvSpPr>
          <p:nvPr/>
        </p:nvSpPr>
        <p:spPr bwMode="auto">
          <a:xfrm>
            <a:off x="410633" y="1189039"/>
            <a:ext cx="11362267" cy="788987"/>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The ability to allow different methods or constructors of a class to share the same name</a:t>
            </a:r>
          </a:p>
        </p:txBody>
      </p:sp>
      <p:sp>
        <p:nvSpPr>
          <p:cNvPr id="8" name="Text Box 1"/>
          <p:cNvSpPr txBox="1">
            <a:spLocks noChangeArrowheads="1"/>
          </p:cNvSpPr>
          <p:nvPr/>
        </p:nvSpPr>
        <p:spPr bwMode="auto">
          <a:xfrm>
            <a:off x="0" y="0"/>
            <a:ext cx="12192000" cy="696035"/>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Introduction to Overloading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500"/>
                                        <p:tgtEl>
                                          <p:spTgt spid="15371"/>
                                        </p:tgtEl>
                                      </p:cBhvr>
                                    </p:animEffect>
                                    <p:anim calcmode="lin" valueType="num">
                                      <p:cBhvr>
                                        <p:cTn id="8" dur="500" fill="hold"/>
                                        <p:tgtEl>
                                          <p:spTgt spid="15371"/>
                                        </p:tgtEl>
                                        <p:attrNameLst>
                                          <p:attrName>ppt_x</p:attrName>
                                        </p:attrNameLst>
                                      </p:cBhvr>
                                      <p:tavLst>
                                        <p:tav tm="0">
                                          <p:val>
                                            <p:strVal val="#ppt_x"/>
                                          </p:val>
                                        </p:tav>
                                        <p:tav tm="100000">
                                          <p:val>
                                            <p:strVal val="#ppt_x"/>
                                          </p:val>
                                        </p:tav>
                                      </p:tavLst>
                                    </p:anim>
                                    <p:anim calcmode="lin" valueType="num">
                                      <p:cBhvr>
                                        <p:cTn id="9" dur="500" fill="hold"/>
                                        <p:tgtEl>
                                          <p:spTgt spid="153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367"/>
                                        </p:tgtEl>
                                        <p:attrNameLst>
                                          <p:attrName>style.visibility</p:attrName>
                                        </p:attrNameLst>
                                      </p:cBhvr>
                                      <p:to>
                                        <p:strVal val="visible"/>
                                      </p:to>
                                    </p:set>
                                    <p:animEffect transition="in" filter="fade">
                                      <p:cBhvr>
                                        <p:cTn id="13" dur="500"/>
                                        <p:tgtEl>
                                          <p:spTgt spid="15367"/>
                                        </p:tgtEl>
                                      </p:cBhvr>
                                    </p:animEffect>
                                    <p:anim calcmode="lin" valueType="num">
                                      <p:cBhvr>
                                        <p:cTn id="14" dur="500" fill="hold"/>
                                        <p:tgtEl>
                                          <p:spTgt spid="15367"/>
                                        </p:tgtEl>
                                        <p:attrNameLst>
                                          <p:attrName>ppt_x</p:attrName>
                                        </p:attrNameLst>
                                      </p:cBhvr>
                                      <p:tavLst>
                                        <p:tav tm="0">
                                          <p:val>
                                            <p:strVal val="#ppt_x"/>
                                          </p:val>
                                        </p:tav>
                                        <p:tav tm="100000">
                                          <p:val>
                                            <p:strVal val="#ppt_x"/>
                                          </p:val>
                                        </p:tav>
                                      </p:tavLst>
                                    </p:anim>
                                    <p:anim calcmode="lin" valueType="num">
                                      <p:cBhvr>
                                        <p:cTn id="15" dur="500" fill="hold"/>
                                        <p:tgtEl>
                                          <p:spTgt spid="15367"/>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5369"/>
                                        </p:tgtEl>
                                        <p:attrNameLst>
                                          <p:attrName>style.visibility</p:attrName>
                                        </p:attrNameLst>
                                      </p:cBhvr>
                                      <p:to>
                                        <p:strVal val="visible"/>
                                      </p:to>
                                    </p:set>
                                    <p:animEffect transition="in" filter="fade">
                                      <p:cBhvr>
                                        <p:cTn id="19" dur="500"/>
                                        <p:tgtEl>
                                          <p:spTgt spid="15369"/>
                                        </p:tgtEl>
                                      </p:cBhvr>
                                    </p:animEffect>
                                    <p:anim calcmode="lin" valueType="num">
                                      <p:cBhvr>
                                        <p:cTn id="20" dur="500" fill="hold"/>
                                        <p:tgtEl>
                                          <p:spTgt spid="15369"/>
                                        </p:tgtEl>
                                        <p:attrNameLst>
                                          <p:attrName>ppt_x</p:attrName>
                                        </p:attrNameLst>
                                      </p:cBhvr>
                                      <p:tavLst>
                                        <p:tav tm="0">
                                          <p:val>
                                            <p:strVal val="#ppt_x"/>
                                          </p:val>
                                        </p:tav>
                                        <p:tav tm="100000">
                                          <p:val>
                                            <p:strVal val="#ppt_x"/>
                                          </p:val>
                                        </p:tav>
                                      </p:tavLst>
                                    </p:anim>
                                    <p:anim calcmode="lin" valueType="num">
                                      <p:cBhvr>
                                        <p:cTn id="21" dur="500" fill="hold"/>
                                        <p:tgtEl>
                                          <p:spTgt spid="1536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7" presetClass="entr" presetSubtype="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anim calcmode="lin" valueType="num">
                                      <p:cBhvr>
                                        <p:cTn id="26" dur="500" fill="hold"/>
                                        <p:tgtEl>
                                          <p:spTgt spid="14"/>
                                        </p:tgtEl>
                                        <p:attrNameLst>
                                          <p:attrName>ppt_x</p:attrName>
                                        </p:attrNameLst>
                                      </p:cBhvr>
                                      <p:tavLst>
                                        <p:tav tm="0">
                                          <p:val>
                                            <p:strVal val="#ppt_x"/>
                                          </p:val>
                                        </p:tav>
                                        <p:tav tm="100000">
                                          <p:val>
                                            <p:strVal val="#ppt_x"/>
                                          </p:val>
                                        </p:tav>
                                      </p:tavLst>
                                    </p:anim>
                                    <p:anim calcmode="lin" valueType="num">
                                      <p:cBhvr>
                                        <p:cTn id="27"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369" grpId="0" animBg="1"/>
      <p:bldP spid="15367" grpId="0" animBg="1"/>
      <p:bldP spid="153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Box 21"/>
          <p:cNvSpPr txBox="1">
            <a:spLocks noChangeArrowheads="1"/>
          </p:cNvSpPr>
          <p:nvPr/>
        </p:nvSpPr>
        <p:spPr bwMode="auto">
          <a:xfrm>
            <a:off x="1828800" y="3021014"/>
            <a:ext cx="8223251" cy="1139825"/>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nSpc>
                <a:spcPts val="3000"/>
              </a:lnSpc>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b="0" noProof="1">
                <a:solidFill>
                  <a:schemeClr val="tx1"/>
                </a:solidFill>
                <a:cs typeface="Courier New" pitchFamily="49" charset="0"/>
              </a:rPr>
              <a:t>Same Method Name Means (does) different things in different circumstances</a:t>
            </a:r>
          </a:p>
        </p:txBody>
      </p:sp>
      <p:sp>
        <p:nvSpPr>
          <p:cNvPr id="15371" name="TextBox 14"/>
          <p:cNvSpPr txBox="1">
            <a:spLocks noChangeArrowheads="1"/>
          </p:cNvSpPr>
          <p:nvPr/>
        </p:nvSpPr>
        <p:spPr bwMode="auto">
          <a:xfrm>
            <a:off x="1803400" y="2406650"/>
            <a:ext cx="8248651" cy="598488"/>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tIns="91440" bIns="91440" anchor="ctr"/>
          <a:lstStyle/>
          <a:p>
            <a:pPr>
              <a:lnSpc>
                <a:spcPct val="150000"/>
              </a:lnSpc>
              <a:defRPr/>
            </a:pPr>
            <a:r>
              <a:rPr lang="en-US" sz="2000" dirty="0">
                <a:solidFill>
                  <a:schemeClr val="tx1"/>
                </a:solidFill>
              </a:rPr>
              <a:t>Overloading a method name</a:t>
            </a:r>
          </a:p>
        </p:txBody>
      </p:sp>
      <p:sp>
        <p:nvSpPr>
          <p:cNvPr id="5" name="Text Box 1"/>
          <p:cNvSpPr txBox="1">
            <a:spLocks noChangeArrowheads="1"/>
          </p:cNvSpPr>
          <p:nvPr/>
        </p:nvSpPr>
        <p:spPr bwMode="auto">
          <a:xfrm>
            <a:off x="0" y="1"/>
            <a:ext cx="12192000" cy="76427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Overloading a method name</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71"/>
                                        </p:tgtEl>
                                        <p:attrNameLst>
                                          <p:attrName>style.visibility</p:attrName>
                                        </p:attrNameLst>
                                      </p:cBhvr>
                                      <p:to>
                                        <p:strVal val="visible"/>
                                      </p:to>
                                    </p:set>
                                    <p:animEffect transition="in" filter="fade">
                                      <p:cBhvr>
                                        <p:cTn id="7" dur="500"/>
                                        <p:tgtEl>
                                          <p:spTgt spid="15371"/>
                                        </p:tgtEl>
                                      </p:cBhvr>
                                    </p:animEffect>
                                    <p:anim calcmode="lin" valueType="num">
                                      <p:cBhvr>
                                        <p:cTn id="8" dur="500" fill="hold"/>
                                        <p:tgtEl>
                                          <p:spTgt spid="15371"/>
                                        </p:tgtEl>
                                        <p:attrNameLst>
                                          <p:attrName>ppt_x</p:attrName>
                                        </p:attrNameLst>
                                      </p:cBhvr>
                                      <p:tavLst>
                                        <p:tav tm="0">
                                          <p:val>
                                            <p:strVal val="#ppt_x"/>
                                          </p:val>
                                        </p:tav>
                                        <p:tav tm="100000">
                                          <p:val>
                                            <p:strVal val="#ppt_x"/>
                                          </p:val>
                                        </p:tav>
                                      </p:tavLst>
                                    </p:anim>
                                    <p:anim calcmode="lin" valueType="num">
                                      <p:cBhvr>
                                        <p:cTn id="9" dur="500" fill="hold"/>
                                        <p:tgtEl>
                                          <p:spTgt spid="1537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15367"/>
                                        </p:tgtEl>
                                        <p:attrNameLst>
                                          <p:attrName>style.visibility</p:attrName>
                                        </p:attrNameLst>
                                      </p:cBhvr>
                                      <p:to>
                                        <p:strVal val="visible"/>
                                      </p:to>
                                    </p:set>
                                    <p:animEffect transition="in" filter="fade">
                                      <p:cBhvr>
                                        <p:cTn id="13" dur="500"/>
                                        <p:tgtEl>
                                          <p:spTgt spid="15367"/>
                                        </p:tgtEl>
                                      </p:cBhvr>
                                    </p:animEffect>
                                    <p:anim calcmode="lin" valueType="num">
                                      <p:cBhvr>
                                        <p:cTn id="14" dur="500" fill="hold"/>
                                        <p:tgtEl>
                                          <p:spTgt spid="15367"/>
                                        </p:tgtEl>
                                        <p:attrNameLst>
                                          <p:attrName>ppt_x</p:attrName>
                                        </p:attrNameLst>
                                      </p:cBhvr>
                                      <p:tavLst>
                                        <p:tav tm="0">
                                          <p:val>
                                            <p:strVal val="#ppt_x"/>
                                          </p:val>
                                        </p:tav>
                                        <p:tav tm="100000">
                                          <p:val>
                                            <p:strVal val="#ppt_x"/>
                                          </p:val>
                                        </p:tav>
                                      </p:tavLst>
                                    </p:anim>
                                    <p:anim calcmode="lin" valueType="num">
                                      <p:cBhvr>
                                        <p:cTn id="15" dur="500" fill="hold"/>
                                        <p:tgtEl>
                                          <p:spTgt spid="153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7" name="TextBox 21"/>
          <p:cNvSpPr txBox="1">
            <a:spLocks noChangeArrowheads="1"/>
          </p:cNvSpPr>
          <p:nvPr/>
        </p:nvSpPr>
        <p:spPr bwMode="auto">
          <a:xfrm>
            <a:off x="304800" y="1600200"/>
            <a:ext cx="11618384" cy="3957638"/>
          </a:xfrm>
          <a:prstGeom prst="rect">
            <a:avLst/>
          </a:prstGeom>
          <a:gradFill rotWithShape="1">
            <a:gsLst>
              <a:gs pos="0">
                <a:srgbClr val="FFFFFF"/>
              </a:gs>
              <a:gs pos="100000">
                <a:srgbClr val="EAEAEA"/>
              </a:gs>
            </a:gsLst>
            <a:lin ang="5400000" scaled="1"/>
          </a:gradFill>
          <a:ln w="12700">
            <a:solidFill>
              <a:srgbClr val="DDDDDD"/>
            </a:solidFill>
            <a:miter lim="800000"/>
            <a:headEnd/>
            <a:tailEnd/>
          </a:ln>
        </p:spPr>
        <p:txBody>
          <a:bodyPr tIns="91440" bIns="91440" anchor="ctr"/>
          <a:lstStyle/>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class Example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 same method name but 3 different methods</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area(double radius){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return 3.14 * radius * radius;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area(int length, int breadth ) {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return length * breadth;</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int area (int side){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side * side; </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a:p>
            <a:pPr algn="l">
              <a:buClr>
                <a:srgbClr val="292929"/>
              </a:buClr>
              <a:tabLst>
                <a:tab pos="685800" algn="l"/>
                <a:tab pos="1600200" algn="l"/>
                <a:tab pos="2514600" algn="l"/>
                <a:tab pos="3429000" algn="l"/>
                <a:tab pos="4343400" algn="l"/>
                <a:tab pos="5257800" algn="l"/>
                <a:tab pos="6172200" algn="l"/>
                <a:tab pos="7086600" algn="l"/>
                <a:tab pos="8001000" algn="l"/>
                <a:tab pos="8915400" algn="l"/>
                <a:tab pos="9829800" algn="l"/>
                <a:tab pos="10744200" algn="l"/>
              </a:tabLst>
            </a:pPr>
            <a:r>
              <a:rPr lang="en-US" sz="2000" noProof="1">
                <a:solidFill>
                  <a:schemeClr val="tx1"/>
                </a:solidFill>
                <a:latin typeface="Courier New" pitchFamily="49" charset="0"/>
                <a:cs typeface="Courier New" pitchFamily="49" charset="0"/>
              </a:rPr>
              <a:t>}</a:t>
            </a:r>
          </a:p>
        </p:txBody>
      </p:sp>
      <p:sp>
        <p:nvSpPr>
          <p:cNvPr id="5" name="Text Box 1"/>
          <p:cNvSpPr txBox="1">
            <a:spLocks noChangeArrowheads="1"/>
          </p:cNvSpPr>
          <p:nvPr/>
        </p:nvSpPr>
        <p:spPr bwMode="auto">
          <a:xfrm>
            <a:off x="0" y="1"/>
            <a:ext cx="12192000" cy="764274"/>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latin typeface="+mj-lt"/>
              </a:rPr>
              <a:t>Method Overloading</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5367"/>
                                        </p:tgtEl>
                                        <p:attrNameLst>
                                          <p:attrName>style.visibility</p:attrName>
                                        </p:attrNameLst>
                                      </p:cBhvr>
                                      <p:to>
                                        <p:strVal val="visible"/>
                                      </p:to>
                                    </p:set>
                                    <p:animEffect transition="in" filter="fade">
                                      <p:cBhvr>
                                        <p:cTn id="7" dur="500"/>
                                        <p:tgtEl>
                                          <p:spTgt spid="15367"/>
                                        </p:tgtEl>
                                      </p:cBhvr>
                                    </p:animEffect>
                                    <p:anim calcmode="lin" valueType="num">
                                      <p:cBhvr>
                                        <p:cTn id="8" dur="500" fill="hold"/>
                                        <p:tgtEl>
                                          <p:spTgt spid="15367"/>
                                        </p:tgtEl>
                                        <p:attrNameLst>
                                          <p:attrName>ppt_x</p:attrName>
                                        </p:attrNameLst>
                                      </p:cBhvr>
                                      <p:tavLst>
                                        <p:tav tm="0">
                                          <p:val>
                                            <p:strVal val="#ppt_x"/>
                                          </p:val>
                                        </p:tav>
                                        <p:tav tm="100000">
                                          <p:val>
                                            <p:strVal val="#ppt_x"/>
                                          </p:val>
                                        </p:tav>
                                      </p:tavLst>
                                    </p:anim>
                                    <p:anim calcmode="lin" valueType="num">
                                      <p:cBhvr>
                                        <p:cTn id="9" dur="500" fill="hold"/>
                                        <p:tgtEl>
                                          <p:spTgt spid="153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11268" name="Text Box 4"/>
          <p:cNvSpPr txBox="1">
            <a:spLocks noChangeArrowheads="1"/>
          </p:cNvSpPr>
          <p:nvPr/>
        </p:nvSpPr>
        <p:spPr bwMode="auto">
          <a:xfrm>
            <a:off x="406400" y="990601"/>
            <a:ext cx="11379200" cy="51990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l" eaLnBrk="1" hangingPunct="1">
              <a:buClrTx/>
              <a:buFontTx/>
              <a:buNone/>
              <a:defRPr/>
            </a:pPr>
            <a:r>
              <a:rPr lang="en-US" sz="2400" b="0" dirty="0" smtClean="0">
                <a:solidFill>
                  <a:schemeClr val="tx1"/>
                </a:solidFill>
              </a:rPr>
              <a:t>Inheritance:</a:t>
            </a:r>
          </a:p>
          <a:p>
            <a:pPr algn="l" eaLnBrk="1" hangingPunct="1">
              <a:buClrTx/>
              <a:buFontTx/>
              <a:buNone/>
              <a:defRPr/>
            </a:pPr>
            <a:endParaRPr lang="en-US" sz="2000" b="0" dirty="0" smtClean="0">
              <a:solidFill>
                <a:schemeClr val="tx1"/>
              </a:solidFill>
            </a:endParaRP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Inheritance can be defined as the process where one object acquires the properties of another. </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The keyword used for inheritance in Java is “extends”</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400" b="0" dirty="0" smtClean="0">
                <a:solidFill>
                  <a:schemeClr val="tx1"/>
                </a:solidFill>
              </a:rPr>
              <a:t>The relationship between two classes participating in Inheritance is “is-a”</a:t>
            </a:r>
          </a:p>
          <a:p>
            <a:pPr algn="l" eaLnBrk="1" hangingPunct="1">
              <a:spcBef>
                <a:spcPts val="1800"/>
              </a:spcBef>
              <a:buClrTx/>
              <a:buSzPct val="45000"/>
              <a:buFontTx/>
              <a:buNone/>
              <a:defRPr/>
            </a:pPr>
            <a:r>
              <a:rPr lang="en-US" sz="2400" b="0" dirty="0" smtClean="0">
                <a:solidFill>
                  <a:schemeClr val="tx1"/>
                </a:solidFill>
              </a:rPr>
              <a:t>Example : class Mammal extends Animal</a:t>
            </a:r>
          </a:p>
          <a:p>
            <a:pPr algn="l" eaLnBrk="1" hangingPunct="1">
              <a:buClrTx/>
              <a:buFontTx/>
              <a:buNone/>
              <a:defRPr/>
            </a:pPr>
            <a:endParaRPr lang="en-US" sz="2000" b="0" dirty="0">
              <a:solidFill>
                <a:schemeClr val="tx1"/>
              </a:solidFill>
            </a:endParaRPr>
          </a:p>
        </p:txBody>
      </p:sp>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11268"/>
                                        </p:tgtEl>
                                        <p:attrNameLst>
                                          <p:attrName>style.visibility</p:attrName>
                                        </p:attrNameLst>
                                      </p:cBhvr>
                                      <p:to>
                                        <p:strVal val="visible"/>
                                      </p:to>
                                    </p:set>
                                    <p:animEffect transition="in" filter="fade">
                                      <p:cBhvr additive="repl">
                                        <p:cTn id="7" dur="500"/>
                                        <p:tgtEl>
                                          <p:spTgt spid="11268"/>
                                        </p:tgtEl>
                                      </p:cBhvr>
                                    </p:animEffect>
                                    <p:anim calcmode="lin" valueType="num">
                                      <p:cBhvr additive="repl">
                                        <p:cTn id="8" dur="500" fill="hold"/>
                                        <p:tgtEl>
                                          <p:spTgt spid="11268"/>
                                        </p:tgtEl>
                                        <p:attrNameLst>
                                          <p:attrName>ppt_x</p:attrName>
                                        </p:attrNameLst>
                                      </p:cBhvr>
                                      <p:tavLst>
                                        <p:tav tm="100000">
                                          <p:val>
                                            <p:strVal val="#ppt_x"/>
                                          </p:val>
                                        </p:tav>
                                        <p:tav tm="100000">
                                          <p:val>
                                            <p:strVal val="#ppt_x"/>
                                          </p:val>
                                        </p:tav>
                                      </p:tavLst>
                                    </p:anim>
                                    <p:anim calcmode="lin" valueType="num">
                                      <p:cBhvr additive="repl">
                                        <p:cTn id="9" dur="500" fill="hold"/>
                                        <p:tgtEl>
                                          <p:spTgt spid="11268"/>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11268" name="Text Box 4"/>
          <p:cNvSpPr txBox="1">
            <a:spLocks noChangeArrowheads="1"/>
          </p:cNvSpPr>
          <p:nvPr/>
        </p:nvSpPr>
        <p:spPr bwMode="auto">
          <a:xfrm>
            <a:off x="406400" y="990601"/>
            <a:ext cx="11379200" cy="51990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5pPr>
            <a:lvl6pPr marL="25146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6pPr>
            <a:lvl7pPr marL="29718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7pPr>
            <a:lvl8pPr marL="34290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8pPr>
            <a:lvl9pPr marL="3886200" indent="-228600" algn="ctr"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b="1">
                <a:solidFill>
                  <a:schemeClr val="bg1"/>
                </a:solidFill>
                <a:latin typeface="Verdana" pitchFamily="32" charset="0"/>
                <a:ea typeface="Verdana" pitchFamily="32" charset="0"/>
                <a:cs typeface="Verdana" pitchFamily="32" charset="0"/>
              </a:defRPr>
            </a:lvl9pPr>
          </a:lstStyle>
          <a:p>
            <a:pPr algn="l" eaLnBrk="1" hangingPunct="1">
              <a:spcBef>
                <a:spcPts val="1800"/>
              </a:spcBef>
              <a:buClr>
                <a:srgbClr val="254061"/>
              </a:buClr>
              <a:buSzPct val="45000"/>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Use of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Code Reusability</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Change Management</a:t>
            </a:r>
          </a:p>
          <a:p>
            <a:pPr algn="l" eaLnBrk="1" hangingPunct="1">
              <a:spcBef>
                <a:spcPts val="1800"/>
              </a:spcBef>
              <a:buClrTx/>
              <a:buSzPct val="45000"/>
              <a:buFontTx/>
              <a:buNone/>
              <a:defRPr/>
            </a:pPr>
            <a:endParaRPr lang="en-US" sz="2800" b="0" dirty="0" smtClean="0">
              <a:solidFill>
                <a:schemeClr val="tx1"/>
              </a:solidFill>
              <a:latin typeface="+mn-lt"/>
            </a:endParaRPr>
          </a:p>
          <a:p>
            <a:pPr algn="l" eaLnBrk="1" hangingPunct="1">
              <a:spcBef>
                <a:spcPts val="1800"/>
              </a:spcBef>
              <a:buClrTx/>
              <a:buSzPct val="45000"/>
              <a:buFontTx/>
              <a:buNone/>
              <a:defRPr/>
            </a:pPr>
            <a:r>
              <a:rPr lang="en-US" sz="2800" b="0" dirty="0" smtClean="0">
                <a:solidFill>
                  <a:schemeClr val="tx1"/>
                </a:solidFill>
                <a:latin typeface="+mn-lt"/>
              </a:rPr>
              <a:t>Types of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Single or Simple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Multi-level Inheritance</a:t>
            </a:r>
          </a:p>
          <a:p>
            <a:pPr marL="228600" indent="-228600" algn="l" eaLnBrk="1" hangingPunct="1">
              <a:spcBef>
                <a:spcPts val="1800"/>
              </a:spcBef>
              <a:buClr>
                <a:srgbClr val="254061"/>
              </a:buClr>
              <a:buSzPct val="45000"/>
              <a:buFont typeface="Wingdings" charset="2"/>
              <a:buChar char=""/>
              <a:tabLst>
                <a:tab pos="228600" algn="l"/>
                <a:tab pos="676275" algn="l"/>
                <a:tab pos="1125538" algn="l"/>
                <a:tab pos="1574800" algn="l"/>
                <a:tab pos="2024063" algn="l"/>
                <a:tab pos="2473325" algn="l"/>
                <a:tab pos="2922588" algn="l"/>
                <a:tab pos="3371850" algn="l"/>
                <a:tab pos="3821113" algn="l"/>
                <a:tab pos="4270375" algn="l"/>
                <a:tab pos="4719638" algn="l"/>
                <a:tab pos="5168900" algn="l"/>
                <a:tab pos="5618163" algn="l"/>
                <a:tab pos="6067425" algn="l"/>
                <a:tab pos="6516688" algn="l"/>
                <a:tab pos="6965950" algn="l"/>
                <a:tab pos="7415213" algn="l"/>
                <a:tab pos="7864475" algn="l"/>
                <a:tab pos="8313738" algn="l"/>
                <a:tab pos="8763000" algn="l"/>
                <a:tab pos="9212263" algn="l"/>
              </a:tabLst>
              <a:defRPr/>
            </a:pPr>
            <a:r>
              <a:rPr lang="en-US" sz="2800" b="0" dirty="0" smtClean="0">
                <a:solidFill>
                  <a:schemeClr val="tx1"/>
                </a:solidFill>
                <a:latin typeface="+mn-lt"/>
              </a:rPr>
              <a:t>Hierarchical Inheritance</a:t>
            </a:r>
            <a:endParaRPr lang="en-US" sz="2800" b="0" dirty="0">
              <a:solidFill>
                <a:schemeClr val="tx1"/>
              </a:solidFill>
              <a:latin typeface="+mn-lt"/>
            </a:endParaRPr>
          </a:p>
        </p:txBody>
      </p:sp>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11268"/>
                                        </p:tgtEl>
                                        <p:attrNameLst>
                                          <p:attrName>style.visibility</p:attrName>
                                        </p:attrNameLst>
                                      </p:cBhvr>
                                      <p:to>
                                        <p:strVal val="visible"/>
                                      </p:to>
                                    </p:set>
                                    <p:animEffect transition="in" filter="fade">
                                      <p:cBhvr additive="repl">
                                        <p:cTn id="7" dur="500"/>
                                        <p:tgtEl>
                                          <p:spTgt spid="11268"/>
                                        </p:tgtEl>
                                      </p:cBhvr>
                                    </p:animEffect>
                                    <p:anim calcmode="lin" valueType="num">
                                      <p:cBhvr additive="repl">
                                        <p:cTn id="8" dur="500" fill="hold"/>
                                        <p:tgtEl>
                                          <p:spTgt spid="11268"/>
                                        </p:tgtEl>
                                        <p:attrNameLst>
                                          <p:attrName>ppt_x</p:attrName>
                                        </p:attrNameLst>
                                      </p:cBhvr>
                                      <p:tavLst>
                                        <p:tav tm="100000">
                                          <p:val>
                                            <p:strVal val="#ppt_x"/>
                                          </p:val>
                                        </p:tav>
                                        <p:tav tm="100000">
                                          <p:val>
                                            <p:strVal val="#ppt_x"/>
                                          </p:val>
                                        </p:tav>
                                      </p:tavLst>
                                    </p:anim>
                                    <p:anim calcmode="lin" valueType="num">
                                      <p:cBhvr additive="repl">
                                        <p:cTn id="9" dur="500" fill="hold"/>
                                        <p:tgtEl>
                                          <p:spTgt spid="11268"/>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pic>
        <p:nvPicPr>
          <p:cNvPr id="14340" name="Picture 13"/>
          <p:cNvPicPr>
            <a:picLocks noChangeAspect="1" noChangeArrowheads="1"/>
          </p:cNvPicPr>
          <p:nvPr/>
        </p:nvPicPr>
        <p:blipFill>
          <a:blip r:embed="rId3"/>
          <a:srcRect/>
          <a:stretch>
            <a:fillRect/>
          </a:stretch>
        </p:blipFill>
        <p:spPr bwMode="auto">
          <a:xfrm>
            <a:off x="239184" y="1260475"/>
            <a:ext cx="11521016" cy="4679950"/>
          </a:xfrm>
          <a:prstGeom prst="rect">
            <a:avLst/>
          </a:prstGeom>
          <a:noFill/>
          <a:ln w="9525">
            <a:noFill/>
            <a:round/>
            <a:headEnd/>
            <a:tailEnd/>
          </a:ln>
        </p:spPr>
      </p:pic>
      <p:sp>
        <p:nvSpPr>
          <p:cNvPr id="5"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6"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6" name="Text Box 11"/>
          <p:cNvSpPr txBox="1">
            <a:spLocks noChangeArrowheads="1"/>
          </p:cNvSpPr>
          <p:nvPr/>
        </p:nvSpPr>
        <p:spPr bwMode="auto">
          <a:xfrm>
            <a:off x="287867" y="1355726"/>
            <a:ext cx="10325100" cy="460375"/>
          </a:xfrm>
          <a:prstGeom prst="rect">
            <a:avLst/>
          </a:prstGeom>
          <a:noFill/>
          <a:ln w="9525">
            <a:noFill/>
            <a:round/>
            <a:headEnd/>
            <a:tailEnd/>
          </a:ln>
        </p:spPr>
        <p:txBody>
          <a:bodyPr lIns="90000" tIns="46800" rIns="90000" bIns="46800">
            <a:spAutoFit/>
          </a:bodyP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b="0" dirty="0"/>
              <a:t>  Multiple Inheritance:</a:t>
            </a:r>
          </a:p>
        </p:txBody>
      </p:sp>
      <p:pic>
        <p:nvPicPr>
          <p:cNvPr id="15365" name="Picture 13"/>
          <p:cNvPicPr>
            <a:picLocks noChangeAspect="1" noChangeArrowheads="1"/>
          </p:cNvPicPr>
          <p:nvPr/>
        </p:nvPicPr>
        <p:blipFill>
          <a:blip r:embed="rId3"/>
          <a:srcRect/>
          <a:stretch>
            <a:fillRect/>
          </a:stretch>
        </p:blipFill>
        <p:spPr bwMode="auto">
          <a:xfrm>
            <a:off x="958851" y="1979614"/>
            <a:ext cx="5761567" cy="2339975"/>
          </a:xfrm>
          <a:prstGeom prst="rect">
            <a:avLst/>
          </a:prstGeom>
          <a:noFill/>
          <a:ln w="9525">
            <a:noFill/>
            <a:round/>
            <a:headEnd/>
            <a:tailEnd/>
          </a:ln>
        </p:spPr>
      </p:pic>
      <p:sp>
        <p:nvSpPr>
          <p:cNvPr id="15366" name="Text Box 14"/>
          <p:cNvSpPr txBox="1">
            <a:spLocks noChangeArrowheads="1"/>
          </p:cNvSpPr>
          <p:nvPr/>
        </p:nvSpPr>
        <p:spPr bwMode="auto">
          <a:xfrm>
            <a:off x="287867" y="4500563"/>
            <a:ext cx="10325100" cy="833178"/>
          </a:xfrm>
          <a:prstGeom prst="rect">
            <a:avLst/>
          </a:prstGeom>
          <a:noFill/>
          <a:ln w="9525">
            <a:noFill/>
            <a:round/>
            <a:headEnd/>
            <a:tailEnd/>
          </a:ln>
        </p:spPr>
        <p:txBody>
          <a:bodyPr lIns="90000" tIns="46800" rIns="90000" bIns="46800">
            <a:spAutoFit/>
          </a:bodyPr>
          <a:lstStyle/>
          <a:p>
            <a:pPr algn="l">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b="0" dirty="0"/>
              <a:t> Note: Java doesn't support Multiple Inheritance. In Java, a class cannot inherit more than one class.</a:t>
            </a:r>
          </a:p>
        </p:txBody>
      </p:sp>
      <p:sp>
        <p:nvSpPr>
          <p:cNvPr id="7"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8"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solidFill>
                  <a:schemeClr val="bg1"/>
                </a:solidFill>
              </a:rPr>
              <a:t>Inheritance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left)">
                                      <p:cBhvr additive="repl">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3795184" y="2133600"/>
            <a:ext cx="5365749" cy="2700338"/>
          </a:xfrm>
          <a:prstGeom prst="rect">
            <a:avLst/>
          </a:prstGeom>
          <a:noFill/>
          <a:ln w="9525">
            <a:noFill/>
            <a:round/>
            <a:headEnd/>
            <a:tailEnd/>
          </a:ln>
        </p:spPr>
        <p:txBody>
          <a:bodyPr wrap="none" anchor="ctr"/>
          <a:lstStyle/>
          <a:p>
            <a:endParaRPr lang="en-US"/>
          </a:p>
        </p:txBody>
      </p:sp>
      <p:sp>
        <p:nvSpPr>
          <p:cNvPr id="2" name="Text Box 3"/>
          <p:cNvSpPr txBox="1">
            <a:spLocks noChangeArrowheads="1"/>
          </p:cNvSpPr>
          <p:nvPr/>
        </p:nvSpPr>
        <p:spPr bwMode="auto">
          <a:xfrm>
            <a:off x="262246" y="1232801"/>
            <a:ext cx="11726333" cy="449263"/>
          </a:xfrm>
          <a:prstGeom prst="rect">
            <a:avLst/>
          </a:prstGeom>
          <a:gradFill rotWithShape="0">
            <a:gsLst>
              <a:gs pos="0">
                <a:srgbClr val="E5EEFF"/>
              </a:gs>
              <a:gs pos="100000">
                <a:srgbClr val="A3C4FF"/>
              </a:gs>
            </a:gsLst>
            <a:lin ang="16200000" scaled="1"/>
          </a:gradFill>
          <a:ln w="9360">
            <a:solidFill>
              <a:srgbClr val="4A7EBB"/>
            </a:solidFill>
            <a:miter lim="800000"/>
            <a:headEnd/>
            <a:tailEnd/>
          </a:ln>
          <a:effectLst>
            <a:outerShdw dist="20160" dir="5400000" algn="ctr" rotWithShape="0">
              <a:srgbClr val="000000">
                <a:alpha val="38033"/>
              </a:srgbClr>
            </a:outerShdw>
          </a:effectLst>
        </p:spPr>
        <p:txBody>
          <a:bodyPr lIns="90000" tIns="91440" rIns="90000" bIns="91440" anchor="ctr"/>
          <a:lstStyle/>
          <a:p>
            <a:pPr>
              <a:lnSpc>
                <a:spcPts val="2975"/>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US" sz="2000" b="0">
                <a:solidFill>
                  <a:srgbClr val="000000"/>
                </a:solidFill>
                <a:cs typeface="Courier New" pitchFamily="49" charset="0"/>
              </a:rPr>
              <a:t>To derive a child class, we use the extends keyword. </a:t>
            </a:r>
          </a:p>
        </p:txBody>
      </p:sp>
      <p:graphicFrame>
        <p:nvGraphicFramePr>
          <p:cNvPr id="3" name="Group 5"/>
          <p:cNvGraphicFramePr>
            <a:graphicFrameLocks noGrp="1"/>
          </p:cNvGraphicFramePr>
          <p:nvPr/>
        </p:nvGraphicFramePr>
        <p:xfrm>
          <a:off x="260350" y="1778900"/>
          <a:ext cx="11931650" cy="4814888"/>
        </p:xfrm>
        <a:graphic>
          <a:graphicData uri="http://schemas.openxmlformats.org/drawingml/2006/table">
            <a:tbl>
              <a:tblPr/>
              <a:tblGrid>
                <a:gridCol w="5120217"/>
                <a:gridCol w="6811433"/>
              </a:tblGrid>
              <a:tr h="727075">
                <a:tc gridSpan="2">
                  <a:txBody>
                    <a:bodyPr/>
                    <a:lstStyle/>
                    <a:p>
                      <a:pPr marL="0" marR="0" lvl="0" indent="0" algn="ctr" defTabSz="449263" rtl="0" eaLnBrk="1" fontAlgn="base" latinLnBrk="0" hangingPunct="1">
                        <a:lnSpc>
                          <a:spcPct val="96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0" i="0" u="none" strike="noStrike" cap="none" normalizeH="0" baseline="0" dirty="0" smtClean="0">
                          <a:ln>
                            <a:noFill/>
                          </a:ln>
                          <a:solidFill>
                            <a:srgbClr val="FFFFFF"/>
                          </a:solidFill>
                          <a:effectLst/>
                          <a:latin typeface="Verdana" pitchFamily="32" charset="0"/>
                          <a:cs typeface="Arial" charset="0"/>
                        </a:rPr>
                        <a:t>Example:  Suppose we have a parent class called Person. </a:t>
                      </a:r>
                    </a:p>
                    <a:p>
                      <a:pPr marL="0" marR="0" lvl="0" indent="0" algn="ctr" defTabSz="449263" rtl="0" eaLnBrk="1" fontAlgn="base" latinLnBrk="0" hangingPunct="1">
                        <a:lnSpc>
                          <a:spcPct val="98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2000" b="0" i="0" u="none" strike="noStrike" cap="none" normalizeH="0" baseline="0" dirty="0" smtClean="0">
                          <a:ln>
                            <a:noFill/>
                          </a:ln>
                          <a:solidFill>
                            <a:srgbClr val="FFFFFF"/>
                          </a:solidFill>
                          <a:effectLst/>
                          <a:latin typeface="Verdana" pitchFamily="32" charset="0"/>
                          <a:cs typeface="Arial" charset="0"/>
                        </a:rPr>
                        <a:t>Then a subclass Student can be created as . . . </a:t>
                      </a:r>
                    </a:p>
                  </a:txBody>
                  <a:tcPr marL="120000" marR="120000" marT="56880" marB="46800" anchor="ctr" horzOverflow="overflow">
                    <a:lnL>
                      <a:noFill/>
                    </a:lnL>
                    <a:lnR>
                      <a:noFill/>
                    </a:lnR>
                    <a:lnT>
                      <a:noFill/>
                    </a:lnT>
                    <a:lnB>
                      <a:noFill/>
                    </a:lnB>
                    <a:lnTlToBr>
                      <a:noFill/>
                    </a:lnTlToBr>
                    <a:lnBlToTr>
                      <a:noFill/>
                    </a:lnBlToTr>
                    <a:solidFill>
                      <a:srgbClr val="4F81BD"/>
                    </a:solidFill>
                  </a:tcPr>
                </a:tc>
                <a:tc hMerge="1">
                  <a:txBody>
                    <a:bodyPr/>
                    <a:lstStyle/>
                    <a:p>
                      <a:endParaRPr lang="en-US"/>
                    </a:p>
                  </a:txBody>
                  <a:tcPr/>
                </a:tc>
              </a:tr>
              <a:tr h="4087813">
                <a:tc>
                  <a:txBody>
                    <a:body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public class Person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protected String name;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protected String address;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Default constructor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public Person(){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(“Inside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Person:Constructor</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name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address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txBody>
                  <a:tcPr marL="120000" marR="120000" marT="76427" marB="46800" horzOverflow="overflow">
                    <a:lnL>
                      <a:noFill/>
                    </a:lnL>
                    <a:lnR>
                      <a:noFill/>
                    </a:lnR>
                    <a:lnT>
                      <a:noFill/>
                    </a:lnT>
                    <a:lnB>
                      <a:noFill/>
                    </a:lnB>
                    <a:lnTlToBr>
                      <a:noFill/>
                    </a:lnTlToBr>
                    <a:lnBlToTr>
                      <a:noFill/>
                    </a:lnBlToTr>
                    <a:solidFill>
                      <a:srgbClr val="D0D8E8"/>
                    </a:solidFill>
                  </a:tcPr>
                </a:tc>
                <a:tc>
                  <a:txBody>
                    <a:bodyPr/>
                    <a:lstStyle/>
                    <a:p>
                      <a:pPr marL="0" marR="0" lvl="0" indent="0" algn="l" defTabSz="449263" rtl="0" eaLnBrk="1" fontAlgn="base" latinLnBrk="0" hangingPunct="1">
                        <a:lnSpc>
                          <a:spcPct val="89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public class Student extends Person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public Student(){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System.out.println</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(“Inside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800" b="0" i="0" u="none" strike="noStrike" cap="none" normalizeH="0" baseline="0" dirty="0" err="1" smtClean="0">
                          <a:ln>
                            <a:noFill/>
                          </a:ln>
                          <a:solidFill>
                            <a:srgbClr val="000000"/>
                          </a:solidFill>
                          <a:effectLst/>
                          <a:latin typeface="Courier New" pitchFamily="49" charset="0"/>
                          <a:cs typeface="Courier New" pitchFamily="49" charset="0"/>
                        </a:rPr>
                        <a:t>Student:Constructor</a:t>
                      </a: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 . .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kumimoji="0" lang="en-US" sz="1800" b="0" i="0" u="none" strike="noStrike" cap="none" normalizeH="0" baseline="0" dirty="0" smtClean="0">
                          <a:ln>
                            <a:noFill/>
                          </a:ln>
                          <a:solidFill>
                            <a:srgbClr val="000000"/>
                          </a:solidFill>
                          <a:effectLst/>
                          <a:latin typeface="Courier New" pitchFamily="49" charset="0"/>
                          <a:cs typeface="Courier New" pitchFamily="49" charset="0"/>
                        </a:rPr>
                        <a:t>} </a:t>
                      </a:r>
                    </a:p>
                    <a:p>
                      <a:pPr marL="0" marR="0" lvl="0" indent="0" algn="l" defTabSz="449263" rtl="0" eaLnBrk="1" fontAlgn="base" latinLnBrk="0" hangingPunct="1">
                        <a:lnSpc>
                          <a:spcPct val="92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kumimoji="0" lang="en-US" sz="1800" b="0" i="0" u="none" strike="noStrike" cap="none" normalizeH="0" baseline="0" dirty="0" smtClean="0">
                        <a:ln>
                          <a:noFill/>
                        </a:ln>
                        <a:solidFill>
                          <a:srgbClr val="000000"/>
                        </a:solidFill>
                        <a:effectLst/>
                        <a:latin typeface="Courier New" pitchFamily="49" charset="0"/>
                        <a:cs typeface="Courier New" pitchFamily="49" charset="0"/>
                      </a:endParaRPr>
                    </a:p>
                  </a:txBody>
                  <a:tcPr marL="120000" marR="120000" marT="76427" marB="46800" horzOverflow="overflow">
                    <a:lnL>
                      <a:noFill/>
                    </a:lnL>
                    <a:lnR>
                      <a:noFill/>
                    </a:lnR>
                    <a:lnT>
                      <a:noFill/>
                    </a:lnT>
                    <a:lnB>
                      <a:noFill/>
                    </a:lnB>
                    <a:lnTlToBr>
                      <a:noFill/>
                    </a:lnTlToBr>
                    <a:lnBlToTr>
                      <a:noFill/>
                    </a:lnBlToTr>
                    <a:solidFill>
                      <a:srgbClr val="D0D8E8"/>
                    </a:solidFill>
                  </a:tcPr>
                </a:tc>
              </a:tr>
            </a:tbl>
          </a:graphicData>
        </a:graphic>
      </p:graphicFrame>
      <p:sp>
        <p:nvSpPr>
          <p:cNvPr id="7"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l"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400" dirty="0">
                <a:solidFill>
                  <a:schemeClr val="bg1"/>
                </a:solidFill>
              </a:rPr>
              <a:t>Inheritance</a:t>
            </a:r>
          </a:p>
        </p:txBody>
      </p:sp>
      <p:sp>
        <p:nvSpPr>
          <p:cNvPr id="8" name="Text Box 1"/>
          <p:cNvSpPr txBox="1">
            <a:spLocks noChangeArrowheads="1"/>
          </p:cNvSpPr>
          <p:nvPr/>
        </p:nvSpPr>
        <p:spPr bwMode="auto">
          <a:xfrm>
            <a:off x="0" y="0"/>
            <a:ext cx="12192000" cy="668739"/>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chemeClr val="bg1"/>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chemeClr val="bg1"/>
                </a:solidFill>
              </a:rPr>
              <a:t>Deriving a Subclass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22" presetClass="entr" presetSubtype="1" fill="hold" nodeType="afterEffect">
                                  <p:stCondLst>
                                    <p:cond delay="0"/>
                                  </p:stCondLst>
                                  <p:childTnLst>
                                    <p:set>
                                      <p:cBhvr additive="repl">
                                        <p:cTn id="12" dur="1" fill="hold">
                                          <p:stCondLst>
                                            <p:cond delay="0"/>
                                          </p:stCondLst>
                                        </p:cTn>
                                        <p:tgtEl>
                                          <p:spTgt spid="3"/>
                                        </p:tgtEl>
                                        <p:attrNameLst>
                                          <p:attrName>style.visibility</p:attrName>
                                        </p:attrNameLst>
                                      </p:cBhvr>
                                      <p:to>
                                        <p:strVal val="visible"/>
                                      </p:to>
                                    </p:set>
                                    <p:animEffect transition="in" filter="wipe(up)">
                                      <p:cBhvr additive="repl">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197813" y="1135039"/>
            <a:ext cx="9795933" cy="7254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The inherited attributes can be used directly, just like any other attributes. </a:t>
            </a:r>
          </a:p>
        </p:txBody>
      </p:sp>
      <p:sp>
        <p:nvSpPr>
          <p:cNvPr id="17412" name="Text Box 4"/>
          <p:cNvSpPr txBox="1">
            <a:spLocks noChangeArrowheads="1"/>
          </p:cNvSpPr>
          <p:nvPr/>
        </p:nvSpPr>
        <p:spPr bwMode="auto">
          <a:xfrm>
            <a:off x="1197813" y="2004989"/>
            <a:ext cx="9795933" cy="73183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new attributes in the subclass that are not in the super class. </a:t>
            </a:r>
          </a:p>
        </p:txBody>
      </p:sp>
      <p:sp>
        <p:nvSpPr>
          <p:cNvPr id="17413" name="Text Box 5"/>
          <p:cNvSpPr txBox="1">
            <a:spLocks noChangeArrowheads="1"/>
          </p:cNvSpPr>
          <p:nvPr/>
        </p:nvSpPr>
        <p:spPr bwMode="auto">
          <a:xfrm>
            <a:off x="1197813" y="2881289"/>
            <a:ext cx="9795933" cy="1169988"/>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You can declare an attribute in the subclass with the same name as the one in the super class, thus hiding it (not recommended). </a:t>
            </a:r>
          </a:p>
        </p:txBody>
      </p:sp>
      <p:sp>
        <p:nvSpPr>
          <p:cNvPr id="17414" name="Text Box 6"/>
          <p:cNvSpPr txBox="1">
            <a:spLocks noChangeArrowheads="1"/>
          </p:cNvSpPr>
          <p:nvPr/>
        </p:nvSpPr>
        <p:spPr bwMode="auto">
          <a:xfrm>
            <a:off x="1225329" y="4186215"/>
            <a:ext cx="9795933" cy="1350963"/>
          </a:xfrm>
          <a:prstGeom prst="rect">
            <a:avLst/>
          </a:prstGeom>
          <a:gradFill rotWithShape="0">
            <a:gsLst>
              <a:gs pos="0">
                <a:srgbClr val="EAEAEA"/>
              </a:gs>
              <a:gs pos="100000">
                <a:srgbClr val="FFFFFF"/>
              </a:gs>
            </a:gsLst>
            <a:lin ang="5400000" scaled="1"/>
          </a:gradFill>
          <a:ln w="12600">
            <a:solidFill>
              <a:srgbClr val="DDDDDD"/>
            </a:solidFill>
            <a:miter lim="800000"/>
            <a:headEnd/>
            <a:tailEnd/>
          </a:ln>
        </p:spPr>
        <p:txBody>
          <a:bodyPr lIns="90000" tIns="91440" rIns="90000" bIns="91440" anchor="ctr"/>
          <a:lstStyle/>
          <a:p>
            <a:pPr algn="just">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2000" b="0">
                <a:solidFill>
                  <a:srgbClr val="000000"/>
                </a:solidFill>
                <a:cs typeface="Courier New" pitchFamily="49" charset="0"/>
              </a:rPr>
              <a:t>A subclass does not inherit the private members of its parent class. However, if the super class has public or protected methods for accessing its private fields, these can also be applied by the subclass</a:t>
            </a:r>
          </a:p>
        </p:txBody>
      </p:sp>
      <p:sp>
        <p:nvSpPr>
          <p:cNvPr id="8" name="Text Box 1"/>
          <p:cNvSpPr txBox="1">
            <a:spLocks noChangeArrowheads="1"/>
          </p:cNvSpPr>
          <p:nvPr/>
        </p:nvSpPr>
        <p:spPr bwMode="auto">
          <a:xfrm>
            <a:off x="0" y="1"/>
            <a:ext cx="12192000" cy="563232"/>
          </a:xfrm>
          <a:prstGeom prst="rect">
            <a:avLst/>
          </a:prstGeom>
          <a:solidFill>
            <a:srgbClr val="3388A9"/>
          </a:solidFill>
          <a:ln w="9525">
            <a:noFill/>
            <a:round/>
            <a:headEnd/>
            <a:tailEnd/>
          </a:ln>
        </p:spPr>
        <p:txBody>
          <a:bodyPr lIns="90000" tIns="46800" rIns="90000" bIns="4680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smtClean="0">
              <a:solidFill>
                <a:srgbClr val="FFFFFF"/>
              </a:solidFill>
            </a:endParaRP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smtClean="0">
                <a:solidFill>
                  <a:srgbClr val="FFFFFF"/>
                </a:solidFill>
              </a:rPr>
              <a:t>What one can do in a Sub-class regarding Attributes</a:t>
            </a:r>
            <a:r>
              <a:rPr lang="en-US" sz="4000" dirty="0" smtClean="0">
                <a:solidFill>
                  <a:schemeClr val="bg1"/>
                </a:solidFill>
              </a:rPr>
              <a:t>? </a:t>
            </a:r>
          </a:p>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sz="40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7" presetClass="entr" fill="hold" nodeType="afterEffect">
                                  <p:stCondLst>
                                    <p:cond delay="0"/>
                                  </p:stCondLst>
                                  <p:childTnLst>
                                    <p:set>
                                      <p:cBhvr additive="repl">
                                        <p:cTn id="6" dur="1" fill="hold">
                                          <p:stCondLst>
                                            <p:cond delay="0"/>
                                          </p:stCondLst>
                                        </p:cTn>
                                        <p:tgtEl>
                                          <p:spTgt spid="2"/>
                                        </p:tgtEl>
                                        <p:attrNameLst>
                                          <p:attrName>style.visibility</p:attrName>
                                        </p:attrNameLst>
                                      </p:cBhvr>
                                      <p:to>
                                        <p:strVal val="visible"/>
                                      </p:to>
                                    </p:set>
                                    <p:animEffect transition="in" filter="fade">
                                      <p:cBhvr additive="repl">
                                        <p:cTn id="7" dur="500"/>
                                        <p:tgtEl>
                                          <p:spTgt spid="2"/>
                                        </p:tgtEl>
                                      </p:cBhvr>
                                    </p:animEffect>
                                    <p:anim calcmode="lin" valueType="num">
                                      <p:cBhvr additive="repl">
                                        <p:cTn id="8" dur="500" fill="hold"/>
                                        <p:tgtEl>
                                          <p:spTgt spid="2"/>
                                        </p:tgtEl>
                                        <p:attrNameLst>
                                          <p:attrName>ppt_x</p:attrName>
                                        </p:attrNameLst>
                                      </p:cBhvr>
                                      <p:tavLst>
                                        <p:tav tm="100000">
                                          <p:val>
                                            <p:strVal val="#ppt_x"/>
                                          </p:val>
                                        </p:tav>
                                        <p:tav tm="100000">
                                          <p:val>
                                            <p:strVal val="#ppt_x"/>
                                          </p:val>
                                        </p:tav>
                                      </p:tavLst>
                                    </p:anim>
                                    <p:anim calcmode="lin" valueType="num">
                                      <p:cBhvr additive="repl">
                                        <p:cTn id="9" dur="500" fill="hold"/>
                                        <p:tgtEl>
                                          <p:spTgt spid="2"/>
                                        </p:tgtEl>
                                        <p:attrNameLst>
                                          <p:attrName>ppt_y</p:attrName>
                                        </p:attrNameLst>
                                      </p:cBhvr>
                                      <p:tavLst>
                                        <p:tav tm="100000">
                                          <p:val>
                                            <p:strVal val="#ppt_y-.1"/>
                                          </p:val>
                                        </p:tav>
                                        <p:tav tm="100000">
                                          <p:val>
                                            <p:strVal val="#ppt_y"/>
                                          </p:val>
                                        </p:tav>
                                      </p:tavLst>
                                    </p:anim>
                                  </p:childTnLst>
                                </p:cTn>
                              </p:par>
                            </p:childTnLst>
                          </p:cTn>
                        </p:par>
                        <p:par>
                          <p:cTn id="10" fill="hold" nodeType="afterGroup">
                            <p:stCondLst>
                              <p:cond delay="0"/>
                            </p:stCondLst>
                            <p:childTnLst>
                              <p:par>
                                <p:cTn id="11" presetID="47" presetClass="entr" fill="hold" nodeType="afterEffect">
                                  <p:stCondLst>
                                    <p:cond delay="0"/>
                                  </p:stCondLst>
                                  <p:childTnLst>
                                    <p:set>
                                      <p:cBhvr additive="repl">
                                        <p:cTn id="12" dur="1" fill="hold">
                                          <p:stCondLst>
                                            <p:cond delay="0"/>
                                          </p:stCondLst>
                                        </p:cTn>
                                        <p:tgtEl>
                                          <p:spTgt spid="17412"/>
                                        </p:tgtEl>
                                        <p:attrNameLst>
                                          <p:attrName>style.visibility</p:attrName>
                                        </p:attrNameLst>
                                      </p:cBhvr>
                                      <p:to>
                                        <p:strVal val="visible"/>
                                      </p:to>
                                    </p:set>
                                    <p:animEffect transition="in" filter="fade">
                                      <p:cBhvr additive="repl">
                                        <p:cTn id="13" dur="500"/>
                                        <p:tgtEl>
                                          <p:spTgt spid="17412"/>
                                        </p:tgtEl>
                                      </p:cBhvr>
                                    </p:animEffect>
                                    <p:anim calcmode="lin" valueType="num">
                                      <p:cBhvr additive="repl">
                                        <p:cTn id="14" dur="500" fill="hold"/>
                                        <p:tgtEl>
                                          <p:spTgt spid="17412"/>
                                        </p:tgtEl>
                                        <p:attrNameLst>
                                          <p:attrName>ppt_x</p:attrName>
                                        </p:attrNameLst>
                                      </p:cBhvr>
                                      <p:tavLst>
                                        <p:tav tm="100000">
                                          <p:val>
                                            <p:strVal val="#ppt_x"/>
                                          </p:val>
                                        </p:tav>
                                        <p:tav tm="100000">
                                          <p:val>
                                            <p:strVal val="#ppt_x"/>
                                          </p:val>
                                        </p:tav>
                                      </p:tavLst>
                                    </p:anim>
                                    <p:anim calcmode="lin" valueType="num">
                                      <p:cBhvr additive="repl">
                                        <p:cTn id="15" dur="500" fill="hold"/>
                                        <p:tgtEl>
                                          <p:spTgt spid="17412"/>
                                        </p:tgtEl>
                                        <p:attrNameLst>
                                          <p:attrName>ppt_y</p:attrName>
                                        </p:attrNameLst>
                                      </p:cBhvr>
                                      <p:tavLst>
                                        <p:tav tm="100000">
                                          <p:val>
                                            <p:strVal val="#ppt_y-.1"/>
                                          </p:val>
                                        </p:tav>
                                        <p:tav tm="100000">
                                          <p:val>
                                            <p:strVal val="#ppt_y"/>
                                          </p:val>
                                        </p:tav>
                                      </p:tavLst>
                                    </p:anim>
                                  </p:childTnLst>
                                </p:cTn>
                              </p:par>
                            </p:childTnLst>
                          </p:cTn>
                        </p:par>
                        <p:par>
                          <p:cTn id="16" fill="hold" nodeType="afterGroup">
                            <p:stCondLst>
                              <p:cond delay="0"/>
                            </p:stCondLst>
                            <p:childTnLst>
                              <p:par>
                                <p:cTn id="17" presetID="47" presetClass="entr" fill="hold" nodeType="afterEffect">
                                  <p:stCondLst>
                                    <p:cond delay="0"/>
                                  </p:stCondLst>
                                  <p:childTnLst>
                                    <p:set>
                                      <p:cBhvr additive="repl">
                                        <p:cTn id="18" dur="1" fill="hold">
                                          <p:stCondLst>
                                            <p:cond delay="0"/>
                                          </p:stCondLst>
                                        </p:cTn>
                                        <p:tgtEl>
                                          <p:spTgt spid="17413"/>
                                        </p:tgtEl>
                                        <p:attrNameLst>
                                          <p:attrName>style.visibility</p:attrName>
                                        </p:attrNameLst>
                                      </p:cBhvr>
                                      <p:to>
                                        <p:strVal val="visible"/>
                                      </p:to>
                                    </p:set>
                                    <p:animEffect transition="in" filter="fade">
                                      <p:cBhvr additive="repl">
                                        <p:cTn id="19" dur="500"/>
                                        <p:tgtEl>
                                          <p:spTgt spid="17413"/>
                                        </p:tgtEl>
                                      </p:cBhvr>
                                    </p:animEffect>
                                    <p:anim calcmode="lin" valueType="num">
                                      <p:cBhvr additive="repl">
                                        <p:cTn id="20" dur="500" fill="hold"/>
                                        <p:tgtEl>
                                          <p:spTgt spid="17413"/>
                                        </p:tgtEl>
                                        <p:attrNameLst>
                                          <p:attrName>ppt_x</p:attrName>
                                        </p:attrNameLst>
                                      </p:cBhvr>
                                      <p:tavLst>
                                        <p:tav tm="100000">
                                          <p:val>
                                            <p:strVal val="#ppt_x"/>
                                          </p:val>
                                        </p:tav>
                                        <p:tav tm="100000">
                                          <p:val>
                                            <p:strVal val="#ppt_x"/>
                                          </p:val>
                                        </p:tav>
                                      </p:tavLst>
                                    </p:anim>
                                    <p:anim calcmode="lin" valueType="num">
                                      <p:cBhvr additive="repl">
                                        <p:cTn id="21" dur="500" fill="hold"/>
                                        <p:tgtEl>
                                          <p:spTgt spid="17413"/>
                                        </p:tgtEl>
                                        <p:attrNameLst>
                                          <p:attrName>ppt_y</p:attrName>
                                        </p:attrNameLst>
                                      </p:cBhvr>
                                      <p:tavLst>
                                        <p:tav tm="100000">
                                          <p:val>
                                            <p:strVal val="#ppt_y-.1"/>
                                          </p:val>
                                        </p:tav>
                                        <p:tav tm="100000">
                                          <p:val>
                                            <p:strVal val="#ppt_y"/>
                                          </p:val>
                                        </p:tav>
                                      </p:tavLst>
                                    </p:anim>
                                  </p:childTnLst>
                                </p:cTn>
                              </p:par>
                            </p:childTnLst>
                          </p:cTn>
                        </p:par>
                        <p:par>
                          <p:cTn id="22" fill="hold" nodeType="afterGroup">
                            <p:stCondLst>
                              <p:cond delay="0"/>
                            </p:stCondLst>
                            <p:childTnLst>
                              <p:par>
                                <p:cTn id="23" presetID="47" presetClass="entr" fill="hold" nodeType="afterEffect">
                                  <p:stCondLst>
                                    <p:cond delay="0"/>
                                  </p:stCondLst>
                                  <p:childTnLst>
                                    <p:set>
                                      <p:cBhvr additive="repl">
                                        <p:cTn id="24" dur="1" fill="hold">
                                          <p:stCondLst>
                                            <p:cond delay="0"/>
                                          </p:stCondLst>
                                        </p:cTn>
                                        <p:tgtEl>
                                          <p:spTgt spid="17414"/>
                                        </p:tgtEl>
                                        <p:attrNameLst>
                                          <p:attrName>style.visibility</p:attrName>
                                        </p:attrNameLst>
                                      </p:cBhvr>
                                      <p:to>
                                        <p:strVal val="visible"/>
                                      </p:to>
                                    </p:set>
                                    <p:animEffect transition="in" filter="fade">
                                      <p:cBhvr additive="repl">
                                        <p:cTn id="25" dur="500"/>
                                        <p:tgtEl>
                                          <p:spTgt spid="17414"/>
                                        </p:tgtEl>
                                      </p:cBhvr>
                                    </p:animEffect>
                                    <p:anim calcmode="lin" valueType="num">
                                      <p:cBhvr additive="repl">
                                        <p:cTn id="26" dur="500" fill="hold"/>
                                        <p:tgtEl>
                                          <p:spTgt spid="17414"/>
                                        </p:tgtEl>
                                        <p:attrNameLst>
                                          <p:attrName>ppt_x</p:attrName>
                                        </p:attrNameLst>
                                      </p:cBhvr>
                                      <p:tavLst>
                                        <p:tav tm="100000">
                                          <p:val>
                                            <p:strVal val="#ppt_x"/>
                                          </p:val>
                                        </p:tav>
                                        <p:tav tm="100000">
                                          <p:val>
                                            <p:strVal val="#ppt_x"/>
                                          </p:val>
                                        </p:tav>
                                      </p:tavLst>
                                    </p:anim>
                                    <p:anim calcmode="lin" valueType="num">
                                      <p:cBhvr additive="repl">
                                        <p:cTn id="27" dur="500" fill="hold"/>
                                        <p:tgtEl>
                                          <p:spTgt spid="17414"/>
                                        </p:tgtEl>
                                        <p:attrNameLst>
                                          <p:attrName>ppt_y</p:attrName>
                                        </p:attrNameLst>
                                      </p:cBhvr>
                                      <p:tavLst>
                                        <p:tav tm="10000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ession_Tempa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Session_Tempalate.potx" id="{65ADF94A-9A78-48FF-A53B-D1B6AFC02DF8}" vid="{B6F29B00-256F-46B9-B3FF-00D706D12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Session_Tempalate</Template>
  <TotalTime>481</TotalTime>
  <Words>2420</Words>
  <Application>Microsoft Office PowerPoint</Application>
  <PresentationFormat>Custom</PresentationFormat>
  <Paragraphs>605</Paragraphs>
  <Slides>33</Slides>
  <Notes>31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Session_Tempalate</vt:lpstr>
      <vt:lpstr>Session 08: Inheritance and Polymorphism  Module 3.2: Core Java</vt:lpstr>
      <vt:lpstr>Learning Objectives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1A1A :: Basics Of Computers</dc:title>
  <dc:creator>Soni</dc:creator>
  <cp:lastModifiedBy>Tsuser</cp:lastModifiedBy>
  <cp:revision>87</cp:revision>
  <dcterms:created xsi:type="dcterms:W3CDTF">2015-08-03T16:07:15Z</dcterms:created>
  <dcterms:modified xsi:type="dcterms:W3CDTF">2015-09-23T09:34:37Z</dcterms:modified>
</cp:coreProperties>
</file>