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22E8A03-64B2-488E-B1D0-09999DA826D7}" type="slidenum">
              <a:rPr lang="en-US" smtClean="0"/>
              <a:pPr defTabSz="958764">
                <a:defRPr/>
              </a:pPr>
              <a:t>3</a:t>
            </a:fld>
            <a:endParaRPr lang="en-US" dirty="0" smtClean="0"/>
          </a:p>
        </p:txBody>
      </p:sp>
      <p:sp>
        <p:nvSpPr>
          <p:cNvPr id="481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44BD7A4-6657-4347-AA76-8DB43E6448B8}" type="slidenum">
              <a:rPr lang="en-US" smtClean="0"/>
              <a:pPr defTabSz="958764">
                <a:defRPr/>
              </a:pPr>
              <a:t>14</a:t>
            </a:fld>
            <a:endParaRPr lang="en-US" dirty="0" smtClean="0"/>
          </a:p>
        </p:txBody>
      </p:sp>
      <p:sp>
        <p:nvSpPr>
          <p:cNvPr id="573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C23B4AF5-1D97-46F5-AE08-65C0BB6F927A}" type="slidenum">
              <a:rPr lang="en-US" smtClean="0"/>
              <a:pPr defTabSz="958764">
                <a:defRPr/>
              </a:pPr>
              <a:t>6</a:t>
            </a:fld>
            <a:endParaRPr lang="en-US" dirty="0" smtClean="0"/>
          </a:p>
        </p:txBody>
      </p:sp>
      <p:sp>
        <p:nvSpPr>
          <p:cNvPr id="4915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7878E82-6255-43A2-B17F-F96F722B3A68}" type="slidenum">
              <a:rPr lang="en-US" smtClean="0"/>
              <a:pPr defTabSz="958764">
                <a:defRPr/>
              </a:pPr>
              <a:t>7</a:t>
            </a:fld>
            <a:endParaRPr lang="en-US" dirty="0" smtClean="0"/>
          </a:p>
        </p:txBody>
      </p:sp>
      <p:sp>
        <p:nvSpPr>
          <p:cNvPr id="5018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951A23AA-1C78-45E2-921A-D0197BDF2598}" type="slidenum">
              <a:rPr lang="en-US" smtClean="0"/>
              <a:pPr defTabSz="958764">
                <a:defRPr/>
              </a:pPr>
              <a:t>8</a:t>
            </a:fld>
            <a:endParaRPr lang="en-US" dirty="0" smtClean="0"/>
          </a:p>
        </p:txBody>
      </p:sp>
      <p:sp>
        <p:nvSpPr>
          <p:cNvPr id="5120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3F0B5C02-3B59-4F6E-9CCA-810E406F423E}" type="slidenum">
              <a:rPr lang="en-US" smtClean="0"/>
              <a:pPr defTabSz="958764">
                <a:defRPr/>
              </a:pPr>
              <a:t>9</a:t>
            </a:fld>
            <a:endParaRPr lang="en-US" dirty="0" smtClean="0"/>
          </a:p>
        </p:txBody>
      </p:sp>
      <p:sp>
        <p:nvSpPr>
          <p:cNvPr id="5222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3FCB65C-6CB9-48CE-A2BE-61ED0D2FCCA9}" type="slidenum">
              <a:rPr lang="en-US" smtClean="0"/>
              <a:pPr defTabSz="958764">
                <a:defRPr/>
              </a:pPr>
              <a:t>10</a:t>
            </a:fld>
            <a:endParaRPr lang="en-US" dirty="0" smtClean="0"/>
          </a:p>
        </p:txBody>
      </p:sp>
      <p:sp>
        <p:nvSpPr>
          <p:cNvPr id="5325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A52A9E9-F8D0-4A87-80FC-5AF18E7F3BCA}" type="slidenum">
              <a:rPr lang="en-US" smtClean="0"/>
              <a:pPr defTabSz="958764">
                <a:defRPr/>
              </a:pPr>
              <a:t>11</a:t>
            </a:fld>
            <a:endParaRPr lang="en-US" dirty="0" smtClean="0"/>
          </a:p>
        </p:txBody>
      </p:sp>
      <p:sp>
        <p:nvSpPr>
          <p:cNvPr id="5427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BB7A36EE-65E2-4214-A5B5-2181EE46A69E}" type="slidenum">
              <a:rPr lang="en-US" smtClean="0"/>
              <a:pPr defTabSz="958764">
                <a:defRPr/>
              </a:pPr>
              <a:t>12</a:t>
            </a:fld>
            <a:endParaRPr lang="en-US" dirty="0" smtClean="0"/>
          </a:p>
        </p:txBody>
      </p:sp>
      <p:sp>
        <p:nvSpPr>
          <p:cNvPr id="5530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3F90FF7-7752-4279-A75C-4E00129E354B}" type="slidenum">
              <a:rPr lang="en-US" smtClean="0"/>
              <a:pPr defTabSz="958764">
                <a:defRPr/>
              </a:pPr>
              <a:t>13</a:t>
            </a:fld>
            <a:endParaRPr lang="en-US" dirty="0" smtClean="0"/>
          </a:p>
        </p:txBody>
      </p:sp>
      <p:sp>
        <p:nvSpPr>
          <p:cNvPr id="5632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1176000" y="6553201"/>
            <a:ext cx="60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605B1457-CCFB-486F-8B6D-8C62A38AFBC7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2813"/>
            <a:ext cx="109728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hl=en&amp;q=allinurl:system+java.sun.com&amp;btnI=I'm%20Feeling%20Luck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google.com/search?hl=en&amp;q=allinurl:collections+java.sun.com&amp;btnI=I'm%20Feeling%20Lucky" TargetMode="External"/><Relationship Id="rId4" Type="http://schemas.openxmlformats.org/officeDocument/2006/relationships/hyperlink" Target="http://www.google.com/search?hl=en&amp;q=allinurl:string+java.sun.com&amp;btnI=I'm%20Feeling%20Luck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074458"/>
            <a:ext cx="10126638" cy="1924335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/>
              <a:t>Session 20: </a:t>
            </a:r>
            <a:r>
              <a:rPr lang="en-US" sz="4400" b="1" dirty="0" smtClean="0"/>
              <a:t>Generics and</a:t>
            </a:r>
            <a:br>
              <a:rPr lang="en-US" sz="4400" b="1" dirty="0" smtClean="0"/>
            </a:br>
            <a:r>
              <a:rPr lang="en-US" sz="4400" b="1" dirty="0" smtClean="0"/>
              <a:t>Legacy Classes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 Framework</a:t>
            </a: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4815418" y="1096964"/>
            <a:ext cx="2561167" cy="454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Arrays</a:t>
            </a:r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1149351" y="1963739"/>
            <a:ext cx="9893300" cy="16732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Contains various methods for manipulating and working on arrays such as: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 Sorting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 Searching</a:t>
            </a: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1149351" y="4089400"/>
            <a:ext cx="9893300" cy="9604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Contains a static factory that allows arrays to be viewed as lists.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65509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Utilities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/>
              <a:t>Collection Framework</a:t>
            </a:r>
          </a:p>
        </p:txBody>
      </p:sp>
      <p:pic>
        <p:nvPicPr>
          <p:cNvPr id="1946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45534" y="1457325"/>
            <a:ext cx="11700933" cy="4692650"/>
          </a:xfr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4584" y="1408113"/>
          <a:ext cx="11664779" cy="53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7892"/>
                <a:gridCol w="5156887"/>
              </a:tblGrid>
              <a:tr h="53135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Key Methods in </a:t>
                      </a:r>
                      <a:r>
                        <a:rPr lang="en-US" sz="1800" b="0" dirty="0" err="1" smtClean="0">
                          <a:solidFill>
                            <a:schemeClr val="bg1"/>
                          </a:solidFill>
                        </a:rPr>
                        <a:t>java.util.Arrays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Descriptions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682388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Methods in Arrays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2388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String Buffer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09134" y="1154113"/>
            <a:ext cx="10176933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 StringBuffer is like a String, but it is mutable.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34534" y="1931989"/>
            <a:ext cx="10176933" cy="7318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String is fixed length, in contrast, StringBuffer is growable and writable using cetain method calls.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59418" y="2906713"/>
            <a:ext cx="10176933" cy="10969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Characters in StringBuffer can be inserted, appended, added, deleted anywhere and the size of the StringBuffer will automatically grow or shrink to make room for this.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259418" y="5148263"/>
            <a:ext cx="10176933" cy="1162050"/>
          </a:xfrm>
          <a:prstGeom prst="rect">
            <a:avLst/>
          </a:prstGeom>
          <a:noFill/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StringBuffer()</a:t>
            </a:r>
          </a:p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StringBuffer(int size)</a:t>
            </a:r>
          </a:p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StringBuffer(String str)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234018" y="4432300"/>
            <a:ext cx="10176933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StringBuffer defines three constructors: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88484" y="1387475"/>
            <a:ext cx="10174816" cy="11049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The important methods on a StringBuffer are the append and insert methods, which are overloaded so as to accept data of any type.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88484" y="4908550"/>
            <a:ext cx="10174816" cy="10985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The append method always adds the specified characters at the end of the string if the index is not specified.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8484" y="3363914"/>
            <a:ext cx="10157883" cy="1431925"/>
          </a:xfrm>
          <a:prstGeom prst="rect">
            <a:avLst/>
          </a:prstGeom>
          <a:noFill/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1)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StringBuffer append(String str)</a:t>
            </a:r>
          </a:p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2)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StringBuffer append(int num)</a:t>
            </a:r>
          </a:p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3)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StringBuffer append(char ch)</a:t>
            </a:r>
          </a:p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4)StringBuffer append(int index,String str)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8484" y="2909888"/>
            <a:ext cx="10174816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Below are three overloaded append methods:</a:t>
            </a:r>
          </a:p>
        </p:txBody>
      </p:sp>
      <p:sp>
        <p:nvSpPr>
          <p:cNvPr id="21511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627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Important methods in </a:t>
            </a:r>
            <a:r>
              <a:rPr lang="en-US" sz="4000" dirty="0" smtClean="0"/>
              <a:t>String Buffer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05934" y="5649914"/>
            <a:ext cx="10176933" cy="522287"/>
          </a:xfrm>
          <a:prstGeom prst="rect">
            <a:avLst/>
          </a:prstGeom>
          <a:noFill/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public StringBuffer delete(int start, int end)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05934" y="2803526"/>
            <a:ext cx="10176933" cy="129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The insert method adds the characters at the specified point. Here index specifies the point at which the string will be inserted into the invoking StringBuffer object.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05934" y="1747839"/>
            <a:ext cx="10176933" cy="522287"/>
          </a:xfrm>
          <a:prstGeom prst="rect">
            <a:avLst/>
          </a:prstGeom>
          <a:noFill/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StringBuffer insert(int index, String str)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05934" y="1293813"/>
            <a:ext cx="10176933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Below is the syntax for insert method: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05934" y="4678363"/>
            <a:ext cx="10176933" cy="990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delete()- </a:t>
            </a:r>
            <a:r>
              <a:rPr lang="en-US" sz="2000" b="0" noProof="1">
                <a:cs typeface="Courier New" pitchFamily="49" charset="0"/>
              </a:rPr>
              <a:t>Removes all the characters of the StringBuffer from the specified start to end position.</a:t>
            </a:r>
          </a:p>
        </p:txBody>
      </p:sp>
      <p:sp>
        <p:nvSpPr>
          <p:cNvPr id="2253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036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Important methods in </a:t>
            </a:r>
            <a:r>
              <a:rPr lang="en-US" sz="4000" dirty="0" smtClean="0"/>
              <a:t>String Buffer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  <p:bldP spid="1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58900"/>
            <a:ext cx="103632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Date object represents a specific instance in time with millisecond precision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 Unicode MS" pitchFamily="34" charset="-120"/>
              </a:rPr>
              <a:t>Date</a:t>
            </a:r>
            <a:r>
              <a:rPr lang="en-US" sz="2400" dirty="0"/>
              <a:t> class is intended to reflect coordinated universal time (UTC)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A Date Represents the number of milliseconds since the standard base time known as “the epoch” or January 1, 1970, 00:00:00 GMT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Package - </a:t>
            </a:r>
            <a:r>
              <a:rPr lang="en-US" sz="2400" dirty="0" err="1"/>
              <a:t>java.util.Date</a:t>
            </a:r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Most Date method have been deprecated, Calendar object is used instead</a:t>
            </a:r>
          </a:p>
        </p:txBody>
      </p:sp>
      <p:sp>
        <p:nvSpPr>
          <p:cNvPr id="23555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Date Object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4800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/>
              <a:t>Abstract class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/>
              <a:t>Package – java.util.Calendar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/>
              <a:t>GregorianCalendar </a:t>
            </a:r>
            <a:r>
              <a:rPr lang="en-GB"/>
              <a:t>is the only standard concrete class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GB"/>
              <a:t>Object factory used to create a Calendar instance</a:t>
            </a:r>
          </a:p>
          <a:p>
            <a:pPr lvl="2">
              <a:lnSpc>
                <a:spcPct val="90000"/>
              </a:lnSpc>
              <a:defRPr/>
            </a:pPr>
            <a:r>
              <a:rPr lang="en-GB" sz="2800"/>
              <a:t>static Calendar getInstance();</a:t>
            </a:r>
          </a:p>
          <a:p>
            <a:pPr>
              <a:lnSpc>
                <a:spcPct val="90000"/>
              </a:lnSpc>
              <a:defRPr/>
            </a:pPr>
            <a:r>
              <a:rPr lang="en-GB"/>
              <a:t>Calendar object takes care of date and time handling details in order to support the conventions and calendar type of the user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/>
          </a:p>
        </p:txBody>
      </p:sp>
      <p:sp>
        <p:nvSpPr>
          <p:cNvPr id="24580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Calendar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10363200" cy="4495800"/>
          </a:xfrm>
        </p:spPr>
        <p:txBody>
          <a:bodyPr/>
          <a:lstStyle/>
          <a:p>
            <a:pPr>
              <a:defRPr/>
            </a:pPr>
            <a:r>
              <a:rPr lang="en-US" sz="2800"/>
              <a:t>Can set and get integer values for year, month, day, hour, minute, day of week, etc.</a:t>
            </a:r>
          </a:p>
          <a:p>
            <a:pPr lvl="1">
              <a:buFontTx/>
              <a:buChar char="•"/>
              <a:defRPr/>
            </a:pPr>
            <a:r>
              <a:rPr lang="en-US" sz="2400"/>
              <a:t>int get(int field)</a:t>
            </a:r>
          </a:p>
          <a:p>
            <a:pPr lvl="1">
              <a:buFontTx/>
              <a:buChar char="•"/>
              <a:defRPr/>
            </a:pPr>
            <a:r>
              <a:rPr lang="en-US" sz="2400"/>
              <a:t>void set(int field, int value)</a:t>
            </a:r>
          </a:p>
          <a:p>
            <a:pPr>
              <a:defRPr/>
            </a:pPr>
            <a:r>
              <a:rPr lang="en-GB" sz="2800"/>
              <a:t>Field is the numeric representation of the calendar field to set or get</a:t>
            </a:r>
          </a:p>
          <a:p>
            <a:pPr lvl="1">
              <a:buFontTx/>
              <a:buChar char="•"/>
              <a:defRPr/>
            </a:pPr>
            <a:r>
              <a:rPr lang="en-GB" sz="2400"/>
              <a:t>You have to know what the value of </a:t>
            </a:r>
            <a:r>
              <a:rPr lang="en-GB" sz="2400">
                <a:latin typeface="Courier New" pitchFamily="49" charset="0"/>
              </a:rPr>
              <a:t>field</a:t>
            </a:r>
            <a:r>
              <a:rPr lang="en-GB" sz="2400"/>
              <a:t> should be to get what you want.</a:t>
            </a:r>
          </a:p>
          <a:p>
            <a:pPr lvl="1">
              <a:buFontTx/>
              <a:buChar char="•"/>
              <a:defRPr/>
            </a:pPr>
            <a:r>
              <a:rPr lang="en-US" sz="2400"/>
              <a:t> Field is a constant class variable defined within the Calendar class</a:t>
            </a:r>
          </a:p>
          <a:p>
            <a:pPr>
              <a:defRPr/>
            </a:pPr>
            <a:endParaRPr lang="en-US" sz="2800"/>
          </a:p>
        </p:txBody>
      </p:sp>
      <p:sp>
        <p:nvSpPr>
          <p:cNvPr id="25603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>
                <a:ea typeface="SimSun" charset="-122"/>
              </a:rPr>
              <a:t/>
            </a:r>
            <a:br>
              <a:rPr lang="en-US" sz="4000" dirty="0" smtClean="0">
                <a:ea typeface="SimSun" charset="-122"/>
              </a:rPr>
            </a:br>
            <a:r>
              <a:rPr lang="en-US" sz="4000" dirty="0" smtClean="0"/>
              <a:t>Calendar Objects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76400"/>
            <a:ext cx="11379200" cy="4495800"/>
          </a:xfrm>
        </p:spPr>
        <p:txBody>
          <a:bodyPr/>
          <a:lstStyle/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sz="2400" b="1">
                <a:latin typeface="Courier New" pitchFamily="49" charset="0"/>
              </a:rPr>
              <a:t>Calendar.DATE			Calendar.MONTH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sz="2400" b="1">
                <a:latin typeface="Courier New" pitchFamily="49" charset="0"/>
              </a:rPr>
              <a:t>Calendar.YEAR			Calendar.DAY_OF_WEEK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sz="2400" b="1">
                <a:latin typeface="Courier New" pitchFamily="49" charset="0"/>
              </a:rPr>
              <a:t>Calendar.DAY_OF_MONTH	Calendar.DAY_OF_YEAR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sz="2400" b="1">
                <a:latin typeface="Courier New" pitchFamily="49" charset="0"/>
              </a:rPr>
              <a:t>Calendar.HOUR			Calendar.MINUTE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sz="2400" b="1">
                <a:latin typeface="Courier New" pitchFamily="49" charset="0"/>
              </a:rPr>
              <a:t>Calendar.SECOND			Calendar.MILLISECOND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sz="2400" b="1">
                <a:latin typeface="Courier New" pitchFamily="49" charset="0"/>
              </a:rPr>
              <a:t>Calendar.AM			Calendar.PM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sz="2400" b="1">
                <a:latin typeface="Courier New" pitchFamily="49" charset="0"/>
              </a:rPr>
              <a:t>Calendar.JANUARY		Calendar.FEBRAURY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endParaRPr lang="en-GB" sz="2400" b="1">
              <a:latin typeface="Courier New" pitchFamily="49" charset="0"/>
            </a:endParaRP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sz="2400" b="1">
                <a:latin typeface="Courier New" pitchFamily="49" charset="0"/>
              </a:rPr>
              <a:t>				Many more…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26627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Calendar Fields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4800600"/>
          </a:xfrm>
        </p:spPr>
        <p:txBody>
          <a:bodyPr/>
          <a:lstStyle/>
          <a:p>
            <a:pPr>
              <a:defRPr/>
            </a:pPr>
            <a:r>
              <a:rPr lang="en-US" sz="2800" b="1"/>
              <a:t>Calendar.Month</a:t>
            </a:r>
          </a:p>
          <a:p>
            <a:pPr lvl="1">
              <a:defRPr/>
            </a:pPr>
            <a:r>
              <a:rPr lang="en-US" sz="2400"/>
              <a:t>January is 0</a:t>
            </a:r>
          </a:p>
          <a:p>
            <a:pPr lvl="1">
              <a:defRPr/>
            </a:pPr>
            <a:r>
              <a:rPr lang="en-US" sz="2400"/>
              <a:t>December is 11</a:t>
            </a:r>
          </a:p>
          <a:p>
            <a:pPr lvl="1">
              <a:defRPr/>
            </a:pPr>
            <a:r>
              <a:rPr lang="en-US" sz="2400"/>
              <a:t>Undecember is 12 - Lunar calendar</a:t>
            </a:r>
          </a:p>
          <a:p>
            <a:pPr>
              <a:defRPr/>
            </a:pPr>
            <a:r>
              <a:rPr lang="en-US" sz="2800" b="1"/>
              <a:t>Calendar.Date</a:t>
            </a:r>
          </a:p>
          <a:p>
            <a:pPr lvl="1">
              <a:defRPr/>
            </a:pPr>
            <a:r>
              <a:rPr lang="en-US" sz="2400"/>
              <a:t>Same as DAY_OF_MONTH</a:t>
            </a:r>
          </a:p>
          <a:p>
            <a:pPr lvl="1">
              <a:defRPr/>
            </a:pPr>
            <a:r>
              <a:rPr lang="en-US" sz="2400"/>
              <a:t>Starts at 1</a:t>
            </a:r>
          </a:p>
          <a:p>
            <a:pPr>
              <a:defRPr/>
            </a:pPr>
            <a:r>
              <a:rPr lang="en-US" sz="2800" b="1"/>
              <a:t>Calendar.Day_OF_WEEK</a:t>
            </a:r>
          </a:p>
          <a:p>
            <a:pPr lvl="1">
              <a:defRPr/>
            </a:pPr>
            <a:r>
              <a:rPr lang="en-US" sz="2400"/>
              <a:t>Sunday is 1</a:t>
            </a:r>
          </a:p>
          <a:p>
            <a:pPr lvl="1">
              <a:defRPr/>
            </a:pPr>
            <a:r>
              <a:rPr lang="en-US" sz="2400"/>
              <a:t>Saturday is 7</a:t>
            </a:r>
          </a:p>
          <a:p>
            <a:pPr lvl="1">
              <a:defRPr/>
            </a:pPr>
            <a:endParaRPr lang="en-US" sz="2400"/>
          </a:p>
          <a:p>
            <a:pPr>
              <a:defRPr/>
            </a:pPr>
            <a:endParaRPr lang="en-US" sz="2400"/>
          </a:p>
        </p:txBody>
      </p:sp>
      <p:sp>
        <p:nvSpPr>
          <p:cNvPr id="27652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Calendar Field Values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pPr marL="231775" indent="-231775">
              <a:lnSpc>
                <a:spcPts val="15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Explain about Generic Collections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IN" dirty="0" smtClean="0">
                <a:cs typeface="Arial" pitchFamily="34" charset="0"/>
              </a:rPr>
              <a:t>Explain about Legacy classes and interfaces in Collection API</a:t>
            </a:r>
          </a:p>
          <a:p>
            <a:pPr marL="231775" indent="-231775">
              <a:lnSpc>
                <a:spcPts val="15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Work with Utility Classes</a:t>
            </a:r>
          </a:p>
          <a:p>
            <a:pPr marL="231775" indent="-231775">
              <a:lnSpc>
                <a:spcPts val="15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Use of Some important utility classes(</a:t>
            </a:r>
            <a:r>
              <a:rPr lang="en-US" dirty="0" err="1" smtClean="0">
                <a:cs typeface="Arial" pitchFamily="34" charset="0"/>
              </a:rPr>
              <a:t>StringBuffer</a:t>
            </a:r>
            <a:r>
              <a:rPr lang="en-US" dirty="0" smtClean="0">
                <a:cs typeface="Arial" pitchFamily="34" charset="0"/>
              </a:rPr>
              <a:t>, Date, Calendar, </a:t>
            </a:r>
          </a:p>
          <a:p>
            <a:pPr marL="231775" indent="-231775">
              <a:lnSpc>
                <a:spcPts val="1500"/>
              </a:lnSpc>
              <a:spcBef>
                <a:spcPts val="1800"/>
              </a:spcBef>
              <a:buNone/>
              <a:defRPr/>
            </a:pPr>
            <a:r>
              <a:rPr lang="en-US" dirty="0" smtClean="0">
                <a:cs typeface="Arial" pitchFamily="34" charset="0"/>
              </a:rPr>
              <a:t>   Properties) 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4495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import java.util.*;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class TestCalendar {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static public void main(String []args) {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	Calendar c = Calendar.getInstance();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   System.out.println("Today is " +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      (c.get(Calendar.MONTH)+1) + "/" +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       c.get(Calendar.DATE) + "/" +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       c.get(Calendar.YEAR));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}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}</a:t>
            </a:r>
            <a:endParaRPr lang="en-US" sz="2400"/>
          </a:p>
        </p:txBody>
      </p:sp>
      <p:sp>
        <p:nvSpPr>
          <p:cNvPr id="28675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</a:t>
            </a:r>
            <a:r>
              <a:rPr lang="en-US" sz="2400" dirty="0">
                <a:solidFill>
                  <a:srgbClr val="3B4A1E"/>
                </a:solidFill>
                <a:ea typeface="SimSun" charset="-122"/>
                <a:cs typeface="Verdan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Classes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Calendar Example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4648200"/>
          </a:xfrm>
        </p:spPr>
        <p:txBody>
          <a:bodyPr/>
          <a:lstStyle/>
          <a:p>
            <a:pPr>
              <a:defRPr/>
            </a:pPr>
            <a:r>
              <a:rPr lang="en-US" sz="2800"/>
              <a:t>Package – java.util.GregorianCalendar</a:t>
            </a:r>
          </a:p>
          <a:p>
            <a:pPr>
              <a:defRPr/>
            </a:pPr>
            <a:r>
              <a:rPr lang="en-US" sz="2800"/>
              <a:t>Concrete subclass of Calendar that provides the standard calendar used by most of the world</a:t>
            </a:r>
          </a:p>
          <a:p>
            <a:pPr>
              <a:defRPr/>
            </a:pPr>
            <a:r>
              <a:rPr lang="en-US" sz="2800"/>
              <a:t>Provides seven constructors that allow GregorianCalendar objects to be created using a combination of different date, time, time zone, and locale values</a:t>
            </a:r>
          </a:p>
          <a:p>
            <a:pPr>
              <a:buFontTx/>
              <a:buNone/>
              <a:defRPr/>
            </a:pPr>
            <a:endParaRPr lang="en-US" sz="2800"/>
          </a:p>
          <a:p>
            <a:pPr>
              <a:defRPr/>
            </a:pPr>
            <a:endParaRPr lang="en-US"/>
          </a:p>
        </p:txBody>
      </p:sp>
      <p:sp>
        <p:nvSpPr>
          <p:cNvPr id="29700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Gregorian Calendar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449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import java.util.*;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class TestGCalendar {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static public void main(String []args) {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	Calendar gc = new </a:t>
            </a:r>
            <a:r>
              <a:rPr lang="en-US" b="1">
                <a:latin typeface="Courier New" pitchFamily="49" charset="0"/>
              </a:rPr>
              <a:t>GregorianCalendar(2004, 			06, 01);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System.out.println(“Day of year: “ + 	</a:t>
            </a:r>
            <a:r>
              <a:rPr lang="en-US" b="1">
                <a:latin typeface="Courier New" pitchFamily="49" charset="0"/>
              </a:rPr>
              <a:t>gc.get(Calendar.DAY_OF_YEAR)); 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endParaRPr lang="en-US" b="1">
              <a:latin typeface="Courier New" pitchFamily="49" charset="0"/>
            </a:endParaRP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System.out.println(“Week of year: “ + 	</a:t>
            </a:r>
            <a:r>
              <a:rPr lang="en-US" b="1">
                <a:latin typeface="Courier New" pitchFamily="49" charset="0"/>
              </a:rPr>
              <a:t>gc.get(Calendar.WEEK_OF_YEAR)); </a:t>
            </a:r>
            <a:endParaRPr lang="en-GB" b="1">
              <a:latin typeface="Courier New" pitchFamily="49" charset="0"/>
            </a:endParaRP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}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}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endParaRPr lang="en-US" b="1">
              <a:latin typeface="Courier New" pitchFamily="49" charset="0"/>
            </a:endParaRPr>
          </a:p>
        </p:txBody>
      </p:sp>
      <p:sp>
        <p:nvSpPr>
          <p:cNvPr id="30723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Gregorian Calendar Example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4648200"/>
          </a:xfrm>
        </p:spPr>
        <p:txBody>
          <a:bodyPr/>
          <a:lstStyle/>
          <a:p>
            <a:pPr>
              <a:defRPr/>
            </a:pPr>
            <a:r>
              <a:rPr lang="en-US" sz="2800"/>
              <a:t>Can add and subtract from dates by using method </a:t>
            </a:r>
            <a:r>
              <a:rPr lang="en-US" sz="2400" b="1">
                <a:latin typeface="Courier New" pitchFamily="49" charset="0"/>
              </a:rPr>
              <a:t>public void add(int field, int amount)</a:t>
            </a:r>
          </a:p>
          <a:p>
            <a:pPr>
              <a:defRPr/>
            </a:pPr>
            <a:r>
              <a:rPr lang="en-US" sz="2800"/>
              <a:t>Examples</a:t>
            </a:r>
          </a:p>
          <a:p>
            <a:pPr lvl="1">
              <a:buFontTx/>
              <a:buNone/>
              <a:defRPr/>
            </a:pPr>
            <a:r>
              <a:rPr lang="en-US" sz="2400" b="1">
                <a:latin typeface="Courier New" pitchFamily="49" charset="0"/>
              </a:rPr>
              <a:t>Calendar gc = new GregorianCalendar(); </a:t>
            </a:r>
          </a:p>
          <a:p>
            <a:pPr lvl="1">
              <a:buFontTx/>
              <a:buNone/>
              <a:defRPr/>
            </a:pPr>
            <a:r>
              <a:rPr lang="en-US" b="1">
                <a:latin typeface="Courier New" pitchFamily="49" charset="0"/>
              </a:rPr>
              <a:t>gc.add(Calendar.MONTH, 8);//add 8 month</a:t>
            </a:r>
          </a:p>
          <a:p>
            <a:pPr lvl="1">
              <a:buFontTx/>
              <a:buNone/>
              <a:defRPr/>
            </a:pPr>
            <a:r>
              <a:rPr lang="en-US" b="1">
                <a:latin typeface="Courier New" pitchFamily="49" charset="0"/>
              </a:rPr>
              <a:t>gc.add(Calendar.DATE, 3); //add 3 days</a:t>
            </a:r>
          </a:p>
          <a:p>
            <a:pPr lvl="1">
              <a:buFontTx/>
              <a:buNone/>
              <a:defRPr/>
            </a:pPr>
            <a:r>
              <a:rPr lang="en-US" b="1">
                <a:latin typeface="Courier New" pitchFamily="49" charset="0"/>
              </a:rPr>
              <a:t>gc.add(Calendar.YEAR, -1); //subtract 1 year</a:t>
            </a:r>
            <a:endParaRPr lang="en-US" sz="2400"/>
          </a:p>
          <a:p>
            <a:pPr>
              <a:defRPr/>
            </a:pPr>
            <a:r>
              <a:rPr lang="en-US" sz="2800"/>
              <a:t>Changes the original date</a:t>
            </a:r>
          </a:p>
          <a:p>
            <a:pPr lvl="1">
              <a:buFontTx/>
              <a:buNone/>
              <a:defRPr/>
            </a:pPr>
            <a:r>
              <a:rPr lang="en-US" b="1">
                <a:latin typeface="Courier New" pitchFamily="49" charset="0"/>
              </a:rPr>
              <a:t>	</a:t>
            </a:r>
            <a:endParaRPr lang="en-US"/>
          </a:p>
        </p:txBody>
      </p:sp>
      <p:sp>
        <p:nvSpPr>
          <p:cNvPr id="31747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Date Calculations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48768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Abstract class</a:t>
            </a:r>
          </a:p>
          <a:p>
            <a:pPr lvl="1">
              <a:buFontTx/>
              <a:buChar char="•"/>
              <a:defRPr/>
            </a:pPr>
            <a:r>
              <a:rPr lang="en-US" dirty="0"/>
              <a:t>Package – </a:t>
            </a:r>
            <a:r>
              <a:rPr lang="en-US" dirty="0" err="1"/>
              <a:t>java.text.DateFormat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sz="2400" dirty="0"/>
              <a:t>Four different </a:t>
            </a:r>
            <a:r>
              <a:rPr lang="en-GB" sz="2400" dirty="0"/>
              <a:t>pre-defined formats </a:t>
            </a:r>
          </a:p>
          <a:p>
            <a:pPr lvl="1">
              <a:buFontTx/>
              <a:buChar char="•"/>
              <a:defRPr/>
            </a:pPr>
            <a:r>
              <a:rPr lang="en-US" dirty="0"/>
              <a:t>SHORT - a completely numeric representation for a date or a time such as 5/1/05 or 8:00am</a:t>
            </a:r>
          </a:p>
          <a:p>
            <a:pPr lvl="1">
              <a:buFontTx/>
              <a:buChar char="•"/>
              <a:defRPr/>
            </a:pPr>
            <a:r>
              <a:rPr lang="en-US" dirty="0"/>
              <a:t>MEDIUM -  a longer representation such as Apr 1, 2004</a:t>
            </a:r>
          </a:p>
          <a:p>
            <a:pPr lvl="1">
              <a:buFontTx/>
              <a:buChar char="•"/>
              <a:defRPr/>
            </a:pPr>
            <a:r>
              <a:rPr lang="en-US" dirty="0"/>
              <a:t>LONG -  a longer representation than medium such as April 1, 2004</a:t>
            </a:r>
          </a:p>
          <a:p>
            <a:pPr lvl="1">
              <a:buFontTx/>
              <a:buChar char="•"/>
              <a:defRPr/>
            </a:pPr>
            <a:r>
              <a:rPr lang="en-US" dirty="0"/>
              <a:t>FULL - a comprehensive representation of the date or the time such as Thursday, April 1, 2004</a:t>
            </a:r>
          </a:p>
        </p:txBody>
      </p:sp>
      <p:sp>
        <p:nvSpPr>
          <p:cNvPr id="32771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Date Format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127125"/>
            <a:ext cx="10566400" cy="4191000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800" b="1" dirty="0">
                <a:latin typeface="Courier New" pitchFamily="49" charset="0"/>
              </a:rPr>
              <a:t>public static void main(String [] </a:t>
            </a:r>
            <a:r>
              <a:rPr lang="en-GB" sz="1800" b="1" dirty="0" err="1">
                <a:latin typeface="Courier New" pitchFamily="49" charset="0"/>
              </a:rPr>
              <a:t>args</a:t>
            </a:r>
            <a:r>
              <a:rPr lang="en-GB" sz="1800" b="1" dirty="0">
                <a:latin typeface="Courier New" pitchFamily="49" charset="0"/>
              </a:rPr>
              <a:t>) {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600" b="1" dirty="0">
                <a:latin typeface="Courier New" pitchFamily="49" charset="0"/>
              </a:rPr>
              <a:t>  	Calendar </a:t>
            </a:r>
            <a:r>
              <a:rPr lang="en-GB" sz="1600" b="1" dirty="0" err="1">
                <a:latin typeface="Courier New" pitchFamily="49" charset="0"/>
              </a:rPr>
              <a:t>gc</a:t>
            </a:r>
            <a:r>
              <a:rPr lang="en-GB" sz="1600" b="1" dirty="0">
                <a:latin typeface="Courier New" pitchFamily="49" charset="0"/>
              </a:rPr>
              <a:t> = new </a:t>
            </a:r>
            <a:r>
              <a:rPr lang="en-GB" sz="1600" b="1" dirty="0" err="1">
                <a:latin typeface="Courier New" pitchFamily="49" charset="0"/>
              </a:rPr>
              <a:t>GregorianCalendar</a:t>
            </a:r>
            <a:r>
              <a:rPr lang="en-GB" sz="16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600" b="1" dirty="0">
                <a:latin typeface="Courier New" pitchFamily="49" charset="0"/>
              </a:rPr>
              <a:t>  	// try with default Locale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600" b="1" dirty="0">
                <a:latin typeface="Courier New" pitchFamily="49" charset="0"/>
              </a:rPr>
              <a:t>  	</a:t>
            </a:r>
            <a:r>
              <a:rPr lang="en-GB" sz="1600" b="1" dirty="0" err="1">
                <a:latin typeface="Courier New" pitchFamily="49" charset="0"/>
              </a:rPr>
              <a:t>DateFormat.getDateInstance</a:t>
            </a:r>
            <a:r>
              <a:rPr lang="en-GB" sz="1600" b="1" dirty="0">
                <a:latin typeface="Courier New" pitchFamily="49" charset="0"/>
              </a:rPr>
              <a:t>(</a:t>
            </a:r>
            <a:r>
              <a:rPr lang="en-GB" sz="1600" b="1" dirty="0" err="1">
                <a:latin typeface="Courier New" pitchFamily="49" charset="0"/>
              </a:rPr>
              <a:t>DateFormat.SHORT</a:t>
            </a:r>
            <a:r>
              <a:rPr lang="en-GB" sz="1600" b="1" dirty="0">
                <a:latin typeface="Courier New" pitchFamily="49" charset="0"/>
              </a:rPr>
              <a:t>).       	format(</a:t>
            </a:r>
            <a:r>
              <a:rPr lang="en-GB" sz="1600" b="1" dirty="0" err="1">
                <a:latin typeface="Courier New" pitchFamily="49" charset="0"/>
              </a:rPr>
              <a:t>gc.getTime</a:t>
            </a:r>
            <a:r>
              <a:rPr lang="en-GB" sz="16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 err="1">
                <a:latin typeface="Courier New" pitchFamily="49" charset="0"/>
              </a:rPr>
              <a:t>DateFormat.getDateInstance</a:t>
            </a:r>
            <a:r>
              <a:rPr lang="en-GB" sz="1600" b="1" dirty="0">
                <a:latin typeface="Courier New" pitchFamily="49" charset="0"/>
              </a:rPr>
              <a:t>(</a:t>
            </a:r>
            <a:r>
              <a:rPr lang="en-GB" sz="1600" b="1" dirty="0" err="1">
                <a:latin typeface="Courier New" pitchFamily="49" charset="0"/>
              </a:rPr>
              <a:t>DateFormat.MEDIUM</a:t>
            </a:r>
            <a:r>
              <a:rPr lang="en-GB" sz="1600" b="1" dirty="0">
                <a:latin typeface="Courier New" pitchFamily="49" charset="0"/>
              </a:rPr>
              <a:t>).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600" b="1" dirty="0">
                <a:latin typeface="Courier New" pitchFamily="49" charset="0"/>
              </a:rPr>
              <a:t>		format(</a:t>
            </a:r>
            <a:r>
              <a:rPr lang="en-GB" sz="1600" b="1" dirty="0" err="1">
                <a:latin typeface="Courier New" pitchFamily="49" charset="0"/>
              </a:rPr>
              <a:t>gc.getTime</a:t>
            </a:r>
            <a:r>
              <a:rPr lang="en-GB" sz="16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 err="1">
                <a:latin typeface="Courier New" pitchFamily="49" charset="0"/>
              </a:rPr>
              <a:t>DateFormat.getDateInstance</a:t>
            </a:r>
            <a:r>
              <a:rPr lang="en-GB" sz="1600" b="1" dirty="0">
                <a:latin typeface="Courier New" pitchFamily="49" charset="0"/>
              </a:rPr>
              <a:t>(</a:t>
            </a:r>
            <a:r>
              <a:rPr lang="en-GB" sz="1600" b="1" dirty="0" err="1">
                <a:latin typeface="Courier New" pitchFamily="49" charset="0"/>
              </a:rPr>
              <a:t>DateFormat.LONG</a:t>
            </a:r>
            <a:r>
              <a:rPr lang="en-GB" sz="1600" b="1" dirty="0">
                <a:latin typeface="Courier New" pitchFamily="49" charset="0"/>
              </a:rPr>
              <a:t>).	format(</a:t>
            </a:r>
            <a:r>
              <a:rPr lang="en-GB" sz="1600" b="1" dirty="0" err="1">
                <a:latin typeface="Courier New" pitchFamily="49" charset="0"/>
              </a:rPr>
              <a:t>gc.getTime</a:t>
            </a:r>
            <a:r>
              <a:rPr lang="en-GB" sz="16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 err="1">
                <a:latin typeface="Courier New" pitchFamily="49" charset="0"/>
              </a:rPr>
              <a:t>DateFormat.getDateInstance</a:t>
            </a:r>
            <a:r>
              <a:rPr lang="en-GB" sz="1600" b="1" dirty="0">
                <a:latin typeface="Courier New" pitchFamily="49" charset="0"/>
              </a:rPr>
              <a:t>(</a:t>
            </a:r>
            <a:r>
              <a:rPr lang="en-GB" sz="1600" b="1" dirty="0" err="1">
                <a:latin typeface="Courier New" pitchFamily="49" charset="0"/>
              </a:rPr>
              <a:t>DateFormat.FULL</a:t>
            </a:r>
            <a:r>
              <a:rPr lang="en-GB" sz="1600" b="1" dirty="0">
                <a:latin typeface="Courier New" pitchFamily="49" charset="0"/>
              </a:rPr>
              <a:t>).	format(</a:t>
            </a:r>
            <a:r>
              <a:rPr lang="en-GB" sz="1600" b="1" dirty="0" err="1">
                <a:latin typeface="Courier New" pitchFamily="49" charset="0"/>
              </a:rPr>
              <a:t>gc.getTime</a:t>
            </a:r>
            <a:r>
              <a:rPr lang="en-GB" sz="1600" b="1" dirty="0">
                <a:latin typeface="Courier New" pitchFamily="49" charset="0"/>
              </a:rPr>
              <a:t>());					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19200" y="5127626"/>
            <a:ext cx="8026400" cy="1196975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000">
                <a:latin typeface="Courier New" pitchFamily="49" charset="0"/>
              </a:rPr>
              <a:t> 5/1/04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000">
                <a:latin typeface="Courier New" pitchFamily="49" charset="0"/>
              </a:rPr>
              <a:t> Apr 1, 2004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000">
                <a:latin typeface="Courier New" pitchFamily="49" charset="0"/>
              </a:rPr>
              <a:t> April 1, 2004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000">
                <a:latin typeface="Courier New" pitchFamily="49" charset="0"/>
              </a:rPr>
              <a:t> Thursday, April 1, 2003</a:t>
            </a:r>
            <a:endParaRPr lang="en-GB">
              <a:latin typeface="Courier New" pitchFamily="49" charset="0"/>
            </a:endParaRPr>
          </a:p>
        </p:txBody>
      </p:sp>
      <p:sp>
        <p:nvSpPr>
          <p:cNvPr id="33797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Date Format Example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10871200" cy="4876800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2000" b="1" dirty="0">
                <a:latin typeface="Courier New" pitchFamily="49" charset="0"/>
              </a:rPr>
              <a:t>public static void main(String [] </a:t>
            </a:r>
            <a:r>
              <a:rPr lang="en-GB" sz="2000" b="1" dirty="0" err="1">
                <a:latin typeface="Courier New" pitchFamily="49" charset="0"/>
              </a:rPr>
              <a:t>args</a:t>
            </a:r>
            <a:r>
              <a:rPr lang="en-GB" sz="2000" b="1" dirty="0">
                <a:latin typeface="Courier New" pitchFamily="49" charset="0"/>
              </a:rPr>
              <a:t>) {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800" b="1" dirty="0">
                <a:latin typeface="Courier New" pitchFamily="49" charset="0"/>
              </a:rPr>
              <a:t>  	Calendar </a:t>
            </a:r>
            <a:r>
              <a:rPr lang="en-GB" sz="1800" b="1" dirty="0" err="1">
                <a:latin typeface="Courier New" pitchFamily="49" charset="0"/>
              </a:rPr>
              <a:t>gc</a:t>
            </a:r>
            <a:r>
              <a:rPr lang="en-GB" sz="1800" b="1" dirty="0">
                <a:latin typeface="Courier New" pitchFamily="49" charset="0"/>
              </a:rPr>
              <a:t> = new </a:t>
            </a:r>
            <a:r>
              <a:rPr lang="en-GB" sz="1800" b="1" dirty="0" err="1">
                <a:latin typeface="Courier New" pitchFamily="49" charset="0"/>
              </a:rPr>
              <a:t>GregorianCalendar</a:t>
            </a:r>
            <a:r>
              <a:rPr lang="en-GB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800" b="1" dirty="0">
                <a:latin typeface="Courier New" pitchFamily="49" charset="0"/>
              </a:rPr>
              <a:t>	</a:t>
            </a:r>
            <a:r>
              <a:rPr lang="en-GB" sz="1800" b="1" dirty="0" err="1">
                <a:latin typeface="Courier New" pitchFamily="49" charset="0"/>
              </a:rPr>
              <a:t>DateFormat.getDateInstance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DateFormat.SHORT</a:t>
            </a:r>
            <a:r>
              <a:rPr lang="en-GB" sz="1800" b="1" dirty="0">
                <a:latin typeface="Courier New" pitchFamily="49" charset="0"/>
              </a:rPr>
              <a:t>, 	</a:t>
            </a:r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Locale.GERMANY</a:t>
            </a:r>
            <a:r>
              <a:rPr lang="en-GB" sz="1800" b="1" dirty="0">
                <a:latin typeface="Courier New" pitchFamily="49" charset="0"/>
              </a:rPr>
              <a:t>).format(</a:t>
            </a:r>
            <a:r>
              <a:rPr lang="en-GB" sz="1800" b="1" dirty="0" err="1">
                <a:latin typeface="Courier New" pitchFamily="49" charset="0"/>
              </a:rPr>
              <a:t>gc.getTime</a:t>
            </a:r>
            <a:r>
              <a:rPr lang="en-GB" sz="18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800" b="1" dirty="0">
                <a:latin typeface="Courier New" pitchFamily="49" charset="0"/>
              </a:rPr>
              <a:t>	</a:t>
            </a:r>
            <a:r>
              <a:rPr lang="en-GB" sz="1800" b="1" dirty="0" err="1">
                <a:latin typeface="Courier New" pitchFamily="49" charset="0"/>
              </a:rPr>
              <a:t>DateFormat.getDateInstance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DateFormat.MEDIUM</a:t>
            </a:r>
            <a:r>
              <a:rPr lang="en-GB" sz="1800" b="1" dirty="0">
                <a:latin typeface="Courier New" pitchFamily="49" charset="0"/>
              </a:rPr>
              <a:t>, 	</a:t>
            </a:r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Locale.GERMANY</a:t>
            </a:r>
            <a:r>
              <a:rPr lang="en-GB" sz="1800" b="1" dirty="0">
                <a:latin typeface="Courier New" pitchFamily="49" charset="0"/>
              </a:rPr>
              <a:t>).format(</a:t>
            </a:r>
            <a:r>
              <a:rPr lang="en-GB" sz="1800" b="1" dirty="0" err="1">
                <a:latin typeface="Courier New" pitchFamily="49" charset="0"/>
              </a:rPr>
              <a:t>gc.getTime</a:t>
            </a:r>
            <a:r>
              <a:rPr lang="en-GB" sz="18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800" b="1" dirty="0">
                <a:latin typeface="Courier New" pitchFamily="49" charset="0"/>
              </a:rPr>
              <a:t>	</a:t>
            </a:r>
            <a:r>
              <a:rPr lang="en-GB" sz="1800" b="1" dirty="0" err="1">
                <a:latin typeface="Courier New" pitchFamily="49" charset="0"/>
              </a:rPr>
              <a:t>DateFormat.getDateInstance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DateFormat.LONG</a:t>
            </a:r>
            <a:r>
              <a:rPr lang="en-GB" sz="1800" b="1" dirty="0">
                <a:latin typeface="Courier New" pitchFamily="49" charset="0"/>
              </a:rPr>
              <a:t>, 	</a:t>
            </a:r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Locale.GERMANY</a:t>
            </a:r>
            <a:r>
              <a:rPr lang="en-GB" sz="1800" b="1" dirty="0">
                <a:latin typeface="Courier New" pitchFamily="49" charset="0"/>
              </a:rPr>
              <a:t>).format(</a:t>
            </a:r>
            <a:r>
              <a:rPr lang="en-GB" sz="1800" b="1" dirty="0" err="1">
                <a:latin typeface="Courier New" pitchFamily="49" charset="0"/>
              </a:rPr>
              <a:t>gc.getTime</a:t>
            </a:r>
            <a:r>
              <a:rPr lang="en-GB" sz="18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800" b="1" dirty="0">
                <a:latin typeface="Courier New" pitchFamily="49" charset="0"/>
              </a:rPr>
              <a:t>	</a:t>
            </a:r>
            <a:r>
              <a:rPr lang="en-GB" sz="1800" b="1" dirty="0" err="1">
                <a:latin typeface="Courier New" pitchFamily="49" charset="0"/>
              </a:rPr>
              <a:t>DateFormat.getDateInstance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DateFormat.FULL</a:t>
            </a:r>
            <a:r>
              <a:rPr lang="en-GB" sz="1800" b="1" dirty="0">
                <a:latin typeface="Courier New" pitchFamily="49" charset="0"/>
              </a:rPr>
              <a:t>, 	</a:t>
            </a:r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Locale.GERMANY</a:t>
            </a:r>
            <a:r>
              <a:rPr lang="en-GB" sz="1800" b="1" dirty="0">
                <a:latin typeface="Courier New" pitchFamily="49" charset="0"/>
              </a:rPr>
              <a:t>).format(</a:t>
            </a:r>
            <a:r>
              <a:rPr lang="en-GB" sz="1800" b="1" dirty="0" err="1">
                <a:latin typeface="Courier New" pitchFamily="49" charset="0"/>
              </a:rPr>
              <a:t>gc.getTime</a:t>
            </a:r>
            <a:r>
              <a:rPr lang="en-GB" sz="1800" b="1" dirty="0">
                <a:latin typeface="Courier New" pitchFamily="49" charset="0"/>
              </a:rPr>
              <a:t>());					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14400" y="5105401"/>
            <a:ext cx="4978400" cy="1362075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1800">
                <a:latin typeface="Courier New" pitchFamily="49" charset="0"/>
              </a:rPr>
              <a:t> 01.04.04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1800">
                <a:latin typeface="Courier New" pitchFamily="49" charset="0"/>
              </a:rPr>
              <a:t> 01.04.2004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1800">
                <a:latin typeface="Courier New" pitchFamily="49" charset="0"/>
              </a:rPr>
              <a:t> 1. April 2004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1800">
                <a:latin typeface="Courier New" pitchFamily="49" charset="0"/>
              </a:rPr>
              <a:t> Donnerstag, 1. April 2004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endParaRPr lang="en-GB" sz="1800">
              <a:latin typeface="Courier New" pitchFamily="49" charset="0"/>
            </a:endParaRPr>
          </a:p>
        </p:txBody>
      </p:sp>
      <p:sp>
        <p:nvSpPr>
          <p:cNvPr id="34821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Date Format Example – Local for Germany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876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/>
              <a:t>Concrete class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/>
              <a:t>Package – java.text.SimpleDateFormat 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Used for formatting and parsing dates in a locale-sensitive manner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GB"/>
              <a:t>Date to Text - Formatting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GB"/>
              <a:t>Text to Date - Parsing	</a:t>
            </a:r>
          </a:p>
          <a:p>
            <a:pPr>
              <a:lnSpc>
                <a:spcPct val="90000"/>
              </a:lnSpc>
              <a:defRPr/>
            </a:pPr>
            <a:r>
              <a:rPr lang="en-GB"/>
              <a:t>Allows user defined patterns for dates and times</a:t>
            </a:r>
          </a:p>
          <a:p>
            <a:pPr>
              <a:lnSpc>
                <a:spcPct val="90000"/>
              </a:lnSpc>
              <a:defRPr/>
            </a:pPr>
            <a:r>
              <a:rPr lang="en-GB"/>
              <a:t>Create pattern string to specify how to format or parse date and time values</a:t>
            </a:r>
          </a:p>
        </p:txBody>
      </p:sp>
      <p:sp>
        <p:nvSpPr>
          <p:cNvPr id="35843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Simple Date Format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876800"/>
          </a:xfrm>
        </p:spPr>
        <p:txBody>
          <a:bodyPr/>
          <a:lstStyle/>
          <a:p>
            <a:pPr>
              <a:defRPr/>
            </a:pPr>
            <a:r>
              <a:rPr lang="en-US" sz="2800"/>
              <a:t>Unquoted letters from </a:t>
            </a:r>
            <a:r>
              <a:rPr lang="en-US" sz="2800">
                <a:latin typeface="Arial Unicode MS" pitchFamily="34" charset="-120"/>
              </a:rPr>
              <a:t>'A'</a:t>
            </a:r>
            <a:r>
              <a:rPr lang="en-US" sz="2800"/>
              <a:t> to </a:t>
            </a:r>
            <a:r>
              <a:rPr lang="en-US" sz="2800">
                <a:latin typeface="Arial Unicode MS" pitchFamily="34" charset="-120"/>
              </a:rPr>
              <a:t>'Z'</a:t>
            </a:r>
            <a:r>
              <a:rPr lang="en-US" sz="2800"/>
              <a:t> and from </a:t>
            </a:r>
            <a:r>
              <a:rPr lang="en-US" sz="2800">
                <a:latin typeface="Arial Unicode MS" pitchFamily="34" charset="-120"/>
              </a:rPr>
              <a:t>'a'</a:t>
            </a:r>
            <a:r>
              <a:rPr lang="en-US" sz="2800"/>
              <a:t> to </a:t>
            </a:r>
            <a:r>
              <a:rPr lang="en-US" sz="2800">
                <a:latin typeface="Arial Unicode MS" pitchFamily="34" charset="-120"/>
              </a:rPr>
              <a:t>'z'</a:t>
            </a:r>
            <a:r>
              <a:rPr lang="en-US" sz="2800"/>
              <a:t> are interpreted as pattern letters </a:t>
            </a:r>
          </a:p>
          <a:p>
            <a:pPr>
              <a:defRPr/>
            </a:pPr>
            <a:r>
              <a:rPr lang="en-US" sz="2800"/>
              <a:t>All other characters are not interpreted</a:t>
            </a:r>
          </a:p>
          <a:p>
            <a:pPr>
              <a:defRPr/>
            </a:pPr>
            <a:r>
              <a:rPr lang="en-US" sz="2800"/>
              <a:t>Text can be quoted using single quotes (</a:t>
            </a:r>
            <a:r>
              <a:rPr lang="en-US" sz="2800">
                <a:latin typeface="Arial Unicode MS" pitchFamily="34" charset="-120"/>
              </a:rPr>
              <a:t>'</a:t>
            </a:r>
            <a:r>
              <a:rPr lang="en-US" sz="2800"/>
              <a:t>) to avoid interpretation.</a:t>
            </a:r>
          </a:p>
          <a:p>
            <a:pPr>
              <a:defRPr/>
            </a:pPr>
            <a:r>
              <a:rPr lang="en-US" sz="2800"/>
              <a:t>Pattern letters are repeated, as their number determines the exact presentation</a:t>
            </a:r>
          </a:p>
          <a:p>
            <a:pPr lvl="1">
              <a:buFontTx/>
              <a:buNone/>
              <a:defRPr/>
            </a:pPr>
            <a:endParaRPr lang="en-US" sz="2400"/>
          </a:p>
        </p:txBody>
      </p:sp>
      <p:sp>
        <p:nvSpPr>
          <p:cNvPr id="36868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Pattern Strings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12925"/>
            <a:ext cx="10363200" cy="4267200"/>
          </a:xfrm>
        </p:spPr>
        <p:txBody>
          <a:bodyPr/>
          <a:lstStyle/>
          <a:p>
            <a:pPr>
              <a:buFontTx/>
              <a:buNone/>
              <a:defRPr/>
            </a:pPr>
            <a:endParaRPr lang="en-US" sz="2800"/>
          </a:p>
          <a:p>
            <a:pPr>
              <a:defRPr/>
            </a:pPr>
            <a:endParaRPr lang="en-US"/>
          </a:p>
        </p:txBody>
      </p:sp>
      <p:graphicFrame>
        <p:nvGraphicFramePr>
          <p:cNvPr id="91344" name="Group 208"/>
          <p:cNvGraphicFramePr>
            <a:graphicFrameLocks noGrp="1"/>
          </p:cNvGraphicFramePr>
          <p:nvPr/>
        </p:nvGraphicFramePr>
        <p:xfrm>
          <a:off x="1638301" y="1433513"/>
          <a:ext cx="9030269" cy="4616898"/>
        </p:xfrm>
        <a:graphic>
          <a:graphicData uri="http://schemas.openxmlformats.org/drawingml/2006/table">
            <a:tbl>
              <a:tblPr/>
              <a:tblGrid>
                <a:gridCol w="1128784"/>
                <a:gridCol w="3386351"/>
                <a:gridCol w="1975371"/>
                <a:gridCol w="2539763"/>
              </a:tblGrid>
              <a:tr h="35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Letter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Component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Presentation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Examples*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Year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Year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2004; 04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Month in year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Month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April; Apr; 04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Day in year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92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Day in month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01; 1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Hour in day (0-23) 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Hour in day (1-24)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Hour in am/pm (0-11)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6; 06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Hour in am/pm (1-12)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6; 06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Minute in hour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Second in minute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Milliseconds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550; 00550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Am/pm marker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Text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PM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63" name="Text Box 198"/>
          <p:cNvSpPr txBox="1">
            <a:spLocks noChangeArrowheads="1"/>
          </p:cNvSpPr>
          <p:nvPr/>
        </p:nvSpPr>
        <p:spPr bwMode="auto">
          <a:xfrm>
            <a:off x="914400" y="6156326"/>
            <a:ext cx="975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*Examples for April 1, 2004 6:47pm</a:t>
            </a:r>
          </a:p>
        </p:txBody>
      </p:sp>
      <p:sp>
        <p:nvSpPr>
          <p:cNvPr id="37965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Sampling of Pattern Letters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419101" y="2190751"/>
            <a:ext cx="11334751" cy="4111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Collections are declared as Collection&lt;Object&gt;.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419101" y="1687513"/>
            <a:ext cx="11334751" cy="4111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We can put anything in any Collection; </a:t>
            </a:r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/>
              <a:t>Collection Framework</a:t>
            </a:r>
            <a:endParaRPr lang="en-US" dirty="0"/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419101" y="1182688"/>
            <a:ext cx="11334751" cy="4111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All collection implementations are declared to hold Object type 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2151" y="3517901"/>
            <a:ext cx="4876800" cy="366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0" dirty="0"/>
              <a:t>Collection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908051" y="2647950"/>
            <a:ext cx="539749" cy="2039938"/>
            <a:chOff x="680720" y="2648559"/>
            <a:chExt cx="404502" cy="2040089"/>
          </a:xfrm>
        </p:grpSpPr>
        <p:pic>
          <p:nvPicPr>
            <p:cNvPr id="11317" name="Picture 2" descr="C:\Users\Agni\AppData\Local\Microsoft\Windows\Temporary Internet Files\Content.IE5\ER7AXOAK\MC900441795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0720" y="2648559"/>
              <a:ext cx="404502" cy="404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6" name="Straight Arrow Connector 25"/>
            <p:cNvCxnSpPr/>
            <p:nvPr/>
          </p:nvCxnSpPr>
          <p:spPr>
            <a:xfrm rot="5400000">
              <a:off x="700394" y="3301870"/>
              <a:ext cx="366740" cy="12690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11499" y="4144893"/>
              <a:ext cx="365152" cy="11104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loud 30"/>
            <p:cNvSpPr/>
            <p:nvPr/>
          </p:nvSpPr>
          <p:spPr>
            <a:xfrm>
              <a:off x="685478" y="4387001"/>
              <a:ext cx="350569" cy="30164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400" dirty="0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051051" y="2724150"/>
            <a:ext cx="734483" cy="1963738"/>
            <a:chOff x="1538232" y="2724759"/>
            <a:chExt cx="551594" cy="1963889"/>
          </a:xfrm>
        </p:grpSpPr>
        <p:pic>
          <p:nvPicPr>
            <p:cNvPr id="11313" name="Picture 3" descr="C:\Users\Agni\AppData\Local\Microsoft\Windows\Temporary Internet Files\Content.IE5\ER7AXOAK\MC900441450[1].png"/>
            <p:cNvPicPr>
              <a:picLocks noChangeAspect="1" noChangeArrowheads="1"/>
            </p:cNvPicPr>
            <p:nvPr/>
          </p:nvPicPr>
          <p:blipFill>
            <a:blip r:embed="rId4"/>
            <a:srcRect b="29965"/>
            <a:stretch>
              <a:fillRect/>
            </a:stretch>
          </p:blipFill>
          <p:spPr bwMode="auto">
            <a:xfrm>
              <a:off x="1538232" y="2724759"/>
              <a:ext cx="551594" cy="386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" name="Straight Arrow Connector 24"/>
            <p:cNvCxnSpPr/>
            <p:nvPr/>
          </p:nvCxnSpPr>
          <p:spPr>
            <a:xfrm rot="5400000">
              <a:off x="1632248" y="3302646"/>
              <a:ext cx="366741" cy="11128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1637810" y="4144881"/>
              <a:ext cx="365153" cy="11127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loud 31"/>
            <p:cNvSpPr/>
            <p:nvPr/>
          </p:nvSpPr>
          <p:spPr>
            <a:xfrm>
              <a:off x="1625660" y="4387000"/>
              <a:ext cx="351304" cy="30164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3331633" y="2571750"/>
            <a:ext cx="685800" cy="2116138"/>
            <a:chOff x="2498464" y="2572359"/>
            <a:chExt cx="514821" cy="2116289"/>
          </a:xfrm>
        </p:grpSpPr>
        <p:pic>
          <p:nvPicPr>
            <p:cNvPr id="11309" name="Picture 18" descr="Book-ic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98464" y="2572359"/>
              <a:ext cx="514821" cy="51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" name="Straight Arrow Connector 23"/>
            <p:cNvCxnSpPr/>
            <p:nvPr/>
          </p:nvCxnSpPr>
          <p:spPr>
            <a:xfrm rot="5400000">
              <a:off x="2565354" y="3301069"/>
              <a:ext cx="365151" cy="12712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2564559" y="4144887"/>
              <a:ext cx="365151" cy="11122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loud 32"/>
            <p:cNvSpPr/>
            <p:nvPr/>
          </p:nvSpPr>
          <p:spPr>
            <a:xfrm>
              <a:off x="2565200" y="4387001"/>
              <a:ext cx="351159" cy="30164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8945034" y="2530476"/>
            <a:ext cx="793751" cy="2225675"/>
            <a:chOff x="6709560" y="2530534"/>
            <a:chExt cx="595205" cy="2226401"/>
          </a:xfrm>
        </p:grpSpPr>
        <p:pic>
          <p:nvPicPr>
            <p:cNvPr id="11305" name="Picture 35" descr="Book-ic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89944" y="2530534"/>
              <a:ext cx="514821" cy="51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8" name="Straight Arrow Connector 37"/>
            <p:cNvCxnSpPr/>
            <p:nvPr/>
          </p:nvCxnSpPr>
          <p:spPr>
            <a:xfrm rot="5400000">
              <a:off x="6821366" y="3268172"/>
              <a:ext cx="366832" cy="12698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6811843" y="4173342"/>
              <a:ext cx="365244" cy="11111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08" name="Picture 44" descr="Book-ic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09560" y="4242114"/>
              <a:ext cx="514821" cy="51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468534" y="2530476"/>
            <a:ext cx="757767" cy="2225675"/>
            <a:chOff x="4850840" y="2530534"/>
            <a:chExt cx="569245" cy="2226401"/>
          </a:xfrm>
        </p:grpSpPr>
        <p:cxnSp>
          <p:nvCxnSpPr>
            <p:cNvPr id="37" name="Straight Arrow Connector 36"/>
            <p:cNvCxnSpPr/>
            <p:nvPr/>
          </p:nvCxnSpPr>
          <p:spPr>
            <a:xfrm rot="5400000">
              <a:off x="4928196" y="3268160"/>
              <a:ext cx="366832" cy="12721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4924219" y="4151892"/>
              <a:ext cx="365244" cy="12721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03" name="Picture 45" descr="Book-ic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50840" y="4242114"/>
              <a:ext cx="514821" cy="51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04" name="Picture 46" descr="Book-ic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05264" y="2530534"/>
              <a:ext cx="514821" cy="51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7753352" y="2530476"/>
            <a:ext cx="766233" cy="2225675"/>
            <a:chOff x="5815480" y="2530534"/>
            <a:chExt cx="574885" cy="2226401"/>
          </a:xfrm>
        </p:grpSpPr>
        <p:cxnSp>
          <p:nvCxnSpPr>
            <p:cNvPr id="39" name="Straight Arrow Connector 38"/>
            <p:cNvCxnSpPr/>
            <p:nvPr/>
          </p:nvCxnSpPr>
          <p:spPr>
            <a:xfrm rot="5400000">
              <a:off x="5906802" y="3268168"/>
              <a:ext cx="366832" cy="12705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5897273" y="4173338"/>
              <a:ext cx="365244" cy="11117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99" name="Picture 43" descr="Book-ic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815480" y="4242114"/>
              <a:ext cx="514821" cy="51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00" name="Picture 47" descr="Book-ic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875544" y="2530534"/>
              <a:ext cx="514821" cy="51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10401301" y="2682875"/>
            <a:ext cx="734484" cy="788988"/>
            <a:chOff x="7800864" y="2682934"/>
            <a:chExt cx="551594" cy="789642"/>
          </a:xfrm>
        </p:grpSpPr>
        <p:cxnSp>
          <p:nvCxnSpPr>
            <p:cNvPr id="40" name="Straight Arrow Connector 39"/>
            <p:cNvCxnSpPr/>
            <p:nvPr/>
          </p:nvCxnSpPr>
          <p:spPr>
            <a:xfrm rot="5400000">
              <a:off x="7886004" y="3281123"/>
              <a:ext cx="381316" cy="1589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96" name="Picture 3" descr="C:\Users\Agni\AppData\Local\Microsoft\Windows\Temporary Internet Files\Content.IE5\ER7AXOAK\MC900441450[1].png"/>
            <p:cNvPicPr>
              <a:picLocks noChangeAspect="1" noChangeArrowheads="1"/>
            </p:cNvPicPr>
            <p:nvPr/>
          </p:nvPicPr>
          <p:blipFill>
            <a:blip r:embed="rId4"/>
            <a:srcRect b="31534"/>
            <a:stretch>
              <a:fillRect/>
            </a:stretch>
          </p:blipFill>
          <p:spPr bwMode="auto">
            <a:xfrm>
              <a:off x="7800864" y="2682934"/>
              <a:ext cx="551594" cy="377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772584" y="4560889"/>
            <a:ext cx="4646083" cy="655637"/>
            <a:chOff x="579962" y="4560324"/>
            <a:chExt cx="3484597" cy="655632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2131762" y="3008524"/>
              <a:ext cx="380997" cy="3484597"/>
            </a:xfrm>
            <a:prstGeom prst="rightBrace">
              <a:avLst>
                <a:gd name="adj1" fmla="val 60147"/>
                <a:gd name="adj2" fmla="val 5044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834100" y="4987358"/>
              <a:ext cx="914409" cy="228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Object</a:t>
              </a:r>
            </a:p>
          </p:txBody>
        </p:sp>
      </p:grp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6350001" y="4560889"/>
            <a:ext cx="3390900" cy="650875"/>
            <a:chOff x="4762918" y="4560301"/>
            <a:chExt cx="2542233" cy="650911"/>
          </a:xfrm>
        </p:grpSpPr>
        <p:sp>
          <p:nvSpPr>
            <p:cNvPr id="54" name="Right Brace 53"/>
            <p:cNvSpPr/>
            <p:nvPr/>
          </p:nvSpPr>
          <p:spPr>
            <a:xfrm rot="5400000">
              <a:off x="5843524" y="3479695"/>
              <a:ext cx="381021" cy="2542233"/>
            </a:xfrm>
            <a:prstGeom prst="rightBrace">
              <a:avLst>
                <a:gd name="adj1" fmla="val 60147"/>
                <a:gd name="adj2" fmla="val 5044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569069" y="4982599"/>
              <a:ext cx="914061" cy="228613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Book</a:t>
              </a:r>
            </a:p>
          </p:txBody>
        </p:sp>
      </p:grpSp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4478867" y="2724151"/>
            <a:ext cx="823384" cy="1946275"/>
            <a:chOff x="3359116" y="2724760"/>
            <a:chExt cx="617419" cy="1946343"/>
          </a:xfrm>
        </p:grpSpPr>
        <p:pic>
          <p:nvPicPr>
            <p:cNvPr id="11287" name="Picture 6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59116" y="2724760"/>
              <a:ext cx="617419" cy="387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7" name="Straight Arrow Connector 26"/>
            <p:cNvCxnSpPr/>
            <p:nvPr/>
          </p:nvCxnSpPr>
          <p:spPr>
            <a:xfrm rot="5400000">
              <a:off x="3490811" y="4144037"/>
              <a:ext cx="365138" cy="12698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loud 33"/>
            <p:cNvSpPr/>
            <p:nvPr/>
          </p:nvSpPr>
          <p:spPr>
            <a:xfrm>
              <a:off x="3505138" y="4369467"/>
              <a:ext cx="350770" cy="30163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rot="5400000">
              <a:off x="3495573" y="3302631"/>
              <a:ext cx="366726" cy="11111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759884" y="5332414"/>
            <a:ext cx="4690533" cy="83099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45720" anchor="ctr">
            <a:spAutoFit/>
          </a:bodyPr>
          <a:lstStyle/>
          <a:p>
            <a:pPr algn="just">
              <a:defRPr/>
            </a:pPr>
            <a:r>
              <a:rPr lang="en-US" sz="1600" b="0" dirty="0"/>
              <a:t>Without generics, the compiler would happily let you put Mobile into an Collection that was supposed to hold any Objects.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405033" y="5321301"/>
            <a:ext cx="4794251" cy="83099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sz="1600" b="0" dirty="0"/>
              <a:t>With generics, you can create type-safe collections where more problems are caught at compile-time instead of runtime.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00800" y="3529014"/>
            <a:ext cx="4876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0" dirty="0"/>
              <a:t>Collection&lt;Book&gt;</a:t>
            </a:r>
          </a:p>
        </p:txBody>
      </p:sp>
      <p:sp>
        <p:nvSpPr>
          <p:cNvPr id="72" name="Oval Callout 71"/>
          <p:cNvSpPr/>
          <p:nvPr/>
        </p:nvSpPr>
        <p:spPr>
          <a:xfrm>
            <a:off x="9590618" y="4559301"/>
            <a:ext cx="2544233" cy="608013"/>
          </a:xfrm>
          <a:prstGeom prst="wedgeEllipseCallout">
            <a:avLst>
              <a:gd name="adj1" fmla="val 11411"/>
              <a:gd name="adj2" fmla="val -2307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b="0" dirty="0"/>
              <a:t>Compile Time Error</a:t>
            </a:r>
          </a:p>
        </p:txBody>
      </p:sp>
      <p:pic>
        <p:nvPicPr>
          <p:cNvPr id="73" name="Picture 72" descr="x2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957984" y="30702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593487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Generic Type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1" grpId="0" animBg="1"/>
      <p:bldP spid="16" grpId="0" animBg="1"/>
      <p:bldP spid="58" grpId="0" animBg="1"/>
      <p:bldP spid="60" grpId="0" animBg="1"/>
      <p:bldP spid="71" grpId="0" animBg="1"/>
      <p:bldP spid="7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4267200"/>
          </a:xfrm>
        </p:spPr>
        <p:txBody>
          <a:bodyPr/>
          <a:lstStyle/>
          <a:p>
            <a:pPr>
              <a:buFontTx/>
              <a:buNone/>
              <a:defRPr/>
            </a:pPr>
            <a:endParaRPr lang="en-US" sz="2800"/>
          </a:p>
          <a:p>
            <a:pPr>
              <a:defRPr/>
            </a:pPr>
            <a:endParaRPr lang="en-US"/>
          </a:p>
        </p:txBody>
      </p:sp>
      <p:sp>
        <p:nvSpPr>
          <p:cNvPr id="38915" name="Text Box 76"/>
          <p:cNvSpPr txBox="1">
            <a:spLocks noChangeArrowheads="1"/>
          </p:cNvSpPr>
          <p:nvPr/>
        </p:nvSpPr>
        <p:spPr bwMode="auto">
          <a:xfrm>
            <a:off x="711200" y="5715000"/>
            <a:ext cx="975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*Examples for April 1, 2004 6:47pm</a:t>
            </a:r>
          </a:p>
        </p:txBody>
      </p:sp>
      <p:graphicFrame>
        <p:nvGraphicFramePr>
          <p:cNvPr id="93337" name="Group 153"/>
          <p:cNvGraphicFramePr>
            <a:graphicFrameLocks noGrp="1"/>
          </p:cNvGraphicFramePr>
          <p:nvPr/>
        </p:nvGraphicFramePr>
        <p:xfrm>
          <a:off x="711200" y="1447800"/>
          <a:ext cx="9855200" cy="3475036"/>
        </p:xfrm>
        <a:graphic>
          <a:graphicData uri="http://schemas.openxmlformats.org/drawingml/2006/table">
            <a:tbl>
              <a:tblPr/>
              <a:tblGrid>
                <a:gridCol w="4927600"/>
                <a:gridCol w="4927600"/>
              </a:tblGrid>
              <a:tr h="396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Pattern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</a:t>
                      </a:r>
                    </a:p>
                  </a:txBody>
                  <a:tcPr marL="121920" marR="12192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yyyy/MM/dd hh:mm:ss:SSSS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2004/04/01 06:47:30:0500</a:t>
                      </a:r>
                    </a:p>
                  </a:txBody>
                  <a:tcPr marL="121920" marR="12192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MMM. dd, yy 'at' HH:mm:ss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Apr. 01, 04 at 16:47:30</a:t>
                      </a:r>
                    </a:p>
                  </a:txBody>
                  <a:tcPr marL="121920" marR="12192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0"/>
                        </a:rPr>
                        <a:t>EEE, MMM d, ''yy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Thu, Apr 1, '04</a:t>
                      </a:r>
                    </a:p>
                  </a:txBody>
                  <a:tcPr marL="121920" marR="12192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EEEEEE, MMMMM dd, yyyy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Thursday, April 01, 2004</a:t>
                      </a:r>
                    </a:p>
                  </a:txBody>
                  <a:tcPr marL="121920" marR="12192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yyyyy.MMMMM.dd hh:mm aaa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02004.April.01 08:35 PM</a:t>
                      </a:r>
                    </a:p>
                  </a:txBody>
                  <a:tcPr marL="121920" marR="12192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0"/>
                        </a:rPr>
                        <a:t>hh 'o''clock' a, zzzz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06 o'clock PM, Central Standard Time</a:t>
                      </a:r>
                    </a:p>
                  </a:txBody>
                  <a:tcPr marL="121920" marR="12192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yyyyMMddhh:mm:ss:SSS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2004040108:38:37:480</a:t>
                      </a:r>
                    </a:p>
                  </a:txBody>
                  <a:tcPr marL="121920" marR="12192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6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Pattern Strings Examples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39939" name="Rectangle 3"/>
          <p:cNvSpPr txBox="1">
            <a:spLocks noChangeArrowheads="1"/>
          </p:cNvSpPr>
          <p:nvPr/>
        </p:nvSpPr>
        <p:spPr bwMode="auto">
          <a:xfrm>
            <a:off x="914400" y="1600200"/>
            <a:ext cx="103632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r>
              <a:rPr lang="en-US" sz="2400" dirty="0"/>
              <a:t>System properties are a feature that replaces the concept of environment variables (Which are platform-specific).</a:t>
            </a:r>
          </a:p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r>
              <a:rPr lang="en-US" sz="2400" dirty="0"/>
              <a:t>The </a:t>
            </a:r>
            <a:r>
              <a:rPr lang="en-US" sz="2400" dirty="0" err="1"/>
              <a:t>System.getProperties</a:t>
            </a:r>
            <a:r>
              <a:rPr lang="en-US" sz="2400" dirty="0"/>
              <a:t> method returns a Properties object.</a:t>
            </a:r>
          </a:p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r>
              <a:rPr lang="en-US" sz="2400" dirty="0"/>
              <a:t>The </a:t>
            </a:r>
            <a:r>
              <a:rPr lang="en-US" sz="2400" dirty="0" err="1"/>
              <a:t>getProperty</a:t>
            </a:r>
            <a:r>
              <a:rPr lang="en-US" sz="2400" dirty="0"/>
              <a:t> method returns a String representing the value of the name property.</a:t>
            </a:r>
          </a:p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r>
              <a:rPr lang="en-US" sz="2400" dirty="0"/>
              <a:t>Use the –D option on the command line to include a new property. </a:t>
            </a:r>
          </a:p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endParaRPr lang="en-US" sz="20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System Properties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40963" name="Rectangle 3"/>
          <p:cNvSpPr txBox="1">
            <a:spLocks noChangeArrowheads="1"/>
          </p:cNvSpPr>
          <p:nvPr/>
        </p:nvSpPr>
        <p:spPr bwMode="auto">
          <a:xfrm>
            <a:off x="914400" y="1600200"/>
            <a:ext cx="103632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r>
              <a:rPr lang="en-US" sz="2400" dirty="0"/>
              <a:t>The </a:t>
            </a:r>
            <a:r>
              <a:rPr lang="en-US" sz="2400" dirty="0" err="1"/>
              <a:t>Propertiesclass</a:t>
            </a:r>
            <a:r>
              <a:rPr lang="en-US" sz="2400" dirty="0"/>
              <a:t> implements a mapping of names to values (a String-to-String map).</a:t>
            </a:r>
          </a:p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r>
              <a:rPr lang="en-US" sz="2400" dirty="0"/>
              <a:t>The </a:t>
            </a:r>
            <a:r>
              <a:rPr lang="en-US" sz="2400" dirty="0" err="1"/>
              <a:t>propertyNames</a:t>
            </a:r>
            <a:r>
              <a:rPr lang="en-US" sz="2400" dirty="0"/>
              <a:t> method returns an Enumeration of all property names.</a:t>
            </a:r>
          </a:p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r>
              <a:rPr lang="en-US" sz="2400" dirty="0"/>
              <a:t>The </a:t>
            </a:r>
            <a:r>
              <a:rPr lang="en-US" sz="2400" dirty="0" err="1"/>
              <a:t>getProperty</a:t>
            </a:r>
            <a:r>
              <a:rPr lang="en-US" sz="2400" dirty="0"/>
              <a:t> method returns a String representing the value of the named property.</a:t>
            </a:r>
          </a:p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r>
              <a:rPr lang="en-US" sz="2400" dirty="0"/>
              <a:t>You can also read and write a properties collection into a file using load and store.</a:t>
            </a:r>
            <a:endParaRPr lang="en-US" sz="20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The Properties Class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41988" name="Content Placeholder 1"/>
          <p:cNvSpPr>
            <a:spLocks noGrp="1"/>
          </p:cNvSpPr>
          <p:nvPr>
            <p:ph idx="1"/>
          </p:nvPr>
        </p:nvSpPr>
        <p:spPr>
          <a:xfrm>
            <a:off x="609600" y="1512888"/>
            <a:ext cx="10263717" cy="4902200"/>
          </a:xfrm>
        </p:spPr>
        <p:txBody>
          <a:bodyPr>
            <a:normAutofit/>
          </a:bodyPr>
          <a:lstStyle/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java.util.Properties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java.util.Enumeration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endParaRPr lang="en-US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TestProperties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Properties props =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System.getProperties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props.list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The Properties Class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" y="681038"/>
            <a:ext cx="9387417" cy="6718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endParaRPr lang="en-US" sz="2800" b="1" dirty="0"/>
          </a:p>
        </p:txBody>
      </p:sp>
      <p:sp>
        <p:nvSpPr>
          <p:cNvPr id="43012" name="Content Placeholder 1"/>
          <p:cNvSpPr>
            <a:spLocks noGrp="1"/>
          </p:cNvSpPr>
          <p:nvPr>
            <p:ph idx="1"/>
          </p:nvPr>
        </p:nvSpPr>
        <p:spPr>
          <a:xfrm>
            <a:off x="609600" y="1512888"/>
            <a:ext cx="10263717" cy="4902200"/>
          </a:xfrm>
        </p:spPr>
        <p:txBody>
          <a:bodyPr>
            <a:normAutofit/>
          </a:bodyPr>
          <a:lstStyle/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following is an example test run of this program: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java –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DmyProp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theValue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TestProperties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following is the (partial) output: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java.runtime.name=Java(TM) SE Runtime Environment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sun.boot.library.parth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C:\jse\jdk1.6.0\jre\bin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java.vm.version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=1.6.0-b105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java.vm.vendor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=Sun Microsystems Inc.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java.vm.name=java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HotSpot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(TM) Client VM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file.encoding.pkg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=sun.io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user.country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=US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myProp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theValue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The Properties Class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55094"/>
          </a:xfrm>
        </p:spPr>
        <p:txBody>
          <a:bodyPr>
            <a:noAutofit/>
          </a:bodyPr>
          <a:lstStyle/>
          <a:p>
            <a:r>
              <a:rPr lang="en-US" sz="4000" dirty="0" smtClean="0"/>
              <a:t>Legacy Classes and Interfaces</a:t>
            </a:r>
            <a:endParaRPr lang="en-IN" sz="4000" dirty="0" smtClean="0"/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279400" y="947738"/>
            <a:ext cx="11686117" cy="4111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Early version of java did not include the Collection framework.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292100" y="1504951"/>
            <a:ext cx="11686117" cy="8731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It only defined several classes and interface that provide method for storing objects.</a:t>
            </a: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19618" y="2519364"/>
            <a:ext cx="11686116" cy="13477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When Collection framework were added in J2SE 1.2, the original classes were reengineered to support the collection interface. These classes are also known as </a:t>
            </a:r>
            <a:r>
              <a:rPr lang="en-US" sz="2000" noProof="1">
                <a:cs typeface="Courier New" pitchFamily="49" charset="0"/>
              </a:rPr>
              <a:t>Legacy classes</a:t>
            </a:r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319618" y="4008439"/>
            <a:ext cx="11686116" cy="8731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All legacy classes and interface were redesign by JDK 5 to support Generics.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023678" cy="723332"/>
          </a:xfrm>
        </p:spPr>
        <p:txBody>
          <a:bodyPr>
            <a:noAutofit/>
          </a:bodyPr>
          <a:lstStyle/>
          <a:p>
            <a:r>
              <a:rPr lang="en-US" sz="4000" dirty="0" smtClean="0"/>
              <a:t>Legacy Classes and Interfaces</a:t>
            </a:r>
            <a:endParaRPr lang="en-IN" sz="4000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9451" y="1201739"/>
            <a:ext cx="10780183" cy="2782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The following are the legacy classes defined by java.util package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>
              <a:cs typeface="Courier New" pitchFamily="49" charset="0"/>
            </a:endParaRPr>
          </a:p>
          <a:p>
            <a:pPr lvl="1"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Dictionary</a:t>
            </a:r>
          </a:p>
          <a:p>
            <a:pPr lvl="1"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Hashtable</a:t>
            </a:r>
          </a:p>
          <a:p>
            <a:pPr lvl="1"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Properties</a:t>
            </a:r>
          </a:p>
          <a:p>
            <a:pPr lvl="1"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Stack</a:t>
            </a:r>
          </a:p>
          <a:p>
            <a:pPr lvl="1"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Vector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92151" y="4148138"/>
            <a:ext cx="10786533" cy="646112"/>
            <a:chOff x="180109" y="1825801"/>
            <a:chExt cx="8644296" cy="646648"/>
          </a:xfrm>
        </p:grpSpPr>
        <p:sp>
          <p:nvSpPr>
            <p:cNvPr id="13317" name="TextBox 14"/>
            <p:cNvSpPr txBox="1">
              <a:spLocks noChangeArrowheads="1"/>
            </p:cNvSpPr>
            <p:nvPr/>
          </p:nvSpPr>
          <p:spPr bwMode="auto">
            <a:xfrm>
              <a:off x="180109" y="1832369"/>
              <a:ext cx="8644296" cy="64008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74320" tIns="0" rIns="0" bIns="0" anchor="ctr"/>
            <a:lstStyle/>
            <a:p>
              <a:pPr algn="l"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Note: There is only one legacy interface called Enumeration</a:t>
              </a: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-45894" y="2055196"/>
              <a:ext cx="640293" cy="1815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373718" y="4167189"/>
            <a:ext cx="9444567" cy="1004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The two utility classes are: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 java.util.Collections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 java.util.Arrays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373718" y="3529013"/>
            <a:ext cx="9444567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In essence, algorithms are reusable functionality.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73718" y="2892425"/>
            <a:ext cx="9444567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Implements collection interfaces. </a:t>
            </a:r>
          </a:p>
        </p:txBody>
      </p:sp>
      <p:sp>
        <p:nvSpPr>
          <p:cNvPr id="12300" name="TextBox 14"/>
          <p:cNvSpPr txBox="1">
            <a:spLocks noChangeArrowheads="1"/>
          </p:cNvSpPr>
          <p:nvPr/>
        </p:nvSpPr>
        <p:spPr bwMode="auto">
          <a:xfrm>
            <a:off x="1373718" y="1704975"/>
            <a:ext cx="9444567" cy="10048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Perform useful computations, such as: 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 searching 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 sorting, on objects,.</a:t>
            </a:r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/>
              <a:t>Collection Framework</a:t>
            </a: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2758018" y="1096964"/>
            <a:ext cx="6239933" cy="454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800" b="0" noProof="1">
                <a:cs typeface="Courier New" pitchFamily="49" charset="0"/>
              </a:rPr>
              <a:t>General Purpose Implementations 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682388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Utilities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5" grpId="0" animBg="1"/>
      <p:bldP spid="12300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/>
              <a:t>Collection Framework</a:t>
            </a: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4815418" y="1096964"/>
            <a:ext cx="2561167" cy="454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Collections</a:t>
            </a:r>
          </a:p>
        </p:txBody>
      </p:sp>
      <p:sp>
        <p:nvSpPr>
          <p:cNvPr id="21509" name="TextBox 14"/>
          <p:cNvSpPr txBox="1">
            <a:spLocks noChangeArrowheads="1"/>
          </p:cNvSpPr>
          <p:nvPr/>
        </p:nvSpPr>
        <p:spPr bwMode="auto">
          <a:xfrm>
            <a:off x="1938867" y="1963739"/>
            <a:ext cx="8314267" cy="7318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Pieces of reusable functionality provided by the Java platform.</a:t>
            </a:r>
          </a:p>
        </p:txBody>
      </p:sp>
      <p:sp>
        <p:nvSpPr>
          <p:cNvPr id="21510" name="TextBox 14"/>
          <p:cNvSpPr txBox="1">
            <a:spLocks noChangeArrowheads="1"/>
          </p:cNvSpPr>
          <p:nvPr/>
        </p:nvSpPr>
        <p:spPr bwMode="auto">
          <a:xfrm>
            <a:off x="1938867" y="3113088"/>
            <a:ext cx="8314267" cy="7318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Consists exclusively of static methods that operate on or return collections.</a:t>
            </a:r>
          </a:p>
        </p:txBody>
      </p:sp>
      <p:sp>
        <p:nvSpPr>
          <p:cNvPr id="21511" name="TextBox 14"/>
          <p:cNvSpPr txBox="1">
            <a:spLocks noChangeArrowheads="1"/>
          </p:cNvSpPr>
          <p:nvPr/>
        </p:nvSpPr>
        <p:spPr bwMode="auto">
          <a:xfrm>
            <a:off x="1938867" y="4260850"/>
            <a:ext cx="8314267" cy="7318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Contains polymorphic algorithms that operate on collections.</a:t>
            </a:r>
          </a:p>
        </p:txBody>
      </p:sp>
      <p:sp>
        <p:nvSpPr>
          <p:cNvPr id="21512" name="TextBox 14"/>
          <p:cNvSpPr txBox="1">
            <a:spLocks noChangeArrowheads="1"/>
          </p:cNvSpPr>
          <p:nvPr/>
        </p:nvSpPr>
        <p:spPr bwMode="auto">
          <a:xfrm>
            <a:off x="1938867" y="5410200"/>
            <a:ext cx="8314267" cy="7318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Collections can hold Objects but not primitives.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593487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bg1"/>
                </a:solidFill>
              </a:rPr>
              <a:t>Collection Framework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36979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Utilities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509" grpId="0" animBg="1"/>
      <p:bldP spid="21510" grpId="0" animBg="1"/>
      <p:bldP spid="21511" grpId="0" animBg="1"/>
      <p:bldP spid="215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/>
              <a:t>Collection Framework</a:t>
            </a:r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idx="1"/>
          </p:nvPr>
        </p:nvGraphicFramePr>
        <p:xfrm>
          <a:off x="406400" y="1135063"/>
          <a:ext cx="11379200" cy="5216490"/>
        </p:xfrm>
        <a:graphic>
          <a:graphicData uri="http://schemas.openxmlformats.org/drawingml/2006/table">
            <a:tbl>
              <a:tblPr/>
              <a:tblGrid>
                <a:gridCol w="406400"/>
                <a:gridCol w="10972800"/>
              </a:tblGrid>
              <a:tr h="521649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3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4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5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6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7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8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10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11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12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13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14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15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16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17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18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19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21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22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23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24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25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26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27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28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29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 smtClean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30</a:t>
                      </a: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 smtClean="0">
                          <a:solidFill>
                            <a:srgbClr val="70707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31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32395" marR="19437" marT="14578" marB="1457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import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66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java.util.ArrayList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import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66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java.util.Collections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import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66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java.util.Iterator</a:t>
                      </a:r>
                      <a:r>
                        <a:rPr lang="en-US" sz="1400" b="1" dirty="0" smtClean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public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class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EmpList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public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static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void view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Iterator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Employee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&gt;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it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){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while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it.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hasNext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())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        </a:t>
                      </a:r>
                      <a:r>
                        <a:rPr lang="en-US" sz="1400" b="1" u="none" strike="noStrike" dirty="0" err="1">
                          <a:solidFill>
                            <a:srgbClr val="0033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  <a:hlinkClick r:id="rId3"/>
                        </a:rPr>
                        <a:t>System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println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it.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next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</a:t>
                      </a:r>
                      <a:r>
                        <a:rPr lang="en-US" sz="1400" b="1" dirty="0" smtClean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r>
                        <a:rPr lang="en-US" sz="1400" b="1" dirty="0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public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static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void main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rgbClr val="0033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  <a:hlinkClick r:id="rId4"/>
                        </a:rPr>
                        <a:t>String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[]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ArrayList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Employee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&gt;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al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ArrayList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Employee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&gt;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Employee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Harshad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3948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2012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29839.00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Employee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"Vijay"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5940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2010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23239.00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Employee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"Kumar"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837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2010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83493.00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Employee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Arun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9834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2008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29382.00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Employee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Vamsi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8989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2009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45495.00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Employee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"Rama"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121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2005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394839.00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Employee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Kiran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2983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2006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293829.00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Employee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Arun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9834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2008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29382.00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view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iterator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</a:t>
                      </a:r>
                      <a:r>
                        <a:rPr lang="en-US" sz="1400" b="1" u="none" strike="noStrike" dirty="0" err="1" smtClean="0">
                          <a:solidFill>
                            <a:srgbClr val="0033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  <a:hlinkClick r:id="rId5"/>
                        </a:rPr>
                        <a:t>Collections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</a:t>
                      </a:r>
                      <a:r>
                        <a:rPr lang="en-US" sz="1400" b="1" dirty="0" err="1" smtClean="0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sort</a:t>
                      </a:r>
                      <a:r>
                        <a:rPr lang="en-US" sz="1400" b="1" dirty="0" smtClean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</a:t>
                      </a:r>
                      <a:r>
                        <a:rPr lang="en-US" sz="1400" b="1" u="none" strike="noStrike" dirty="0" err="1" smtClean="0">
                          <a:solidFill>
                            <a:srgbClr val="0033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  <a:hlinkClick r:id="rId3"/>
                        </a:rPr>
                        <a:t>System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</a:t>
                      </a:r>
                      <a:r>
                        <a:rPr lang="en-US" sz="1400" b="1" dirty="0" err="1" smtClean="0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</a:t>
                      </a:r>
                      <a:r>
                        <a:rPr lang="en-US" sz="1400" b="1" dirty="0" err="1" smtClean="0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println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"Sorted Collection: "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</a:t>
                      </a:r>
                      <a:r>
                        <a:rPr lang="en-US" sz="1400" b="1" dirty="0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view</a:t>
                      </a:r>
                      <a:r>
                        <a:rPr lang="en-US" sz="1400" b="1" dirty="0" smtClean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 smtClean="0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iterator</a:t>
                      </a:r>
                      <a:r>
                        <a:rPr lang="en-US" sz="1400" b="1" dirty="0" smtClean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())</a:t>
                      </a:r>
                      <a:r>
                        <a:rPr lang="en-US" sz="1400" b="1" dirty="0" smtClean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 smtClean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</a:t>
                      </a:r>
                      <a:endParaRPr lang="en-US" sz="1400" b="1" dirty="0" smtClean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SalarySort</a:t>
                      </a:r>
                      <a:r>
                        <a:rPr lang="en-US" sz="1400" b="1" dirty="0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ss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SalarySort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</a:t>
                      </a:r>
                      <a:r>
                        <a:rPr lang="en-US" sz="1400" b="1" u="none" strike="noStrike" dirty="0" err="1" smtClean="0">
                          <a:solidFill>
                            <a:srgbClr val="0033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  <a:hlinkClick r:id="rId5"/>
                        </a:rPr>
                        <a:t>Collections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</a:t>
                      </a:r>
                      <a:r>
                        <a:rPr lang="en-US" sz="1400" b="1" dirty="0" err="1" smtClean="0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sort</a:t>
                      </a:r>
                      <a:r>
                        <a:rPr lang="en-US" sz="1400" b="1" dirty="0" smtClean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al,ss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</a:t>
                      </a:r>
                      <a:r>
                        <a:rPr lang="en-US" sz="1400" b="1" u="none" strike="noStrike" dirty="0" err="1" smtClean="0">
                          <a:solidFill>
                            <a:srgbClr val="0033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  <a:hlinkClick r:id="rId3"/>
                        </a:rPr>
                        <a:t>System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</a:t>
                      </a:r>
                      <a:r>
                        <a:rPr lang="en-US" sz="1400" b="1" dirty="0" err="1" smtClean="0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</a:t>
                      </a:r>
                      <a:r>
                        <a:rPr lang="en-US" sz="1400" b="1" dirty="0" err="1" smtClean="0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println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"Salary Sorted Collection: "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</a:t>
                      </a:r>
                      <a:r>
                        <a:rPr lang="en-US" sz="1400" b="1" dirty="0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view</a:t>
                      </a:r>
                      <a:r>
                        <a:rPr lang="en-US" sz="1400" b="1" dirty="0" smtClean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 smtClean="0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iterator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9437" marR="19437" marT="14578" marB="1457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398000" y="4286250"/>
            <a:ext cx="2313517" cy="1898650"/>
            <a:chOff x="7048072" y="4286429"/>
            <a:chExt cx="1736332" cy="1898614"/>
          </a:xfrm>
        </p:grpSpPr>
        <p:sp>
          <p:nvSpPr>
            <p:cNvPr id="18" name="Rectangular Callout 17"/>
            <p:cNvSpPr/>
            <p:nvPr/>
          </p:nvSpPr>
          <p:spPr bwMode="auto">
            <a:xfrm>
              <a:off x="7048072" y="4286429"/>
              <a:ext cx="1733155" cy="1895439"/>
            </a:xfrm>
            <a:prstGeom prst="wedgeRectCallout">
              <a:avLst>
                <a:gd name="adj1" fmla="val -209034"/>
                <a:gd name="adj2" fmla="val 15449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0" kern="0" dirty="0">
                  <a:cs typeface="+mn-cs"/>
                </a:rPr>
                <a:t>Sort() of Collections class will sorts the Collection using </a:t>
              </a:r>
              <a:r>
                <a:rPr lang="en-US" sz="1400" kern="0" dirty="0">
                  <a:cs typeface="+mn-cs"/>
                </a:rPr>
                <a:t>Comparable</a:t>
              </a:r>
              <a:r>
                <a:rPr lang="en-US" sz="1400" b="0" kern="0" dirty="0">
                  <a:cs typeface="+mn-cs"/>
                </a:rPr>
                <a:t> or </a:t>
              </a:r>
              <a:r>
                <a:rPr lang="en-US" sz="1400" kern="0" dirty="0">
                  <a:cs typeface="+mn-cs"/>
                </a:rPr>
                <a:t>Comparator </a:t>
              </a:r>
              <a:r>
                <a:rPr lang="en-US" sz="1400" b="0" kern="0" dirty="0">
                  <a:cs typeface="+mn-cs"/>
                </a:rPr>
                <a:t>implementations</a:t>
              </a:r>
            </a:p>
          </p:txBody>
        </p:sp>
        <p:sp>
          <p:nvSpPr>
            <p:cNvPr id="20" name="Rectangular Callout 19"/>
            <p:cNvSpPr/>
            <p:nvPr/>
          </p:nvSpPr>
          <p:spPr bwMode="auto">
            <a:xfrm>
              <a:off x="7051249" y="4289604"/>
              <a:ext cx="1733155" cy="1895439"/>
            </a:xfrm>
            <a:prstGeom prst="wedgeRectCallout">
              <a:avLst>
                <a:gd name="adj1" fmla="val -226536"/>
                <a:gd name="adj2" fmla="val -30168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0" kern="0" dirty="0">
                  <a:cs typeface="+mn-cs"/>
                </a:rPr>
                <a:t>Sort() of Collections class will sorts the Collection using </a:t>
              </a:r>
              <a:r>
                <a:rPr lang="en-US" sz="1400" kern="0" dirty="0">
                  <a:cs typeface="+mn-cs"/>
                </a:rPr>
                <a:t>Comparable</a:t>
              </a:r>
              <a:r>
                <a:rPr lang="en-US" sz="1400" b="0" kern="0" dirty="0">
                  <a:cs typeface="+mn-cs"/>
                </a:rPr>
                <a:t> or </a:t>
              </a:r>
              <a:r>
                <a:rPr lang="en-US" sz="1400" kern="0" dirty="0">
                  <a:cs typeface="+mn-cs"/>
                </a:rPr>
                <a:t>Comparator </a:t>
              </a:r>
              <a:r>
                <a:rPr lang="en-US" sz="1400" b="0" kern="0" dirty="0">
                  <a:cs typeface="+mn-cs"/>
                </a:rPr>
                <a:t>implementations</a:t>
              </a:r>
            </a:p>
          </p:txBody>
        </p: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Example with Collections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/>
              <a:t>Collection Framework</a:t>
            </a:r>
          </a:p>
        </p:txBody>
      </p:sp>
      <p:pic>
        <p:nvPicPr>
          <p:cNvPr id="174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7951" y="2116138"/>
            <a:ext cx="11887200" cy="2989262"/>
          </a:xfr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0067" y="2057400"/>
          <a:ext cx="11875541" cy="53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9141"/>
                <a:gridCol w="5236400"/>
              </a:tblGrid>
              <a:tr h="53135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Key Methods in </a:t>
                      </a:r>
                      <a:r>
                        <a:rPr lang="en-US" sz="1800" b="0" dirty="0" err="1" smtClean="0">
                          <a:solidFill>
                            <a:schemeClr val="bg1"/>
                          </a:solidFill>
                        </a:rPr>
                        <a:t>java.util.Collections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Descriptions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36979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Methods in Collections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475</TotalTime>
  <Words>1544</Words>
  <Application>Microsoft Office PowerPoint</Application>
  <PresentationFormat>Custom</PresentationFormat>
  <Paragraphs>423</Paragraphs>
  <Slides>34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Session_Tempalate</vt:lpstr>
      <vt:lpstr>Session 20: Generics and Legacy Classes  Module 3.2: Core Java</vt:lpstr>
      <vt:lpstr>Learning Objectives</vt:lpstr>
      <vt:lpstr>Collection Framework</vt:lpstr>
      <vt:lpstr>Legacy Classes and Interfaces</vt:lpstr>
      <vt:lpstr>Legacy Classes and Interfaces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 String Buffer </vt:lpstr>
      <vt:lpstr> Important methods in String Buffer: </vt:lpstr>
      <vt:lpstr> Important methods in String Buffer: </vt:lpstr>
      <vt:lpstr> Date Object </vt:lpstr>
      <vt:lpstr> Calendar </vt:lpstr>
      <vt:lpstr> Calendar Objects </vt:lpstr>
      <vt:lpstr> Calendar Fields </vt:lpstr>
      <vt:lpstr> Calendar Field Values </vt:lpstr>
      <vt:lpstr> Calendar Example </vt:lpstr>
      <vt:lpstr> Gregorian Calendar </vt:lpstr>
      <vt:lpstr> Gregorian Calendar Example </vt:lpstr>
      <vt:lpstr> Date Calculations </vt:lpstr>
      <vt:lpstr> Date Format </vt:lpstr>
      <vt:lpstr> Date Format Example </vt:lpstr>
      <vt:lpstr> Date Format Example – Local for Germany </vt:lpstr>
      <vt:lpstr> Simple Date Format </vt:lpstr>
      <vt:lpstr> Pattern Strings </vt:lpstr>
      <vt:lpstr> Sampling of Pattern Letters </vt:lpstr>
      <vt:lpstr> Pattern Strings Examples </vt:lpstr>
      <vt:lpstr> System Properties </vt:lpstr>
      <vt:lpstr> The Properties Class </vt:lpstr>
      <vt:lpstr> The Properties Class </vt:lpstr>
      <vt:lpstr> The Properties Class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82</cp:revision>
  <dcterms:created xsi:type="dcterms:W3CDTF">2015-08-03T16:07:15Z</dcterms:created>
  <dcterms:modified xsi:type="dcterms:W3CDTF">2015-09-23T09:48:03Z</dcterms:modified>
</cp:coreProperties>
</file>