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5.png" ContentType="image/png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1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"/>
          <p:cNvGrpSpPr/>
          <p:nvPr/>
        </p:nvGrpSpPr>
        <p:grpSpPr>
          <a:xfrm>
            <a:off x="743040" y="1104840"/>
            <a:ext cx="1742040" cy="1332720"/>
            <a:chOff x="743040" y="1104840"/>
            <a:chExt cx="1742040" cy="1332720"/>
          </a:xfrm>
        </p:grpSpPr>
        <p:sp>
          <p:nvSpPr>
            <p:cNvPr id="145" name="CustomShape 2"/>
            <p:cNvSpPr/>
            <p:nvPr/>
          </p:nvSpPr>
          <p:spPr>
            <a:xfrm>
              <a:off x="743040" y="138096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3"/>
            <p:cNvSpPr/>
            <p:nvPr/>
          </p:nvSpPr>
          <p:spPr>
            <a:xfrm>
              <a:off x="1838160" y="110484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1743840" y="2664000"/>
            <a:ext cx="9415800" cy="22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3213720" algn="just">
              <a:lnSpc>
                <a:spcPct val="150000"/>
              </a:lnSpc>
              <a:spcBef>
                <a:spcPts val="130"/>
              </a:spcBef>
            </a:pPr>
            <a:r>
              <a:rPr b="0" lang="en-US" sz="2800" spc="9" strike="noStrike">
                <a:solidFill>
                  <a:srgbClr val="000000"/>
                </a:solidFill>
                <a:latin typeface="Times New Roman"/>
              </a:rPr>
              <a:t>PENDRA MAHIMA RATHNAM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4608000" y="792000"/>
            <a:ext cx="338364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1" lang="en-US" sz="2400" spc="7" strike="noStrike">
                <a:solidFill>
                  <a:srgbClr val="2d936b"/>
                </a:solidFill>
                <a:latin typeface="Times New Roman"/>
                <a:ea typeface="DejaVu Sans"/>
              </a:rPr>
              <a:t>Final</a:t>
            </a:r>
            <a:r>
              <a:rPr b="1" lang="en-US" sz="2400" spc="-165" strike="noStrike">
                <a:solidFill>
                  <a:srgbClr val="2d936b"/>
                </a:solidFill>
                <a:latin typeface="Times New Roman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2d936b"/>
                </a:solidFill>
                <a:latin typeface="Times New Roman"/>
                <a:ea typeface="DejaVu Sans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1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52" name="CustomShape 8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8896A1E-F5E4-48B5-915F-05992D11055E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385560"/>
            <a:ext cx="1097892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Modeling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 Techniques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8280" y="904680"/>
            <a:ext cx="9981360" cy="57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Behavioral Modeling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:</a:t>
            </a:r>
            <a:endParaRPr b="0" lang="en-IN" sz="24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Action Sequences: Logging sequences of user actions to detect anomalies.</a:t>
            </a:r>
            <a:endParaRPr b="0" lang="en-IN" sz="24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Heuristic Analysis: Using rules to identify suspicious behavior.</a:t>
            </a: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Statistical Modeling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:</a:t>
            </a:r>
            <a:endParaRPr b="0" lang="en-IN" sz="24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Anomaly Detection: Identifying deviations from normal behavior.</a:t>
            </a:r>
            <a:endParaRPr b="0" lang="en-IN" sz="24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Machine Learning: Training models to detect keylogger patterns.</a:t>
            </a:r>
            <a:endParaRPr b="0" lang="en-IN" sz="24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Signature-Based Modeling:</a:t>
            </a:r>
            <a:endParaRPr b="0" lang="en-IN" sz="24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Pattern Recognition: Identifying known keylogger signatures.</a:t>
            </a:r>
            <a:endParaRPr b="0" lang="en-IN" sz="24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Database Comparison: Checking against databases of known threats.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23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457200" y="380880"/>
            <a:ext cx="273168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4000" spc="-4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4000" spc="9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4000" spc="-32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US" sz="4000" spc="-406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646A68D-65CD-408E-B9D8-BE5A59D6C73A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457200" y="1260360"/>
            <a:ext cx="803160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Detection Accuracy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High Accuracy: Up to 99% for known keyloggers.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Low False Positives/Negatives: Less than 5% and 3% respectively.</a:t>
            </a: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Performance Metrics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Efficiency: Minimal system impact (&lt;5% CPU usage).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Scalability: Handles large datasets effectively.</a:t>
            </a: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Evasion Resistance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Obfuscation Detection: Over 85% success for rootkit-based keyloggers.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Adaptive Learning: Models continuously improve with updates.</a:t>
            </a: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 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Practical Implementations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Cybersecurity Tools: Enhanced detection in antivirus software.</a:t>
            </a:r>
            <a:endParaRPr b="0" lang="en-IN" sz="1800" spc="-1" strike="noStrike">
              <a:latin typeface="Arial"/>
            </a:endParaRPr>
          </a:p>
          <a:p>
            <a:pPr lvl="1" marL="7430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Enterprise Security: Reduced data breaches in corporate environments.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2280" y="533520"/>
            <a:ext cx="1043856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  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</a:rPr>
              <a:t>User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</a:rPr>
              <a:t>Impact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Increased Awareness: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Better user knowledge and adoption of security practices.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Enhanced_Security_Posture: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Improved personal and organizational cybersecurity</a:t>
            </a:r>
            <a:br/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</a:rPr>
              <a:t>Case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</a:rPr>
              <a:t>Studies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Successful Detections: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Examples in financial institutions and government agencies.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Industry Impact: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Protection of sensitive data in healthcare and finance.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  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Future Prospects: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AI Improvements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Ongoing enhancements for better detection.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Collaboration: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Increased threat intelligence sharing.</a:t>
            </a:r>
            <a:br/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-5760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56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3"/>
          <p:cNvSpPr/>
          <p:nvPr/>
        </p:nvSpPr>
        <p:spPr>
          <a:xfrm>
            <a:off x="2156760" y="2088000"/>
            <a:ext cx="62668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</a:pPr>
            <a:r>
              <a:rPr b="1" lang="en-US" sz="4250" spc="1" strike="noStrike">
                <a:solidFill>
                  <a:srgbClr val="000000"/>
                </a:solidFill>
                <a:latin typeface="Times New Roman"/>
              </a:rPr>
              <a:t>Keylogger and security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67" name="Group 14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6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0" name="CustomShape 15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A35FD75-4574-401C-AFC3-00559AF4F2DE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400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marL="1828800" algn="just"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Introduction to Keyloggers and Security</a:t>
            </a:r>
            <a:endParaRPr b="0" lang="en-IN" sz="2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Overview of the Project</a:t>
            </a:r>
            <a:endParaRPr b="0" lang="en-IN" sz="2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Identifying the End Users</a:t>
            </a:r>
            <a:endParaRPr b="0" lang="en-IN" sz="2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Introducing Your Solution    </a:t>
            </a:r>
            <a:endParaRPr b="0" lang="en-IN" sz="2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Highlighting the unique value proposition</a:t>
            </a:r>
            <a:endParaRPr b="0" lang="en-IN" sz="2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Discussing the key Modelling Approaches</a:t>
            </a:r>
            <a:endParaRPr b="0" lang="en-IN" sz="2800" spc="-1" strike="noStrike">
              <a:latin typeface="Arial"/>
            </a:endParaRPr>
          </a:p>
          <a:p>
            <a:pPr lvl="5" marL="2286000" indent="-21564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Presenting Results And Findings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IN" sz="2800" spc="-1" strike="noStrike">
              <a:latin typeface="Arial"/>
            </a:endParaRPr>
          </a:p>
          <a:p>
            <a:pPr marL="2286000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2286000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73" name="Group 2"/>
          <p:cNvGrpSpPr/>
          <p:nvPr/>
        </p:nvGrpSpPr>
        <p:grpSpPr>
          <a:xfrm>
            <a:off x="7448760" y="-186840"/>
            <a:ext cx="4743000" cy="6857640"/>
            <a:chOff x="7448760" y="-186840"/>
            <a:chExt cx="4743000" cy="6857640"/>
          </a:xfrm>
        </p:grpSpPr>
        <p:sp>
          <p:nvSpPr>
            <p:cNvPr id="174" name="CustomShape 3"/>
            <p:cNvSpPr/>
            <p:nvPr/>
          </p:nvSpPr>
          <p:spPr>
            <a:xfrm>
              <a:off x="9377280" y="-18216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4"/>
            <p:cNvSpPr/>
            <p:nvPr/>
          </p:nvSpPr>
          <p:spPr>
            <a:xfrm>
              <a:off x="7448760" y="35078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5"/>
            <p:cNvSpPr/>
            <p:nvPr/>
          </p:nvSpPr>
          <p:spPr>
            <a:xfrm>
              <a:off x="9182160" y="-18684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6"/>
            <p:cNvSpPr/>
            <p:nvPr/>
          </p:nvSpPr>
          <p:spPr>
            <a:xfrm>
              <a:off x="9603000" y="-18684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7"/>
            <p:cNvSpPr/>
            <p:nvPr/>
          </p:nvSpPr>
          <p:spPr>
            <a:xfrm>
              <a:off x="8934480" y="28609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8"/>
            <p:cNvSpPr/>
            <p:nvPr/>
          </p:nvSpPr>
          <p:spPr>
            <a:xfrm>
              <a:off x="9338040" y="-18684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9"/>
            <p:cNvSpPr/>
            <p:nvPr/>
          </p:nvSpPr>
          <p:spPr>
            <a:xfrm>
              <a:off x="10896480" y="-18684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0"/>
            <p:cNvSpPr/>
            <p:nvPr/>
          </p:nvSpPr>
          <p:spPr>
            <a:xfrm>
              <a:off x="10936080" y="-18684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1"/>
            <p:cNvSpPr/>
            <p:nvPr/>
          </p:nvSpPr>
          <p:spPr>
            <a:xfrm>
              <a:off x="10372680" y="340416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88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8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1" name="CustomShape 17"/>
          <p:cNvSpPr/>
          <p:nvPr/>
        </p:nvSpPr>
        <p:spPr>
          <a:xfrm>
            <a:off x="739800" y="445320"/>
            <a:ext cx="235656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 algn="just">
              <a:lnSpc>
                <a:spcPct val="100000"/>
              </a:lnSpc>
              <a:spcBef>
                <a:spcPts val="105"/>
              </a:spcBef>
            </a:pPr>
            <a:r>
              <a:rPr b="1" lang="en-US" sz="4000" spc="2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US" sz="4000" spc="-7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1" lang="en-US" sz="4000" spc="-35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4000" spc="9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US" sz="4000" spc="-1" strike="noStrike">
                <a:solidFill>
                  <a:srgbClr val="000000"/>
                </a:solidFill>
                <a:latin typeface="Times New Roman"/>
              </a:rPr>
              <a:t>DA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92" name="CustomShape 18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D9FCC7B-8FC7-4214-83F9-D8DED80C3313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19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6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7" name="CustomShape 4"/>
          <p:cNvSpPr/>
          <p:nvPr/>
        </p:nvSpPr>
        <p:spPr>
          <a:xfrm>
            <a:off x="834120" y="574920"/>
            <a:ext cx="57945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  <a:tabLst>
                <a:tab algn="l" pos="2728080"/>
              </a:tabLst>
            </a:pPr>
            <a:r>
              <a:rPr b="1" lang="en-IN" sz="4000" spc="-2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1" lang="en-IN" sz="4000" spc="9" strike="noStrike">
                <a:solidFill>
                  <a:srgbClr val="000000"/>
                </a:solidFill>
                <a:latin typeface="Times New Roman"/>
              </a:rPr>
              <a:t>ROB</a:t>
            </a:r>
            <a:r>
              <a:rPr b="1" lang="en-IN" sz="4000" spc="49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IN" sz="40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4000" spc="15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IN" sz="3600" spc="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IN" sz="3600" spc="-37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3600" spc="-375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IN" sz="3600" spc="9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IN" sz="3600" spc="-12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IN" sz="3600" spc="-21" strike="noStrike">
                <a:solidFill>
                  <a:srgbClr val="000000"/>
                </a:solidFill>
                <a:latin typeface="Times New Roman"/>
              </a:rPr>
              <a:t>ME</a:t>
            </a:r>
            <a:r>
              <a:rPr b="1" lang="en-IN" sz="3600" spc="7" strike="noStrike">
                <a:solidFill>
                  <a:srgbClr val="000000"/>
                </a:solidFill>
                <a:latin typeface="Times New Roman"/>
              </a:rPr>
              <a:t>NT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98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99" name="CustomShape 5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BDC6769-93F9-4E8F-A3E6-5EEEFEBD1468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666360" y="1845000"/>
            <a:ext cx="7975800" cy="37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203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5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6" name="CustomShape 4"/>
          <p:cNvSpPr/>
          <p:nvPr/>
        </p:nvSpPr>
        <p:spPr>
          <a:xfrm>
            <a:off x="990720" y="1020240"/>
            <a:ext cx="5262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  <a:tabLst>
                <a:tab algn="l" pos="2642760"/>
              </a:tabLst>
            </a:pPr>
            <a:r>
              <a:rPr b="1" lang="en-US" sz="3600" spc="1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1" lang="en-IN" sz="36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3600" spc="-21" strike="noStrike">
                <a:solidFill>
                  <a:srgbClr val="000000"/>
                </a:solidFill>
                <a:latin typeface="Times New Roman"/>
              </a:rPr>
              <a:t>OVERVIEW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07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1A880FC-3F8E-4BC8-A122-20586E93E99C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759600" y="2012760"/>
            <a:ext cx="7673760" cy="49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Brief Description of the Project's Scope and Objectives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Overview of Keylogger Detection and Prevention Strategies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Importance of Developing Effective Solutions in the Cybersecurity Landscape</a:t>
            </a:r>
            <a:endParaRPr b="0" lang="en-IN" sz="2800" spc="-1" strike="noStrike">
              <a:latin typeface="Arial"/>
            </a:endParaRPr>
          </a:p>
          <a:p>
            <a:pPr marL="457200" algn="just">
              <a:lnSpc>
                <a:spcPct val="150000"/>
              </a:lnSpc>
            </a:pPr>
            <a:endParaRPr b="0" lang="en-I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33520" y="619200"/>
            <a:ext cx="579060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 algn="just">
              <a:lnSpc>
                <a:spcPct val="100000"/>
              </a:lnSpc>
              <a:spcBef>
                <a:spcPts val="130"/>
              </a:spcBef>
            </a:pPr>
            <a:r>
              <a:rPr b="1" lang="en-US" sz="3200" spc="2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US" sz="3200" spc="15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1" lang="en-US" sz="3200" spc="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US" sz="3200" spc="9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3200" spc="26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1" lang="en-US" sz="3200" spc="9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1" lang="en-US" sz="3200" spc="7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1" lang="en-US" sz="3200" spc="1" strike="noStrike">
                <a:solidFill>
                  <a:srgbClr val="000000"/>
                </a:solidFill>
                <a:latin typeface="Times New Roman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12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739800" y="6473160"/>
            <a:ext cx="17982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1353320" y="6473160"/>
            <a:ext cx="150480" cy="39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E190773-74F8-40FC-AD65-AFF2ACD7C9AA}" type="slidenum">
              <a:rPr b="0" lang="en-US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344160" y="1905120"/>
            <a:ext cx="8951760" cy="43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Identification of Potential End Users: Individuals, Businesses, Organizations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Understanding Their Needs and Concerns Regarding Keylogger Protection</a:t>
            </a:r>
            <a:endParaRPr b="0" lang="en-IN" sz="2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Tailoring Solutions to Meet the Requirements of Various User Groups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04920" y="76320"/>
            <a:ext cx="1113120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Value proposition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52280" y="992520"/>
            <a:ext cx="9295560" cy="55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Enhanced Security Awareness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:</a:t>
            </a: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Understanding Threats: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Educate users and  organizations about the potential risks       posed by keyloggers.</a:t>
            </a:r>
            <a:endParaRPr b="0" lang="en-IN" sz="16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Proactive Measures: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Equip  stakeholders with  knowledge to  detect and  prevent keylogging attacks.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2.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Comprehensive Protection Strategies:</a:t>
            </a: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Safeguarding Sensitive Information: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Highlight  methods to protect  personal and organizational data from keylogging threats.</a:t>
            </a:r>
            <a:endParaRPr b="0" lang="en-IN" sz="16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Advanced Detection Tools: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Introduce state-of-the-art   tools and  techniques to identify keyloggers on various devices.</a:t>
            </a:r>
            <a:endParaRPr b="0" lang="en-IN" sz="16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Robust Countermeasures: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Provide effective solutions to mitigate the impact of keylogging, including software updates, antivirus solutions, and behavioral monitoring.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3.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Data Privacy Assurance:</a:t>
            </a:r>
            <a:endParaRPr b="0" lang="en-IN" sz="1800" spc="-1" strike="noStrike">
              <a:latin typeface="Arial"/>
            </a:endParaRPr>
          </a:p>
          <a:p>
            <a:pPr marL="285840" indent="-28512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Compliance with Regulations: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Ensure adherence to data protection regulations and standards to avoid legal and financial repercussions.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289720" y="485928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223" name="CustomShape 5"/>
          <p:cNvSpPr/>
          <p:nvPr/>
        </p:nvSpPr>
        <p:spPr>
          <a:xfrm>
            <a:off x="739800" y="654840"/>
            <a:ext cx="75423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WOW</a:t>
            </a:r>
            <a:r>
              <a:rPr b="1" lang="en-US" sz="4250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rgbClr val="000000"/>
                </a:solidFill>
                <a:latin typeface="Trebuchet M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377AF83-8E64-4628-808A-41E5C9007C25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pic>
        <p:nvPicPr>
          <p:cNvPr id="225" name="Picture 10" descr=""/>
          <p:cNvPicPr/>
          <p:nvPr/>
        </p:nvPicPr>
        <p:blipFill>
          <a:blip r:embed="rId2"/>
          <a:srcRect l="0" t="0" r="0" b="6296"/>
          <a:stretch/>
        </p:blipFill>
        <p:spPr>
          <a:xfrm>
            <a:off x="2286000" y="1695600"/>
            <a:ext cx="7317360" cy="432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230" name="CustomShape 4"/>
          <p:cNvSpPr/>
          <p:nvPr/>
        </p:nvSpPr>
        <p:spPr>
          <a:xfrm>
            <a:off x="457200" y="941760"/>
            <a:ext cx="9905400" cy="50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just">
              <a:lnSpc>
                <a:spcPct val="15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Components of Keylogger Models:</a:t>
            </a:r>
            <a:endParaRPr b="0" lang="en-IN" sz="28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000" spc="-46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Data Capture Mechanisms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How keystrokes are captured.</a:t>
            </a:r>
            <a:endParaRPr b="0" lang="en-IN" sz="2000" spc="-1" strike="noStrike">
              <a:latin typeface="Arial"/>
            </a:endParaRPr>
          </a:p>
          <a:p>
            <a:pPr lvl="1" marL="80028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Polling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Regularly checking keyboard buffer.</a:t>
            </a:r>
            <a:endParaRPr b="0" lang="en-IN" sz="2000" spc="-1" strike="noStrike">
              <a:latin typeface="Arial"/>
            </a:endParaRPr>
          </a:p>
          <a:p>
            <a:pPr lvl="1" marL="80028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Hooking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Intercepting keystrokes via system hooks.</a:t>
            </a:r>
            <a:endParaRPr b="0" lang="en-IN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000" spc="-46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Data Storage and Transmission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Methods for storing and sending captured data.</a:t>
            </a:r>
            <a:endParaRPr b="0" lang="en-IN" sz="2000" spc="-1" strike="noStrike">
              <a:latin typeface="Arial"/>
            </a:endParaRPr>
          </a:p>
          <a:p>
            <a:pPr lvl="1" marL="80028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Local Storage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Data saved on the device.</a:t>
            </a:r>
            <a:endParaRPr b="0" lang="en-IN" sz="2000" spc="-1" strike="noStrike">
              <a:latin typeface="Arial"/>
            </a:endParaRPr>
          </a:p>
          <a:p>
            <a:pPr lvl="1" marL="80028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Remote Transmission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Data sent to a remote server.</a:t>
            </a:r>
            <a:endParaRPr b="0" lang="en-IN" sz="2000" spc="-1" strike="noStrike">
              <a:latin typeface="Arial"/>
            </a:endParaRPr>
          </a:p>
          <a:p>
            <a:pPr marL="343080" indent="-34236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1" lang="en-US" sz="2000" spc="-46" strike="noStrike" u="sng">
                <a:solidFill>
                  <a:srgbClr val="000000"/>
                </a:solidFill>
                <a:uFillTx/>
                <a:latin typeface="Times New Roman"/>
                <a:ea typeface="Calibri"/>
              </a:rPr>
              <a:t>Evasion Techniques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Methods to avoid detection.</a:t>
            </a:r>
            <a:endParaRPr b="0" lang="en-IN" sz="2000" spc="-1" strike="noStrike">
              <a:latin typeface="Arial"/>
            </a:endParaRPr>
          </a:p>
          <a:p>
            <a:pPr lvl="1" marL="80028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Rootkit Integration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Embedding within the OS.</a:t>
            </a:r>
            <a:endParaRPr b="0" lang="en-IN" sz="2000" spc="-1" strike="noStrike">
              <a:latin typeface="Arial"/>
            </a:endParaRPr>
          </a:p>
          <a:p>
            <a:pPr lvl="1" marL="800280" indent="-34236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Obfuscation</a:t>
            </a:r>
            <a:r>
              <a:rPr b="0" lang="en-US" sz="2000" spc="-46" strike="noStrike">
                <a:solidFill>
                  <a:srgbClr val="000000"/>
                </a:solidFill>
                <a:latin typeface="Times New Roman"/>
                <a:ea typeface="Calibri"/>
              </a:rPr>
              <a:t>: Hiding code to avoid detection by anti-malware.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F1BB1BDF-2211-4BDE-BAC1-5C9064035D68}" type="slidenum">
              <a:rPr b="0" lang="en-US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739800" y="291240"/>
            <a:ext cx="33033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000" spc="9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b="1" lang="en-US" sz="4000" spc="-15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r>
              <a:rPr b="1" lang="en-US" sz="4000" spc="-35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r>
              <a:rPr b="1" lang="en-US" sz="40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LL</a:t>
            </a:r>
            <a:r>
              <a:rPr b="1" lang="en-US" sz="4000" spc="-7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r>
              <a:rPr b="1" lang="en-US" sz="4000" spc="26" strike="noStrike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b="1" lang="en-US" sz="4000" spc="1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LibreOffice/6.4.7.2$Linux_X86_64 LibreOffice_project/40$Build-2</Application>
  <Words>697</Words>
  <Paragraphs>102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>Pavithra Saidala</dc:creator>
  <dc:description/>
  <dc:language>en-IN</dc:language>
  <cp:lastModifiedBy/>
  <dcterms:modified xsi:type="dcterms:W3CDTF">2024-06-13T14:52:23Z</dcterms:modified>
  <cp:revision>317</cp:revision>
  <dc:subject/>
  <dc:title>Student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