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637610-4375-474D-A7CE-94925321F198}" type="doc">
      <dgm:prSet loTypeId="urn:microsoft.com/office/officeart/2005/8/layout/hProcess9" loCatId="process" qsTypeId="urn:microsoft.com/office/officeart/2005/8/quickstyle/simple1" qsCatId="simple" csTypeId="urn:microsoft.com/office/officeart/2005/8/colors/accent1_2" csCatId="accent1" phldr="1"/>
      <dgm:spPr/>
    </dgm:pt>
    <dgm:pt modelId="{015C3D5C-BC80-4876-AB63-07FF876ED6FA}">
      <dgm:prSet phldrT="[Text]"/>
      <dgm:spPr/>
      <dgm:t>
        <a:bodyPr/>
        <a:lstStyle/>
        <a:p>
          <a:r>
            <a:rPr lang="en-US" dirty="0" smtClean="0"/>
            <a:t>Data Cleaning</a:t>
          </a:r>
          <a:endParaRPr lang="en-IN" dirty="0"/>
        </a:p>
      </dgm:t>
    </dgm:pt>
    <dgm:pt modelId="{3AB5B929-8196-4589-8920-5C26BE5985EE}" type="parTrans" cxnId="{E2FB838E-052E-4FE1-B0C4-C114ABD03CC0}">
      <dgm:prSet/>
      <dgm:spPr/>
      <dgm:t>
        <a:bodyPr/>
        <a:lstStyle/>
        <a:p>
          <a:endParaRPr lang="en-IN"/>
        </a:p>
      </dgm:t>
    </dgm:pt>
    <dgm:pt modelId="{B8347035-7F89-488E-A793-EAA9AD0C5156}" type="sibTrans" cxnId="{E2FB838E-052E-4FE1-B0C4-C114ABD03CC0}">
      <dgm:prSet/>
      <dgm:spPr/>
      <dgm:t>
        <a:bodyPr/>
        <a:lstStyle/>
        <a:p>
          <a:endParaRPr lang="en-IN"/>
        </a:p>
      </dgm:t>
    </dgm:pt>
    <dgm:pt modelId="{AD3398BE-5329-408B-8B04-AC618A0EE546}">
      <dgm:prSet phldrT="[Text]"/>
      <dgm:spPr/>
      <dgm:t>
        <a:bodyPr/>
        <a:lstStyle/>
        <a:p>
          <a:r>
            <a:rPr lang="en-US" dirty="0" smtClean="0"/>
            <a:t>Model Building</a:t>
          </a:r>
          <a:endParaRPr lang="en-IN" dirty="0"/>
        </a:p>
      </dgm:t>
    </dgm:pt>
    <dgm:pt modelId="{82C35B34-9BAB-47DB-9D78-E7CEB49F1EA6}" type="parTrans" cxnId="{D6FEF881-F1D9-4B99-BCA3-2AD954E4F016}">
      <dgm:prSet/>
      <dgm:spPr/>
      <dgm:t>
        <a:bodyPr/>
        <a:lstStyle/>
        <a:p>
          <a:endParaRPr lang="en-IN"/>
        </a:p>
      </dgm:t>
    </dgm:pt>
    <dgm:pt modelId="{F699575A-59AF-4E3E-B77F-455B557E0B62}" type="sibTrans" cxnId="{D6FEF881-F1D9-4B99-BCA3-2AD954E4F016}">
      <dgm:prSet/>
      <dgm:spPr/>
      <dgm:t>
        <a:bodyPr/>
        <a:lstStyle/>
        <a:p>
          <a:endParaRPr lang="en-IN"/>
        </a:p>
      </dgm:t>
    </dgm:pt>
    <dgm:pt modelId="{EE12ECEE-DD67-482A-813B-C331E86FC8A9}">
      <dgm:prSet phldrT="[Text]"/>
      <dgm:spPr/>
      <dgm:t>
        <a:bodyPr/>
        <a:lstStyle/>
        <a:p>
          <a:r>
            <a:rPr lang="en-US" dirty="0" smtClean="0"/>
            <a:t>Exploratory Data Analysis</a:t>
          </a:r>
          <a:endParaRPr lang="en-IN" dirty="0"/>
        </a:p>
      </dgm:t>
    </dgm:pt>
    <dgm:pt modelId="{F0D8FDCE-9EF6-4F8A-B686-6EA75F66CD2D}" type="parTrans" cxnId="{534E2BF1-CCBA-45B7-8C56-D6BED662A92F}">
      <dgm:prSet/>
      <dgm:spPr/>
      <dgm:t>
        <a:bodyPr/>
        <a:lstStyle/>
        <a:p>
          <a:endParaRPr lang="en-IN"/>
        </a:p>
      </dgm:t>
    </dgm:pt>
    <dgm:pt modelId="{BE42BBD9-11EB-4C63-8E93-099BB8554FC1}" type="sibTrans" cxnId="{534E2BF1-CCBA-45B7-8C56-D6BED662A92F}">
      <dgm:prSet/>
      <dgm:spPr/>
      <dgm:t>
        <a:bodyPr/>
        <a:lstStyle/>
        <a:p>
          <a:endParaRPr lang="en-IN"/>
        </a:p>
      </dgm:t>
    </dgm:pt>
    <dgm:pt modelId="{2CFFD9CB-A863-454B-9015-BD79D7A291B0}" type="pres">
      <dgm:prSet presAssocID="{ED637610-4375-474D-A7CE-94925321F198}" presName="CompostProcess" presStyleCnt="0">
        <dgm:presLayoutVars>
          <dgm:dir/>
          <dgm:resizeHandles val="exact"/>
        </dgm:presLayoutVars>
      </dgm:prSet>
      <dgm:spPr/>
    </dgm:pt>
    <dgm:pt modelId="{72B0F9A5-86DA-4714-AFE0-7FC5B4BE637E}" type="pres">
      <dgm:prSet presAssocID="{ED637610-4375-474D-A7CE-94925321F198}" presName="arrow" presStyleLbl="bgShp" presStyleIdx="0" presStyleCnt="1"/>
      <dgm:spPr/>
    </dgm:pt>
    <dgm:pt modelId="{ED39026E-5875-4439-90BF-F8D93FA25601}" type="pres">
      <dgm:prSet presAssocID="{ED637610-4375-474D-A7CE-94925321F198}" presName="linearProcess" presStyleCnt="0"/>
      <dgm:spPr/>
    </dgm:pt>
    <dgm:pt modelId="{8008F906-6937-4FDA-8556-470F2957D807}" type="pres">
      <dgm:prSet presAssocID="{015C3D5C-BC80-4876-AB63-07FF876ED6FA}" presName="textNode" presStyleLbl="node1" presStyleIdx="0" presStyleCnt="3">
        <dgm:presLayoutVars>
          <dgm:bulletEnabled val="1"/>
        </dgm:presLayoutVars>
      </dgm:prSet>
      <dgm:spPr/>
      <dgm:t>
        <a:bodyPr/>
        <a:lstStyle/>
        <a:p>
          <a:endParaRPr lang="en-IN"/>
        </a:p>
      </dgm:t>
    </dgm:pt>
    <dgm:pt modelId="{4B86525F-1206-4C8C-96FF-D183830DFA76}" type="pres">
      <dgm:prSet presAssocID="{B8347035-7F89-488E-A793-EAA9AD0C5156}" presName="sibTrans" presStyleCnt="0"/>
      <dgm:spPr/>
    </dgm:pt>
    <dgm:pt modelId="{A869E1AA-BE99-42CA-9DE1-492FC595518A}" type="pres">
      <dgm:prSet presAssocID="{EE12ECEE-DD67-482A-813B-C331E86FC8A9}" presName="textNode" presStyleLbl="node1" presStyleIdx="1" presStyleCnt="3">
        <dgm:presLayoutVars>
          <dgm:bulletEnabled val="1"/>
        </dgm:presLayoutVars>
      </dgm:prSet>
      <dgm:spPr/>
      <dgm:t>
        <a:bodyPr/>
        <a:lstStyle/>
        <a:p>
          <a:endParaRPr lang="en-IN"/>
        </a:p>
      </dgm:t>
    </dgm:pt>
    <dgm:pt modelId="{AB018635-016D-46D3-BFAD-38A018B5DC02}" type="pres">
      <dgm:prSet presAssocID="{BE42BBD9-11EB-4C63-8E93-099BB8554FC1}" presName="sibTrans" presStyleCnt="0"/>
      <dgm:spPr/>
    </dgm:pt>
    <dgm:pt modelId="{86932C60-7C1F-42A8-8492-0F017CD922CE}" type="pres">
      <dgm:prSet presAssocID="{AD3398BE-5329-408B-8B04-AC618A0EE546}" presName="textNode" presStyleLbl="node1" presStyleIdx="2" presStyleCnt="3">
        <dgm:presLayoutVars>
          <dgm:bulletEnabled val="1"/>
        </dgm:presLayoutVars>
      </dgm:prSet>
      <dgm:spPr/>
      <dgm:t>
        <a:bodyPr/>
        <a:lstStyle/>
        <a:p>
          <a:endParaRPr lang="en-IN"/>
        </a:p>
      </dgm:t>
    </dgm:pt>
  </dgm:ptLst>
  <dgm:cxnLst>
    <dgm:cxn modelId="{2123C48D-A84A-431C-9C7A-A07C6819E164}" type="presOf" srcId="{015C3D5C-BC80-4876-AB63-07FF876ED6FA}" destId="{8008F906-6937-4FDA-8556-470F2957D807}" srcOrd="0" destOrd="0" presId="urn:microsoft.com/office/officeart/2005/8/layout/hProcess9"/>
    <dgm:cxn modelId="{DB2E67B3-DD7D-40E2-917D-B2F4416E633A}" type="presOf" srcId="{ED637610-4375-474D-A7CE-94925321F198}" destId="{2CFFD9CB-A863-454B-9015-BD79D7A291B0}" srcOrd="0" destOrd="0" presId="urn:microsoft.com/office/officeart/2005/8/layout/hProcess9"/>
    <dgm:cxn modelId="{D6FEF881-F1D9-4B99-BCA3-2AD954E4F016}" srcId="{ED637610-4375-474D-A7CE-94925321F198}" destId="{AD3398BE-5329-408B-8B04-AC618A0EE546}" srcOrd="2" destOrd="0" parTransId="{82C35B34-9BAB-47DB-9D78-E7CEB49F1EA6}" sibTransId="{F699575A-59AF-4E3E-B77F-455B557E0B62}"/>
    <dgm:cxn modelId="{534E2BF1-CCBA-45B7-8C56-D6BED662A92F}" srcId="{ED637610-4375-474D-A7CE-94925321F198}" destId="{EE12ECEE-DD67-482A-813B-C331E86FC8A9}" srcOrd="1" destOrd="0" parTransId="{F0D8FDCE-9EF6-4F8A-B686-6EA75F66CD2D}" sibTransId="{BE42BBD9-11EB-4C63-8E93-099BB8554FC1}"/>
    <dgm:cxn modelId="{E2FB838E-052E-4FE1-B0C4-C114ABD03CC0}" srcId="{ED637610-4375-474D-A7CE-94925321F198}" destId="{015C3D5C-BC80-4876-AB63-07FF876ED6FA}" srcOrd="0" destOrd="0" parTransId="{3AB5B929-8196-4589-8920-5C26BE5985EE}" sibTransId="{B8347035-7F89-488E-A793-EAA9AD0C5156}"/>
    <dgm:cxn modelId="{EC7910B8-9605-4003-9684-F4F70E16DC69}" type="presOf" srcId="{AD3398BE-5329-408B-8B04-AC618A0EE546}" destId="{86932C60-7C1F-42A8-8492-0F017CD922CE}" srcOrd="0" destOrd="0" presId="urn:microsoft.com/office/officeart/2005/8/layout/hProcess9"/>
    <dgm:cxn modelId="{E6AE9489-C448-4D05-AB2E-657667AA7594}" type="presOf" srcId="{EE12ECEE-DD67-482A-813B-C331E86FC8A9}" destId="{A869E1AA-BE99-42CA-9DE1-492FC595518A}" srcOrd="0" destOrd="0" presId="urn:microsoft.com/office/officeart/2005/8/layout/hProcess9"/>
    <dgm:cxn modelId="{E619177F-816A-4377-98A0-098056B24820}" type="presParOf" srcId="{2CFFD9CB-A863-454B-9015-BD79D7A291B0}" destId="{72B0F9A5-86DA-4714-AFE0-7FC5B4BE637E}" srcOrd="0" destOrd="0" presId="urn:microsoft.com/office/officeart/2005/8/layout/hProcess9"/>
    <dgm:cxn modelId="{48F6DB51-C99C-4B66-8A43-097C618FC677}" type="presParOf" srcId="{2CFFD9CB-A863-454B-9015-BD79D7A291B0}" destId="{ED39026E-5875-4439-90BF-F8D93FA25601}" srcOrd="1" destOrd="0" presId="urn:microsoft.com/office/officeart/2005/8/layout/hProcess9"/>
    <dgm:cxn modelId="{EBB3F45C-85F1-4254-BAE1-EB42AC348F93}" type="presParOf" srcId="{ED39026E-5875-4439-90BF-F8D93FA25601}" destId="{8008F906-6937-4FDA-8556-470F2957D807}" srcOrd="0" destOrd="0" presId="urn:microsoft.com/office/officeart/2005/8/layout/hProcess9"/>
    <dgm:cxn modelId="{97B80367-7207-4311-B425-6E932C176285}" type="presParOf" srcId="{ED39026E-5875-4439-90BF-F8D93FA25601}" destId="{4B86525F-1206-4C8C-96FF-D183830DFA76}" srcOrd="1" destOrd="0" presId="urn:microsoft.com/office/officeart/2005/8/layout/hProcess9"/>
    <dgm:cxn modelId="{023A58B3-E099-439B-B69B-9E477F8E9478}" type="presParOf" srcId="{ED39026E-5875-4439-90BF-F8D93FA25601}" destId="{A869E1AA-BE99-42CA-9DE1-492FC595518A}" srcOrd="2" destOrd="0" presId="urn:microsoft.com/office/officeart/2005/8/layout/hProcess9"/>
    <dgm:cxn modelId="{7DE91E5A-065D-4A89-81C6-6DA7B35572CB}" type="presParOf" srcId="{ED39026E-5875-4439-90BF-F8D93FA25601}" destId="{AB018635-016D-46D3-BFAD-38A018B5DC02}" srcOrd="3" destOrd="0" presId="urn:microsoft.com/office/officeart/2005/8/layout/hProcess9"/>
    <dgm:cxn modelId="{9D24B6EB-1086-4EF4-8462-84D9954E98A0}" type="presParOf" srcId="{ED39026E-5875-4439-90BF-F8D93FA25601}" destId="{86932C60-7C1F-42A8-8492-0F017CD922CE}"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0F9A5-86DA-4714-AFE0-7FC5B4BE637E}">
      <dsp:nvSpPr>
        <dsp:cNvPr id="0" name=""/>
        <dsp:cNvSpPr/>
      </dsp:nvSpPr>
      <dsp:spPr>
        <a:xfrm>
          <a:off x="644723" y="0"/>
          <a:ext cx="7306865" cy="388143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08F906-6937-4FDA-8556-470F2957D807}">
      <dsp:nvSpPr>
        <dsp:cNvPr id="0" name=""/>
        <dsp:cNvSpPr/>
      </dsp:nvSpPr>
      <dsp:spPr>
        <a:xfrm>
          <a:off x="9234" y="1164431"/>
          <a:ext cx="2766937" cy="155257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Data Cleaning</a:t>
          </a:r>
          <a:endParaRPr lang="en-IN" sz="3100" kern="1200" dirty="0"/>
        </a:p>
      </dsp:txBody>
      <dsp:txXfrm>
        <a:off x="85024" y="1240221"/>
        <a:ext cx="2615357" cy="1400994"/>
      </dsp:txXfrm>
    </dsp:sp>
    <dsp:sp modelId="{A869E1AA-BE99-42CA-9DE1-492FC595518A}">
      <dsp:nvSpPr>
        <dsp:cNvPr id="0" name=""/>
        <dsp:cNvSpPr/>
      </dsp:nvSpPr>
      <dsp:spPr>
        <a:xfrm>
          <a:off x="2914687" y="1164431"/>
          <a:ext cx="2766937" cy="155257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Exploratory Data Analysis</a:t>
          </a:r>
          <a:endParaRPr lang="en-IN" sz="3100" kern="1200" dirty="0"/>
        </a:p>
      </dsp:txBody>
      <dsp:txXfrm>
        <a:off x="2990477" y="1240221"/>
        <a:ext cx="2615357" cy="1400994"/>
      </dsp:txXfrm>
    </dsp:sp>
    <dsp:sp modelId="{86932C60-7C1F-42A8-8492-0F017CD922CE}">
      <dsp:nvSpPr>
        <dsp:cNvPr id="0" name=""/>
        <dsp:cNvSpPr/>
      </dsp:nvSpPr>
      <dsp:spPr>
        <a:xfrm>
          <a:off x="5820139" y="1164431"/>
          <a:ext cx="2766937" cy="155257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Model Building</a:t>
          </a:r>
          <a:endParaRPr lang="en-IN" sz="3100" kern="1200" dirty="0"/>
        </a:p>
      </dsp:txBody>
      <dsp:txXfrm>
        <a:off x="5895929" y="1240221"/>
        <a:ext cx="2615357" cy="140099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FF7874E-2655-4752-B984-42D3B3FF87F7}" type="datetimeFigureOut">
              <a:rPr lang="en-IN" smtClean="0"/>
              <a:t>15-03-2021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E077018-7BCB-4609-B537-921CC92ADC23}" type="slidenum">
              <a:rPr lang="en-IN" smtClean="0"/>
              <a:t>‹#›</a:t>
            </a:fld>
            <a:endParaRPr lang="en-IN" dirty="0"/>
          </a:p>
        </p:txBody>
      </p:sp>
    </p:spTree>
    <p:extLst>
      <p:ext uri="{BB962C8B-B14F-4D97-AF65-F5344CB8AC3E}">
        <p14:creationId xmlns:p14="http://schemas.microsoft.com/office/powerpoint/2010/main" val="4003641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F7874E-2655-4752-B984-42D3B3FF87F7}" type="datetimeFigureOut">
              <a:rPr lang="en-IN" smtClean="0"/>
              <a:t>15-03-2021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E077018-7BCB-4609-B537-921CC92ADC23}" type="slidenum">
              <a:rPr lang="en-IN" smtClean="0"/>
              <a:t>‹#›</a:t>
            </a:fld>
            <a:endParaRPr lang="en-IN" dirty="0"/>
          </a:p>
        </p:txBody>
      </p:sp>
    </p:spTree>
    <p:extLst>
      <p:ext uri="{BB962C8B-B14F-4D97-AF65-F5344CB8AC3E}">
        <p14:creationId xmlns:p14="http://schemas.microsoft.com/office/powerpoint/2010/main" val="98148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F7874E-2655-4752-B984-42D3B3FF87F7}" type="datetimeFigureOut">
              <a:rPr lang="en-IN" smtClean="0"/>
              <a:t>15-03-2021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E077018-7BCB-4609-B537-921CC92ADC23}"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98177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F7874E-2655-4752-B984-42D3B3FF87F7}" type="datetimeFigureOut">
              <a:rPr lang="en-IN" smtClean="0"/>
              <a:t>15-03-2021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E077018-7BCB-4609-B537-921CC92ADC23}" type="slidenum">
              <a:rPr lang="en-IN" smtClean="0"/>
              <a:t>‹#›</a:t>
            </a:fld>
            <a:endParaRPr lang="en-IN" dirty="0"/>
          </a:p>
        </p:txBody>
      </p:sp>
    </p:spTree>
    <p:extLst>
      <p:ext uri="{BB962C8B-B14F-4D97-AF65-F5344CB8AC3E}">
        <p14:creationId xmlns:p14="http://schemas.microsoft.com/office/powerpoint/2010/main" val="2276606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F7874E-2655-4752-B984-42D3B3FF87F7}" type="datetimeFigureOut">
              <a:rPr lang="en-IN" smtClean="0"/>
              <a:t>15-03-2021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E077018-7BCB-4609-B537-921CC92ADC23}"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34451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F7874E-2655-4752-B984-42D3B3FF87F7}" type="datetimeFigureOut">
              <a:rPr lang="en-IN" smtClean="0"/>
              <a:t>15-03-2021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E077018-7BCB-4609-B537-921CC92ADC23}" type="slidenum">
              <a:rPr lang="en-IN" smtClean="0"/>
              <a:t>‹#›</a:t>
            </a:fld>
            <a:endParaRPr lang="en-IN" dirty="0"/>
          </a:p>
        </p:txBody>
      </p:sp>
    </p:spTree>
    <p:extLst>
      <p:ext uri="{BB962C8B-B14F-4D97-AF65-F5344CB8AC3E}">
        <p14:creationId xmlns:p14="http://schemas.microsoft.com/office/powerpoint/2010/main" val="1212916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F7874E-2655-4752-B984-42D3B3FF87F7}" type="datetimeFigureOut">
              <a:rPr lang="en-IN" smtClean="0"/>
              <a:t>15-03-2021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E077018-7BCB-4609-B537-921CC92ADC23}" type="slidenum">
              <a:rPr lang="en-IN" smtClean="0"/>
              <a:t>‹#›</a:t>
            </a:fld>
            <a:endParaRPr lang="en-IN" dirty="0"/>
          </a:p>
        </p:txBody>
      </p:sp>
    </p:spTree>
    <p:extLst>
      <p:ext uri="{BB962C8B-B14F-4D97-AF65-F5344CB8AC3E}">
        <p14:creationId xmlns:p14="http://schemas.microsoft.com/office/powerpoint/2010/main" val="20114902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F7874E-2655-4752-B984-42D3B3FF87F7}" type="datetimeFigureOut">
              <a:rPr lang="en-IN" smtClean="0"/>
              <a:t>15-03-2021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E077018-7BCB-4609-B537-921CC92ADC23}" type="slidenum">
              <a:rPr lang="en-IN" smtClean="0"/>
              <a:t>‹#›</a:t>
            </a:fld>
            <a:endParaRPr lang="en-IN" dirty="0"/>
          </a:p>
        </p:txBody>
      </p:sp>
    </p:spTree>
    <p:extLst>
      <p:ext uri="{BB962C8B-B14F-4D97-AF65-F5344CB8AC3E}">
        <p14:creationId xmlns:p14="http://schemas.microsoft.com/office/powerpoint/2010/main" val="2828156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F7874E-2655-4752-B984-42D3B3FF87F7}" type="datetimeFigureOut">
              <a:rPr lang="en-IN" smtClean="0"/>
              <a:t>15-03-2021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E077018-7BCB-4609-B537-921CC92ADC23}" type="slidenum">
              <a:rPr lang="en-IN" smtClean="0"/>
              <a:t>‹#›</a:t>
            </a:fld>
            <a:endParaRPr lang="en-IN" dirty="0"/>
          </a:p>
        </p:txBody>
      </p:sp>
    </p:spTree>
    <p:extLst>
      <p:ext uri="{BB962C8B-B14F-4D97-AF65-F5344CB8AC3E}">
        <p14:creationId xmlns:p14="http://schemas.microsoft.com/office/powerpoint/2010/main" val="1862028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F7874E-2655-4752-B984-42D3B3FF87F7}" type="datetimeFigureOut">
              <a:rPr lang="en-IN" smtClean="0"/>
              <a:t>15-03-2021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E077018-7BCB-4609-B537-921CC92ADC23}" type="slidenum">
              <a:rPr lang="en-IN" smtClean="0"/>
              <a:t>‹#›</a:t>
            </a:fld>
            <a:endParaRPr lang="en-IN" dirty="0"/>
          </a:p>
        </p:txBody>
      </p:sp>
    </p:spTree>
    <p:extLst>
      <p:ext uri="{BB962C8B-B14F-4D97-AF65-F5344CB8AC3E}">
        <p14:creationId xmlns:p14="http://schemas.microsoft.com/office/powerpoint/2010/main" val="4134377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F7874E-2655-4752-B984-42D3B3FF87F7}" type="datetimeFigureOut">
              <a:rPr lang="en-IN" smtClean="0"/>
              <a:t>15-03-2021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E077018-7BCB-4609-B537-921CC92ADC23}" type="slidenum">
              <a:rPr lang="en-IN" smtClean="0"/>
              <a:t>‹#›</a:t>
            </a:fld>
            <a:endParaRPr lang="en-IN" dirty="0"/>
          </a:p>
        </p:txBody>
      </p:sp>
    </p:spTree>
    <p:extLst>
      <p:ext uri="{BB962C8B-B14F-4D97-AF65-F5344CB8AC3E}">
        <p14:creationId xmlns:p14="http://schemas.microsoft.com/office/powerpoint/2010/main" val="410958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FF7874E-2655-4752-B984-42D3B3FF87F7}" type="datetimeFigureOut">
              <a:rPr lang="en-IN" smtClean="0"/>
              <a:t>15-03-2021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E077018-7BCB-4609-B537-921CC92ADC23}" type="slidenum">
              <a:rPr lang="en-IN" smtClean="0"/>
              <a:t>‹#›</a:t>
            </a:fld>
            <a:endParaRPr lang="en-IN" dirty="0"/>
          </a:p>
        </p:txBody>
      </p:sp>
    </p:spTree>
    <p:extLst>
      <p:ext uri="{BB962C8B-B14F-4D97-AF65-F5344CB8AC3E}">
        <p14:creationId xmlns:p14="http://schemas.microsoft.com/office/powerpoint/2010/main" val="105276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FF7874E-2655-4752-B984-42D3B3FF87F7}" type="datetimeFigureOut">
              <a:rPr lang="en-IN" smtClean="0"/>
              <a:t>15-03-2021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E077018-7BCB-4609-B537-921CC92ADC23}" type="slidenum">
              <a:rPr lang="en-IN" smtClean="0"/>
              <a:t>‹#›</a:t>
            </a:fld>
            <a:endParaRPr lang="en-IN" dirty="0"/>
          </a:p>
        </p:txBody>
      </p:sp>
    </p:spTree>
    <p:extLst>
      <p:ext uri="{BB962C8B-B14F-4D97-AF65-F5344CB8AC3E}">
        <p14:creationId xmlns:p14="http://schemas.microsoft.com/office/powerpoint/2010/main" val="345969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F7874E-2655-4752-B984-42D3B3FF87F7}" type="datetimeFigureOut">
              <a:rPr lang="en-IN" smtClean="0"/>
              <a:t>15-03-2021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E077018-7BCB-4609-B537-921CC92ADC23}" type="slidenum">
              <a:rPr lang="en-IN" smtClean="0"/>
              <a:t>‹#›</a:t>
            </a:fld>
            <a:endParaRPr lang="en-IN" dirty="0"/>
          </a:p>
        </p:txBody>
      </p:sp>
    </p:spTree>
    <p:extLst>
      <p:ext uri="{BB962C8B-B14F-4D97-AF65-F5344CB8AC3E}">
        <p14:creationId xmlns:p14="http://schemas.microsoft.com/office/powerpoint/2010/main" val="1730016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F7874E-2655-4752-B984-42D3B3FF87F7}" type="datetimeFigureOut">
              <a:rPr lang="en-IN" smtClean="0"/>
              <a:t>15-03-2021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E077018-7BCB-4609-B537-921CC92ADC23}" type="slidenum">
              <a:rPr lang="en-IN" smtClean="0"/>
              <a:t>‹#›</a:t>
            </a:fld>
            <a:endParaRPr lang="en-IN" dirty="0"/>
          </a:p>
        </p:txBody>
      </p:sp>
    </p:spTree>
    <p:extLst>
      <p:ext uri="{BB962C8B-B14F-4D97-AF65-F5344CB8AC3E}">
        <p14:creationId xmlns:p14="http://schemas.microsoft.com/office/powerpoint/2010/main" val="1912609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F7874E-2655-4752-B984-42D3B3FF87F7}" type="datetimeFigureOut">
              <a:rPr lang="en-IN" smtClean="0"/>
              <a:t>15-03-2021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E077018-7BCB-4609-B537-921CC92ADC23}" type="slidenum">
              <a:rPr lang="en-IN" smtClean="0"/>
              <a:t>‹#›</a:t>
            </a:fld>
            <a:endParaRPr lang="en-IN" dirty="0"/>
          </a:p>
        </p:txBody>
      </p:sp>
    </p:spTree>
    <p:extLst>
      <p:ext uri="{BB962C8B-B14F-4D97-AF65-F5344CB8AC3E}">
        <p14:creationId xmlns:p14="http://schemas.microsoft.com/office/powerpoint/2010/main" val="205025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FF7874E-2655-4752-B984-42D3B3FF87F7}" type="datetimeFigureOut">
              <a:rPr lang="en-IN" smtClean="0"/>
              <a:t>15-03-2021</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E077018-7BCB-4609-B537-921CC92ADC23}" type="slidenum">
              <a:rPr lang="en-IN" smtClean="0"/>
              <a:t>‹#›</a:t>
            </a:fld>
            <a:endParaRPr lang="en-IN" dirty="0"/>
          </a:p>
        </p:txBody>
      </p:sp>
    </p:spTree>
    <p:extLst>
      <p:ext uri="{BB962C8B-B14F-4D97-AF65-F5344CB8AC3E}">
        <p14:creationId xmlns:p14="http://schemas.microsoft.com/office/powerpoint/2010/main" val="505252612"/>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87103"/>
            <a:ext cx="7766936" cy="1646302"/>
          </a:xfrm>
        </p:spPr>
        <p:txBody>
          <a:bodyPr/>
          <a:lstStyle/>
          <a:p>
            <a:r>
              <a:rPr lang="en-IN" dirty="0" smtClean="0"/>
              <a:t>AirBnB Price Prediction Case Study</a:t>
            </a:r>
            <a:endParaRPr lang="en-IN" dirty="0"/>
          </a:p>
        </p:txBody>
      </p:sp>
      <p:sp>
        <p:nvSpPr>
          <p:cNvPr id="3" name="Subtitle 2"/>
          <p:cNvSpPr>
            <a:spLocks noGrp="1"/>
          </p:cNvSpPr>
          <p:nvPr>
            <p:ph type="subTitle" idx="1"/>
          </p:nvPr>
        </p:nvSpPr>
        <p:spPr>
          <a:xfrm>
            <a:off x="835468" y="3280066"/>
            <a:ext cx="9144000" cy="2593022"/>
          </a:xfrm>
        </p:spPr>
        <p:txBody>
          <a:bodyPr>
            <a:normAutofit/>
          </a:bodyPr>
          <a:lstStyle/>
          <a:p>
            <a:r>
              <a:rPr lang="en-IN" dirty="0" smtClean="0"/>
              <a:t>Introduction and Problem Overview</a:t>
            </a:r>
          </a:p>
          <a:p>
            <a:r>
              <a:rPr lang="en-IN" dirty="0" smtClean="0"/>
              <a:t>Data Summary</a:t>
            </a:r>
          </a:p>
          <a:p>
            <a:r>
              <a:rPr lang="en-IN" dirty="0" smtClean="0"/>
              <a:t>Variable Creation/ Feature engineering and Interesting findings</a:t>
            </a:r>
          </a:p>
          <a:p>
            <a:r>
              <a:rPr lang="en-IN" dirty="0" smtClean="0"/>
              <a:t>Modelling Approach and results</a:t>
            </a:r>
          </a:p>
          <a:p>
            <a:r>
              <a:rPr lang="en-IN" dirty="0" smtClean="0"/>
              <a:t>Conclusion and final thoughts</a:t>
            </a:r>
          </a:p>
          <a:p>
            <a:endParaRPr lang="en-IN" dirty="0"/>
          </a:p>
        </p:txBody>
      </p:sp>
    </p:spTree>
    <p:extLst>
      <p:ext uri="{BB962C8B-B14F-4D97-AF65-F5344CB8AC3E}">
        <p14:creationId xmlns:p14="http://schemas.microsoft.com/office/powerpoint/2010/main" val="1971769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14924"/>
            <a:ext cx="3854528" cy="1278466"/>
          </a:xfrm>
        </p:spPr>
        <p:txBody>
          <a:bodyPr>
            <a:noAutofit/>
          </a:bodyPr>
          <a:lstStyle/>
          <a:p>
            <a:r>
              <a:rPr lang="en-IN" sz="2400" dirty="0"/>
              <a:t>Variable Creation/ Feature engineering and Interesting findings</a:t>
            </a:r>
          </a:p>
        </p:txBody>
      </p:sp>
      <p:sp>
        <p:nvSpPr>
          <p:cNvPr id="3" name="Content Placeholder 2"/>
          <p:cNvSpPr>
            <a:spLocks noGrp="1"/>
          </p:cNvSpPr>
          <p:nvPr>
            <p:ph idx="1"/>
          </p:nvPr>
        </p:nvSpPr>
        <p:spPr/>
        <p:txBody>
          <a:bodyPr>
            <a:normAutofit/>
          </a:bodyPr>
          <a:lstStyle/>
          <a:p>
            <a:endParaRPr lang="en-US" dirty="0"/>
          </a:p>
          <a:p>
            <a:endParaRPr lang="en-US" dirty="0"/>
          </a:p>
          <a:p>
            <a:endParaRPr lang="en-IN" dirty="0"/>
          </a:p>
        </p:txBody>
      </p:sp>
      <p:sp>
        <p:nvSpPr>
          <p:cNvPr id="5" name="Text Placeholder 4"/>
          <p:cNvSpPr>
            <a:spLocks noGrp="1"/>
          </p:cNvSpPr>
          <p:nvPr>
            <p:ph type="body" sz="half" idx="2"/>
          </p:nvPr>
        </p:nvSpPr>
        <p:spPr>
          <a:xfrm>
            <a:off x="677334" y="2099256"/>
            <a:ext cx="3957560" cy="4456090"/>
          </a:xfrm>
        </p:spPr>
        <p:txBody>
          <a:bodyPr>
            <a:normAutofit/>
          </a:bodyPr>
          <a:lstStyle/>
          <a:p>
            <a:pPr marL="342900" indent="-342900">
              <a:buFont typeface="Wingdings" panose="05000000000000000000" pitchFamily="2" charset="2"/>
              <a:buChar char="Ø"/>
            </a:pPr>
            <a:r>
              <a:rPr lang="en-US" sz="2000" b="1" dirty="0"/>
              <a:t>Insights 4: Which </a:t>
            </a:r>
            <a:r>
              <a:rPr lang="en-US" sz="2000" b="1" dirty="0"/>
              <a:t>room_type</a:t>
            </a:r>
            <a:r>
              <a:rPr lang="en-US" sz="2000" b="1" dirty="0"/>
              <a:t> has the good Price for occupancy?</a:t>
            </a:r>
          </a:p>
          <a:p>
            <a:pPr marL="342900" indent="-342900">
              <a:buFont typeface="Wingdings" panose="05000000000000000000" pitchFamily="2" charset="2"/>
              <a:buChar char="Ø"/>
            </a:pPr>
            <a:r>
              <a:rPr lang="en-US" sz="2000" dirty="0"/>
              <a:t>We can see the cost of stay in Entire Apartment is greatest followed by the private room and shared room.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5793" y="1733301"/>
            <a:ext cx="5742266" cy="41909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45263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14924"/>
            <a:ext cx="3854528" cy="1278466"/>
          </a:xfrm>
        </p:spPr>
        <p:txBody>
          <a:bodyPr>
            <a:noAutofit/>
          </a:bodyPr>
          <a:lstStyle/>
          <a:p>
            <a:r>
              <a:rPr lang="en-IN" sz="2400" dirty="0"/>
              <a:t>Variable Creation/ Feature engineering and Interesting findings</a:t>
            </a:r>
          </a:p>
        </p:txBody>
      </p:sp>
      <p:sp>
        <p:nvSpPr>
          <p:cNvPr id="3" name="Content Placeholder 2"/>
          <p:cNvSpPr>
            <a:spLocks noGrp="1"/>
          </p:cNvSpPr>
          <p:nvPr>
            <p:ph idx="1"/>
          </p:nvPr>
        </p:nvSpPr>
        <p:spPr/>
        <p:txBody>
          <a:bodyPr>
            <a:normAutofit/>
          </a:bodyPr>
          <a:lstStyle/>
          <a:p>
            <a:endParaRPr lang="en-US" dirty="0"/>
          </a:p>
          <a:p>
            <a:endParaRPr lang="en-US" dirty="0"/>
          </a:p>
          <a:p>
            <a:endParaRPr lang="en-IN" dirty="0"/>
          </a:p>
        </p:txBody>
      </p:sp>
      <p:sp>
        <p:nvSpPr>
          <p:cNvPr id="5" name="Text Placeholder 4"/>
          <p:cNvSpPr>
            <a:spLocks noGrp="1"/>
          </p:cNvSpPr>
          <p:nvPr>
            <p:ph type="body" sz="half" idx="2"/>
          </p:nvPr>
        </p:nvSpPr>
        <p:spPr>
          <a:xfrm>
            <a:off x="677334" y="2099256"/>
            <a:ext cx="3957560" cy="4456090"/>
          </a:xfrm>
        </p:spPr>
        <p:txBody>
          <a:bodyPr>
            <a:normAutofit/>
          </a:bodyPr>
          <a:lstStyle/>
          <a:p>
            <a:pPr marL="342900" indent="-342900">
              <a:buFont typeface="Wingdings" panose="05000000000000000000" pitchFamily="2" charset="2"/>
              <a:buChar char="Ø"/>
            </a:pPr>
            <a:r>
              <a:rPr lang="en-US" sz="2000" b="1" dirty="0"/>
              <a:t>Insights 5: Which </a:t>
            </a:r>
            <a:r>
              <a:rPr lang="en-US" sz="2000" b="1" dirty="0" smtClean="0"/>
              <a:t>property type </a:t>
            </a:r>
            <a:r>
              <a:rPr lang="en-US" sz="2000" b="1" dirty="0"/>
              <a:t>has the most occupancy?</a:t>
            </a:r>
          </a:p>
          <a:p>
            <a:pPr marL="342900" indent="-342900">
              <a:buFont typeface="Wingdings" panose="05000000000000000000" pitchFamily="2" charset="2"/>
              <a:buChar char="Ø"/>
            </a:pPr>
            <a:r>
              <a:rPr lang="en-US" sz="2000" dirty="0"/>
              <a:t>Apartments has the most occupancy followed by the Independent Houses and Condominium.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1701" y="957832"/>
            <a:ext cx="4950179" cy="53900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35651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14924"/>
            <a:ext cx="3854528" cy="1278466"/>
          </a:xfrm>
        </p:spPr>
        <p:txBody>
          <a:bodyPr>
            <a:noAutofit/>
          </a:bodyPr>
          <a:lstStyle/>
          <a:p>
            <a:r>
              <a:rPr lang="en-IN" sz="2400" dirty="0"/>
              <a:t>Variable Creation/ Feature engineering and Interesting findings</a:t>
            </a:r>
          </a:p>
        </p:txBody>
      </p:sp>
      <p:sp>
        <p:nvSpPr>
          <p:cNvPr id="3" name="Content Placeholder 2"/>
          <p:cNvSpPr>
            <a:spLocks noGrp="1"/>
          </p:cNvSpPr>
          <p:nvPr>
            <p:ph idx="1"/>
          </p:nvPr>
        </p:nvSpPr>
        <p:spPr/>
        <p:txBody>
          <a:bodyPr>
            <a:normAutofit/>
          </a:bodyPr>
          <a:lstStyle/>
          <a:p>
            <a:endParaRPr lang="en-US" dirty="0"/>
          </a:p>
          <a:p>
            <a:endParaRPr lang="en-US" dirty="0"/>
          </a:p>
          <a:p>
            <a:endParaRPr lang="en-IN" dirty="0"/>
          </a:p>
        </p:txBody>
      </p:sp>
      <p:sp>
        <p:nvSpPr>
          <p:cNvPr id="5" name="Text Placeholder 4"/>
          <p:cNvSpPr>
            <a:spLocks noGrp="1"/>
          </p:cNvSpPr>
          <p:nvPr>
            <p:ph type="body" sz="half" idx="2"/>
          </p:nvPr>
        </p:nvSpPr>
        <p:spPr>
          <a:xfrm>
            <a:off x="677334" y="2099256"/>
            <a:ext cx="3957560" cy="4456090"/>
          </a:xfrm>
        </p:spPr>
        <p:txBody>
          <a:bodyPr>
            <a:normAutofit/>
          </a:bodyPr>
          <a:lstStyle/>
          <a:p>
            <a:pPr marL="342900" indent="-342900">
              <a:buFont typeface="Wingdings" panose="05000000000000000000" pitchFamily="2" charset="2"/>
              <a:buChar char="Ø"/>
            </a:pPr>
            <a:r>
              <a:rPr lang="en-US" sz="2000" b="1" dirty="0"/>
              <a:t>Insights 6 : Which all Property type has the good price range?</a:t>
            </a:r>
          </a:p>
          <a:p>
            <a:pPr marL="342900" indent="-342900">
              <a:buFont typeface="Wingdings" panose="05000000000000000000" pitchFamily="2" charset="2"/>
              <a:buChar char="Ø"/>
            </a:pPr>
            <a:r>
              <a:rPr lang="en-US" sz="2000" dirty="0"/>
              <a:t>Hiring a Tipi, vacation home, light house, Earth house would be best and expensive options for the ones who are planning to spend their vacation in. Cheapest options can be seen as in Hostel, Dorm, Hut, Tent etc.</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6197" y="957832"/>
            <a:ext cx="4881186" cy="53900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01449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14924"/>
            <a:ext cx="3854528" cy="1278466"/>
          </a:xfrm>
        </p:spPr>
        <p:txBody>
          <a:bodyPr>
            <a:noAutofit/>
          </a:bodyPr>
          <a:lstStyle/>
          <a:p>
            <a:r>
              <a:rPr lang="en-IN" sz="2400" dirty="0"/>
              <a:t>Variable Creation/ Feature engineering and Interesting findings</a:t>
            </a:r>
          </a:p>
        </p:txBody>
      </p:sp>
      <p:sp>
        <p:nvSpPr>
          <p:cNvPr id="3" name="Content Placeholder 2"/>
          <p:cNvSpPr>
            <a:spLocks noGrp="1"/>
          </p:cNvSpPr>
          <p:nvPr>
            <p:ph idx="1"/>
          </p:nvPr>
        </p:nvSpPr>
        <p:spPr/>
        <p:txBody>
          <a:bodyPr>
            <a:normAutofit/>
          </a:bodyPr>
          <a:lstStyle/>
          <a:p>
            <a:endParaRPr lang="en-US" dirty="0"/>
          </a:p>
          <a:p>
            <a:endParaRPr lang="en-US" dirty="0"/>
          </a:p>
          <a:p>
            <a:endParaRPr lang="en-IN" dirty="0"/>
          </a:p>
        </p:txBody>
      </p:sp>
      <p:sp>
        <p:nvSpPr>
          <p:cNvPr id="5" name="Text Placeholder 4"/>
          <p:cNvSpPr>
            <a:spLocks noGrp="1"/>
          </p:cNvSpPr>
          <p:nvPr>
            <p:ph type="body" sz="half" idx="2"/>
          </p:nvPr>
        </p:nvSpPr>
        <p:spPr>
          <a:xfrm>
            <a:off x="677334" y="2099256"/>
            <a:ext cx="3957560" cy="4456090"/>
          </a:xfrm>
        </p:spPr>
        <p:txBody>
          <a:bodyPr>
            <a:normAutofit/>
          </a:bodyPr>
          <a:lstStyle/>
          <a:p>
            <a:pPr marL="342900" indent="-342900">
              <a:buFont typeface="Wingdings" panose="05000000000000000000" pitchFamily="2" charset="2"/>
              <a:buChar char="Ø"/>
            </a:pPr>
            <a:r>
              <a:rPr lang="en-US" sz="2000" b="1" dirty="0"/>
              <a:t>Insights 7 : Is there any correlation between number of accommodates and the price mentioned</a:t>
            </a:r>
            <a:r>
              <a:rPr lang="en-US" sz="2000" b="1" dirty="0" smtClean="0"/>
              <a:t>?</a:t>
            </a:r>
          </a:p>
          <a:p>
            <a:pPr marL="342900" indent="-342900">
              <a:buFont typeface="Wingdings" panose="05000000000000000000" pitchFamily="2" charset="2"/>
              <a:buChar char="Ø"/>
            </a:pPr>
            <a:r>
              <a:rPr lang="en-US" sz="2000" dirty="0"/>
              <a:t>We can see clear relation with increasing number of accomodates and log price.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7256" y="1412000"/>
            <a:ext cx="6274178" cy="46293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5554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14924"/>
            <a:ext cx="3854528" cy="1278466"/>
          </a:xfrm>
        </p:spPr>
        <p:txBody>
          <a:bodyPr>
            <a:noAutofit/>
          </a:bodyPr>
          <a:lstStyle/>
          <a:p>
            <a:r>
              <a:rPr lang="en-IN" sz="2400" dirty="0"/>
              <a:t>Variable Creation/ Feature engineering and Interesting findings</a:t>
            </a:r>
          </a:p>
        </p:txBody>
      </p:sp>
      <p:sp>
        <p:nvSpPr>
          <p:cNvPr id="3" name="Content Placeholder 2"/>
          <p:cNvSpPr>
            <a:spLocks noGrp="1"/>
          </p:cNvSpPr>
          <p:nvPr>
            <p:ph idx="1"/>
          </p:nvPr>
        </p:nvSpPr>
        <p:spPr/>
        <p:txBody>
          <a:bodyPr>
            <a:normAutofit/>
          </a:bodyPr>
          <a:lstStyle/>
          <a:p>
            <a:endParaRPr lang="en-US" dirty="0"/>
          </a:p>
          <a:p>
            <a:endParaRPr lang="en-US" dirty="0"/>
          </a:p>
          <a:p>
            <a:endParaRPr lang="en-IN" dirty="0"/>
          </a:p>
        </p:txBody>
      </p:sp>
      <p:sp>
        <p:nvSpPr>
          <p:cNvPr id="5" name="Text Placeholder 4"/>
          <p:cNvSpPr>
            <a:spLocks noGrp="1"/>
          </p:cNvSpPr>
          <p:nvPr>
            <p:ph type="body" sz="half" idx="2"/>
          </p:nvPr>
        </p:nvSpPr>
        <p:spPr>
          <a:xfrm>
            <a:off x="677334" y="2099256"/>
            <a:ext cx="3957560" cy="4456090"/>
          </a:xfrm>
        </p:spPr>
        <p:txBody>
          <a:bodyPr>
            <a:normAutofit/>
          </a:bodyPr>
          <a:lstStyle/>
          <a:p>
            <a:pPr marL="342900" indent="-342900">
              <a:buFont typeface="Wingdings" panose="05000000000000000000" pitchFamily="2" charset="2"/>
              <a:buChar char="Ø"/>
            </a:pPr>
            <a:r>
              <a:rPr lang="en-US" sz="2000" b="1" dirty="0"/>
              <a:t>Insights 8 : Is there any correlation between number of bedrooms and the price mentioned?</a:t>
            </a:r>
          </a:p>
          <a:p>
            <a:pPr marL="342900" indent="-342900">
              <a:buFont typeface="Wingdings" panose="05000000000000000000" pitchFamily="2" charset="2"/>
              <a:buChar char="Ø"/>
            </a:pPr>
            <a:r>
              <a:rPr lang="en-US" sz="2000" dirty="0" smtClean="0"/>
              <a:t>We </a:t>
            </a:r>
            <a:r>
              <a:rPr lang="en-US" sz="2000" dirty="0"/>
              <a:t>can see </a:t>
            </a:r>
            <a:r>
              <a:rPr lang="en-US" sz="2000" dirty="0" smtClean="0"/>
              <a:t>somewhat clear </a:t>
            </a:r>
            <a:r>
              <a:rPr lang="en-US" sz="2000" dirty="0"/>
              <a:t>relation with increasing number of </a:t>
            </a:r>
            <a:r>
              <a:rPr lang="en-US" sz="2000" dirty="0" smtClean="0"/>
              <a:t>bedrooms and </a:t>
            </a:r>
            <a:r>
              <a:rPr lang="en-US" sz="2000" dirty="0"/>
              <a:t>log price.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7257" y="1412000"/>
            <a:ext cx="6274176" cy="46293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9302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14924"/>
            <a:ext cx="3854528" cy="1278466"/>
          </a:xfrm>
        </p:spPr>
        <p:txBody>
          <a:bodyPr>
            <a:noAutofit/>
          </a:bodyPr>
          <a:lstStyle/>
          <a:p>
            <a:r>
              <a:rPr lang="en-IN" sz="2400" dirty="0"/>
              <a:t>Variable Creation/ Feature engineering and Interesting findings</a:t>
            </a:r>
          </a:p>
        </p:txBody>
      </p:sp>
      <p:sp>
        <p:nvSpPr>
          <p:cNvPr id="3" name="Content Placeholder 2"/>
          <p:cNvSpPr>
            <a:spLocks noGrp="1"/>
          </p:cNvSpPr>
          <p:nvPr>
            <p:ph idx="1"/>
          </p:nvPr>
        </p:nvSpPr>
        <p:spPr/>
        <p:txBody>
          <a:bodyPr>
            <a:normAutofit/>
          </a:bodyPr>
          <a:lstStyle/>
          <a:p>
            <a:endParaRPr lang="en-US" dirty="0"/>
          </a:p>
          <a:p>
            <a:endParaRPr lang="en-US" dirty="0"/>
          </a:p>
          <a:p>
            <a:endParaRPr lang="en-IN" dirty="0"/>
          </a:p>
        </p:txBody>
      </p:sp>
      <p:sp>
        <p:nvSpPr>
          <p:cNvPr id="5" name="Text Placeholder 4"/>
          <p:cNvSpPr>
            <a:spLocks noGrp="1"/>
          </p:cNvSpPr>
          <p:nvPr>
            <p:ph type="body" sz="half" idx="2"/>
          </p:nvPr>
        </p:nvSpPr>
        <p:spPr>
          <a:xfrm>
            <a:off x="677334" y="2099256"/>
            <a:ext cx="3957560" cy="4456090"/>
          </a:xfrm>
        </p:spPr>
        <p:txBody>
          <a:bodyPr>
            <a:normAutofit/>
          </a:bodyPr>
          <a:lstStyle/>
          <a:p>
            <a:pPr marL="342900" indent="-342900">
              <a:buFont typeface="Wingdings" panose="05000000000000000000" pitchFamily="2" charset="2"/>
              <a:buChar char="Ø"/>
            </a:pPr>
            <a:r>
              <a:rPr lang="en-US" sz="2000" b="1" dirty="0"/>
              <a:t>Insights 9 : Any insightful regarding review ratings?</a:t>
            </a:r>
          </a:p>
          <a:p>
            <a:pPr marL="342900" indent="-342900">
              <a:buFont typeface="Wingdings" panose="05000000000000000000" pitchFamily="2" charset="2"/>
              <a:buChar char="Ø"/>
            </a:pPr>
            <a:r>
              <a:rPr lang="en-US" sz="2000" dirty="0" smtClean="0"/>
              <a:t>Surprisingly, </a:t>
            </a:r>
            <a:r>
              <a:rPr lang="en-US" sz="2000" dirty="0"/>
              <a:t>we can see good number of people are satisfied by the service.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7256" y="1532604"/>
            <a:ext cx="6274178" cy="43881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85187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14924"/>
            <a:ext cx="3854528" cy="1278466"/>
          </a:xfrm>
        </p:spPr>
        <p:txBody>
          <a:bodyPr>
            <a:noAutofit/>
          </a:bodyPr>
          <a:lstStyle/>
          <a:p>
            <a:r>
              <a:rPr lang="en-IN" sz="2400" dirty="0"/>
              <a:t>Variable Creation/ Feature engineering and Interesting findings</a:t>
            </a:r>
          </a:p>
        </p:txBody>
      </p:sp>
      <p:sp>
        <p:nvSpPr>
          <p:cNvPr id="3" name="Content Placeholder 2"/>
          <p:cNvSpPr>
            <a:spLocks noGrp="1"/>
          </p:cNvSpPr>
          <p:nvPr>
            <p:ph idx="1"/>
          </p:nvPr>
        </p:nvSpPr>
        <p:spPr/>
        <p:txBody>
          <a:bodyPr>
            <a:normAutofit/>
          </a:bodyPr>
          <a:lstStyle/>
          <a:p>
            <a:endParaRPr lang="en-US" dirty="0"/>
          </a:p>
          <a:p>
            <a:endParaRPr lang="en-US" dirty="0"/>
          </a:p>
          <a:p>
            <a:endParaRPr lang="en-IN" dirty="0"/>
          </a:p>
        </p:txBody>
      </p:sp>
      <p:sp>
        <p:nvSpPr>
          <p:cNvPr id="5" name="Text Placeholder 4"/>
          <p:cNvSpPr>
            <a:spLocks noGrp="1"/>
          </p:cNvSpPr>
          <p:nvPr>
            <p:ph type="body" sz="half" idx="2"/>
          </p:nvPr>
        </p:nvSpPr>
        <p:spPr>
          <a:xfrm>
            <a:off x="677334" y="2099256"/>
            <a:ext cx="3957560" cy="4456090"/>
          </a:xfrm>
        </p:spPr>
        <p:txBody>
          <a:bodyPr>
            <a:normAutofit/>
          </a:bodyPr>
          <a:lstStyle/>
          <a:p>
            <a:pPr marL="342900" indent="-342900">
              <a:buFont typeface="Wingdings" panose="05000000000000000000" pitchFamily="2" charset="2"/>
              <a:buChar char="Ø"/>
            </a:pPr>
            <a:r>
              <a:rPr lang="en-US" sz="2000" b="1" dirty="0"/>
              <a:t>Insights 10 : Any improvements by judging other aspects of review rating</a:t>
            </a:r>
            <a:r>
              <a:rPr lang="en-US" sz="2000" b="1" dirty="0" smtClean="0"/>
              <a:t>?</a:t>
            </a:r>
            <a:endParaRPr lang="en-US" sz="2000" dirty="0" smtClean="0"/>
          </a:p>
          <a:p>
            <a:pPr marL="342900" indent="-342900">
              <a:buFont typeface="Wingdings" panose="05000000000000000000" pitchFamily="2" charset="2"/>
              <a:buChar char="Ø"/>
            </a:pPr>
            <a:r>
              <a:rPr lang="en-US" sz="2000" dirty="0"/>
              <a:t>The services should also be provided good where the property ratings are little lower.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4425" y="1532604"/>
            <a:ext cx="5959839" cy="43881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99607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14924"/>
            <a:ext cx="3854528" cy="1278466"/>
          </a:xfrm>
        </p:spPr>
        <p:txBody>
          <a:bodyPr>
            <a:noAutofit/>
          </a:bodyPr>
          <a:lstStyle/>
          <a:p>
            <a:r>
              <a:rPr lang="en-IN" sz="2400" dirty="0"/>
              <a:t>Variable Creation/ Feature engineering and Interesting findings</a:t>
            </a:r>
          </a:p>
        </p:txBody>
      </p:sp>
      <p:sp>
        <p:nvSpPr>
          <p:cNvPr id="3" name="Content Placeholder 2"/>
          <p:cNvSpPr>
            <a:spLocks noGrp="1"/>
          </p:cNvSpPr>
          <p:nvPr>
            <p:ph idx="1"/>
          </p:nvPr>
        </p:nvSpPr>
        <p:spPr/>
        <p:txBody>
          <a:bodyPr>
            <a:normAutofit/>
          </a:bodyPr>
          <a:lstStyle/>
          <a:p>
            <a:endParaRPr lang="en-US" dirty="0"/>
          </a:p>
          <a:p>
            <a:endParaRPr lang="en-US" dirty="0"/>
          </a:p>
          <a:p>
            <a:endParaRPr lang="en-IN" dirty="0"/>
          </a:p>
        </p:txBody>
      </p:sp>
      <p:sp>
        <p:nvSpPr>
          <p:cNvPr id="5" name="Text Placeholder 4"/>
          <p:cNvSpPr>
            <a:spLocks noGrp="1"/>
          </p:cNvSpPr>
          <p:nvPr>
            <p:ph type="body" sz="half" idx="2"/>
          </p:nvPr>
        </p:nvSpPr>
        <p:spPr>
          <a:xfrm>
            <a:off x="677334" y="2099256"/>
            <a:ext cx="3957560" cy="4456090"/>
          </a:xfrm>
        </p:spPr>
        <p:txBody>
          <a:bodyPr>
            <a:normAutofit/>
          </a:bodyPr>
          <a:lstStyle/>
          <a:p>
            <a:r>
              <a:rPr lang="en-US" sz="2000" b="1" dirty="0"/>
              <a:t>Insights 11 : Do </a:t>
            </a:r>
            <a:r>
              <a:rPr lang="en-US" sz="2000" b="1" dirty="0" smtClean="0"/>
              <a:t>neighborhood </a:t>
            </a:r>
            <a:r>
              <a:rPr lang="en-US" sz="2000" b="1" dirty="0"/>
              <a:t>places influence the property price?</a:t>
            </a:r>
          </a:p>
          <a:p>
            <a:pPr marL="342900" indent="-342900">
              <a:buFont typeface="Wingdings" panose="05000000000000000000" pitchFamily="2" charset="2"/>
              <a:buChar char="Ø"/>
            </a:pPr>
            <a:r>
              <a:rPr lang="en-US" sz="2000" dirty="0"/>
              <a:t>Yes, we can see the popular </a:t>
            </a:r>
            <a:r>
              <a:rPr lang="en-US" sz="2000" dirty="0" smtClean="0"/>
              <a:t>neighborhoods </a:t>
            </a:r>
            <a:r>
              <a:rPr lang="en-US" sz="2000" dirty="0"/>
              <a:t>influence the price with a greater extent. Some of the well-liked </a:t>
            </a:r>
            <a:r>
              <a:rPr lang="en-US" sz="2000" dirty="0" smtClean="0"/>
              <a:t>neighborhoods </a:t>
            </a:r>
            <a:r>
              <a:rPr lang="en-US" sz="2000" dirty="0"/>
              <a:t>are South Chicago, Chevy Chase MD, Sea Cliff, Observatory Circle, Emerson Hill and many more</a:t>
            </a:r>
            <a:r>
              <a:rPr lang="en-US" sz="2000" dirty="0" smtClean="0"/>
              <a:t>.</a:t>
            </a:r>
          </a:p>
          <a:p>
            <a:pPr marL="342900" indent="-342900">
              <a:buFont typeface="Wingdings" panose="05000000000000000000" pitchFamily="2" charset="2"/>
              <a:buChar char="Ø"/>
            </a:pPr>
            <a:r>
              <a:rPr lang="en-US" sz="2000" b="1" dirty="0" smtClean="0"/>
              <a:t>Image can be seen properly in the code book.</a:t>
            </a:r>
            <a:endParaRPr lang="en-US" sz="20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3896" y="190545"/>
            <a:ext cx="4007991" cy="64598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64965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14924"/>
            <a:ext cx="3854528" cy="1278466"/>
          </a:xfrm>
        </p:spPr>
        <p:txBody>
          <a:bodyPr>
            <a:noAutofit/>
          </a:bodyPr>
          <a:lstStyle/>
          <a:p>
            <a:r>
              <a:rPr lang="en-IN" sz="2400" dirty="0"/>
              <a:t>Variable Creation/ Feature engineering and Interesting findings</a:t>
            </a:r>
          </a:p>
        </p:txBody>
      </p:sp>
      <p:sp>
        <p:nvSpPr>
          <p:cNvPr id="3" name="Content Placeholder 2"/>
          <p:cNvSpPr>
            <a:spLocks noGrp="1"/>
          </p:cNvSpPr>
          <p:nvPr>
            <p:ph idx="1"/>
          </p:nvPr>
        </p:nvSpPr>
        <p:spPr/>
        <p:txBody>
          <a:bodyPr>
            <a:normAutofit/>
          </a:bodyPr>
          <a:lstStyle/>
          <a:p>
            <a:endParaRPr lang="en-US" dirty="0"/>
          </a:p>
          <a:p>
            <a:endParaRPr lang="en-US" dirty="0"/>
          </a:p>
          <a:p>
            <a:endParaRPr lang="en-IN" dirty="0"/>
          </a:p>
        </p:txBody>
      </p:sp>
      <p:sp>
        <p:nvSpPr>
          <p:cNvPr id="5" name="Text Placeholder 4"/>
          <p:cNvSpPr>
            <a:spLocks noGrp="1"/>
          </p:cNvSpPr>
          <p:nvPr>
            <p:ph type="body" sz="half" idx="2"/>
          </p:nvPr>
        </p:nvSpPr>
        <p:spPr>
          <a:xfrm>
            <a:off x="677334" y="2099256"/>
            <a:ext cx="3957560" cy="4456090"/>
          </a:xfrm>
        </p:spPr>
        <p:txBody>
          <a:bodyPr>
            <a:normAutofit fontScale="85000" lnSpcReduction="10000"/>
          </a:bodyPr>
          <a:lstStyle/>
          <a:p>
            <a:pPr marL="342900" indent="-342900">
              <a:buFont typeface="Wingdings" panose="05000000000000000000" pitchFamily="2" charset="2"/>
              <a:buChar char="Ø"/>
            </a:pPr>
            <a:r>
              <a:rPr lang="en-US" sz="2000" b="1" dirty="0"/>
              <a:t>Insights 12 &amp; Conclusion : What are some mostly seen correlations with the price and other aspects?</a:t>
            </a:r>
          </a:p>
          <a:p>
            <a:pPr marL="342900" indent="-342900">
              <a:buFont typeface="Wingdings" panose="05000000000000000000" pitchFamily="2" charset="2"/>
              <a:buChar char="Ø"/>
            </a:pPr>
            <a:r>
              <a:rPr lang="en-US" sz="2000" dirty="0"/>
              <a:t>Speaking about the price, this variable in the dataset is likely having more influenced by the count of accommodates, beds, bedrooms and bathrooms.</a:t>
            </a:r>
          </a:p>
          <a:p>
            <a:pPr marL="342900" indent="-342900">
              <a:buFont typeface="Wingdings" panose="05000000000000000000" pitchFamily="2" charset="2"/>
              <a:buChar char="Ø"/>
            </a:pPr>
            <a:r>
              <a:rPr lang="en-US" sz="2000" dirty="0"/>
              <a:t>If we take the decision of cleaning fee, they are likely influenced by the number of the </a:t>
            </a:r>
            <a:r>
              <a:rPr lang="en-US" sz="2000" dirty="0" smtClean="0"/>
              <a:t>accommodates.</a:t>
            </a:r>
            <a:endParaRPr lang="en-US" sz="2000" dirty="0"/>
          </a:p>
          <a:p>
            <a:pPr marL="342900" indent="-342900">
              <a:buFont typeface="Wingdings" panose="05000000000000000000" pitchFamily="2" charset="2"/>
              <a:buChar char="Ø"/>
            </a:pPr>
            <a:r>
              <a:rPr lang="en-US" sz="2000" dirty="0"/>
              <a:t>If we take decision for making increase of </a:t>
            </a:r>
            <a:r>
              <a:rPr lang="en-US" sz="2000" dirty="0" smtClean="0"/>
              <a:t>accommodates, </a:t>
            </a:r>
            <a:r>
              <a:rPr lang="en-US" sz="2000" dirty="0"/>
              <a:t>the decision would be close to promoting more Family Friendly apartments.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5956" y="1004552"/>
            <a:ext cx="6184971" cy="585344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65436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IN" dirty="0"/>
              <a:t>Modelling Approach and results</a:t>
            </a:r>
            <a:br>
              <a:rPr lang="en-IN" dirty="0"/>
            </a:br>
            <a:endParaRPr lang="en-IN" dirty="0"/>
          </a:p>
        </p:txBody>
      </p:sp>
    </p:spTree>
    <p:extLst>
      <p:ext uri="{BB962C8B-B14F-4D97-AF65-F5344CB8AC3E}">
        <p14:creationId xmlns:p14="http://schemas.microsoft.com/office/powerpoint/2010/main" val="180406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&amp; Problem overview </a:t>
            </a:r>
            <a:endParaRPr lang="en-IN" dirty="0"/>
          </a:p>
        </p:txBody>
      </p:sp>
      <p:sp>
        <p:nvSpPr>
          <p:cNvPr id="3" name="Content Placeholder 2"/>
          <p:cNvSpPr>
            <a:spLocks noGrp="1"/>
          </p:cNvSpPr>
          <p:nvPr>
            <p:ph idx="1"/>
          </p:nvPr>
        </p:nvSpPr>
        <p:spPr/>
        <p:txBody>
          <a:bodyPr>
            <a:normAutofit fontScale="85000" lnSpcReduction="10000"/>
          </a:bodyPr>
          <a:lstStyle/>
          <a:p>
            <a:pPr marL="0" indent="0" algn="just">
              <a:spcBef>
                <a:spcPct val="0"/>
              </a:spcBef>
              <a:buNone/>
            </a:pPr>
            <a:r>
              <a:rPr lang="en-US" sz="3200" dirty="0">
                <a:latin typeface="+mj-lt"/>
                <a:ea typeface="+mj-ea"/>
                <a:cs typeface="+mj-cs"/>
              </a:rPr>
              <a:t>Airbnb is an online marketplace that connects people who want to rent out their homes with people who are looking for accommodations in that locale</a:t>
            </a:r>
            <a:r>
              <a:rPr lang="en-US" sz="3200" dirty="0" smtClean="0">
                <a:latin typeface="+mj-lt"/>
                <a:ea typeface="+mj-ea"/>
                <a:cs typeface="+mj-cs"/>
              </a:rPr>
              <a:t>. The challenge statement was AirBNB price prediction. </a:t>
            </a:r>
          </a:p>
          <a:p>
            <a:pPr marL="0" indent="0" algn="just">
              <a:spcBef>
                <a:spcPct val="0"/>
              </a:spcBef>
              <a:buNone/>
            </a:pPr>
            <a:r>
              <a:rPr lang="en-US" sz="3200" dirty="0" smtClean="0">
                <a:latin typeface="+mj-lt"/>
                <a:ea typeface="+mj-ea"/>
                <a:cs typeface="+mj-cs"/>
              </a:rPr>
              <a:t>Some of the factors were property, room type, amenities, accommodates, bathroom, </a:t>
            </a:r>
            <a:r>
              <a:rPr lang="en-US" sz="3200" dirty="0" smtClean="0">
                <a:latin typeface="+mj-lt"/>
                <a:ea typeface="+mj-ea"/>
                <a:cs typeface="+mj-cs"/>
              </a:rPr>
              <a:t>bed type, </a:t>
            </a:r>
            <a:r>
              <a:rPr lang="en-US" sz="3200" dirty="0" smtClean="0">
                <a:latin typeface="+mj-lt"/>
                <a:ea typeface="+mj-ea"/>
                <a:cs typeface="+mj-cs"/>
              </a:rPr>
              <a:t>etc.</a:t>
            </a:r>
          </a:p>
          <a:p>
            <a:pPr marL="0" indent="0" algn="just">
              <a:spcBef>
                <a:spcPct val="0"/>
              </a:spcBef>
              <a:buNone/>
            </a:pPr>
            <a:r>
              <a:rPr lang="en-IN" sz="3200" dirty="0" smtClean="0">
                <a:latin typeface="+mj-lt"/>
                <a:ea typeface="+mj-ea"/>
                <a:cs typeface="+mj-cs"/>
              </a:rPr>
              <a:t>Using machine learning technique, proceeding with all factors leading to the price prediction to develop the model.</a:t>
            </a:r>
            <a:endParaRPr lang="en-IN" sz="3200" dirty="0">
              <a:latin typeface="+mj-lt"/>
              <a:ea typeface="+mj-ea"/>
              <a:cs typeface="+mj-cs"/>
            </a:endParaRPr>
          </a:p>
        </p:txBody>
      </p:sp>
    </p:spTree>
    <p:extLst>
      <p:ext uri="{BB962C8B-B14F-4D97-AF65-F5344CB8AC3E}">
        <p14:creationId xmlns:p14="http://schemas.microsoft.com/office/powerpoint/2010/main" val="9614845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Taking Next Step into Variable Creation and Feature Engineering</a:t>
            </a:r>
            <a:br>
              <a:rPr lang="en-US" b="1" dirty="0"/>
            </a:br>
            <a:endParaRPr lang="en-IN" dirty="0"/>
          </a:p>
        </p:txBody>
      </p:sp>
      <p:sp>
        <p:nvSpPr>
          <p:cNvPr id="3" name="Content Placeholder 2"/>
          <p:cNvSpPr>
            <a:spLocks noGrp="1"/>
          </p:cNvSpPr>
          <p:nvPr>
            <p:ph idx="1"/>
          </p:nvPr>
        </p:nvSpPr>
        <p:spPr/>
        <p:txBody>
          <a:bodyPr>
            <a:noAutofit/>
          </a:bodyPr>
          <a:lstStyle/>
          <a:p>
            <a:r>
              <a:rPr lang="en-US" sz="2400" dirty="0"/>
              <a:t>The 'Amenities' Column had be taken further to making only certain important following amenities: Internet, AirConditioning, Kitchen, FamilyFamily, Essentials, TV, </a:t>
            </a:r>
            <a:r>
              <a:rPr lang="en-US" sz="2400" dirty="0" smtClean="0"/>
              <a:t>Pets Friendly, </a:t>
            </a:r>
            <a:r>
              <a:rPr lang="en-US" sz="2400" dirty="0"/>
              <a:t>Breakfast and Smoke Detector</a:t>
            </a:r>
            <a:r>
              <a:rPr lang="en-US" sz="2400" dirty="0" smtClean="0"/>
              <a:t>.</a:t>
            </a:r>
          </a:p>
          <a:p>
            <a:r>
              <a:rPr lang="en-US" sz="2400" dirty="0"/>
              <a:t>Host response rate from percentage character to converting it into float and filling up null values in the column by its mean</a:t>
            </a:r>
          </a:p>
          <a:p>
            <a:r>
              <a:rPr lang="en-US" sz="2400" dirty="0"/>
              <a:t>Converting </a:t>
            </a:r>
            <a:r>
              <a:rPr lang="en-US" sz="2400" dirty="0" smtClean="0"/>
              <a:t>"host since" </a:t>
            </a:r>
            <a:r>
              <a:rPr lang="en-US" sz="2400" dirty="0"/>
              <a:t>column into proper </a:t>
            </a:r>
            <a:r>
              <a:rPr lang="en-US" sz="2400" dirty="0" smtClean="0"/>
              <a:t>date time </a:t>
            </a:r>
            <a:r>
              <a:rPr lang="en-US" sz="2400" dirty="0"/>
              <a:t>format, filling up </a:t>
            </a:r>
            <a:r>
              <a:rPr lang="en-US" sz="2400" dirty="0"/>
              <a:t>na</a:t>
            </a:r>
            <a:r>
              <a:rPr lang="en-US" sz="2400" dirty="0"/>
              <a:t> values with forward fill and extracting only year and variable creation</a:t>
            </a:r>
          </a:p>
          <a:p>
            <a:endParaRPr lang="en-IN" sz="2400" dirty="0"/>
          </a:p>
        </p:txBody>
      </p:sp>
    </p:spTree>
    <p:extLst>
      <p:ext uri="{BB962C8B-B14F-4D97-AF65-F5344CB8AC3E}">
        <p14:creationId xmlns:p14="http://schemas.microsoft.com/office/powerpoint/2010/main" val="259075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smtClean="0"/>
              <a:t>Model Preparation</a:t>
            </a:r>
            <a:br>
              <a:rPr lang="en-IN" sz="4000" dirty="0" smtClean="0"/>
            </a:br>
            <a:r>
              <a:rPr lang="en-IN" sz="3100" dirty="0" smtClean="0"/>
              <a:t>After analysing models, Random Forest </a:t>
            </a:r>
            <a:r>
              <a:rPr lang="en-IN" sz="3100" dirty="0" smtClean="0"/>
              <a:t>Regressor</a:t>
            </a:r>
            <a:r>
              <a:rPr lang="en-IN" sz="3100" dirty="0" smtClean="0"/>
              <a:t> can be considered.</a:t>
            </a:r>
            <a:endParaRPr lang="en-IN" sz="3100" dirty="0"/>
          </a:p>
        </p:txBody>
      </p:sp>
      <p:sp>
        <p:nvSpPr>
          <p:cNvPr id="3" name="Content Placeholder 2"/>
          <p:cNvSpPr>
            <a:spLocks noGrp="1"/>
          </p:cNvSpPr>
          <p:nvPr>
            <p:ph idx="1"/>
          </p:nvPr>
        </p:nvSpPr>
        <p:spPr>
          <a:xfrm>
            <a:off x="677334" y="2289379"/>
            <a:ext cx="8596668" cy="3880773"/>
          </a:xfrm>
        </p:spPr>
        <p:txBody>
          <a:bodyPr>
            <a:normAutofit/>
          </a:bodyPr>
          <a:lstStyle/>
          <a:p>
            <a:r>
              <a:rPr lang="en-IN" sz="2800" dirty="0" smtClean="0"/>
              <a:t>Random Forest Model</a:t>
            </a:r>
          </a:p>
          <a:p>
            <a:r>
              <a:rPr lang="en-US" sz="2800" dirty="0"/>
              <a:t>MSE = </a:t>
            </a:r>
            <a:r>
              <a:rPr lang="en-US" sz="2800" dirty="0" smtClean="0"/>
              <a:t>0.198, Accuracy </a:t>
            </a:r>
            <a:r>
              <a:rPr lang="en-US" sz="2800" dirty="0"/>
              <a:t>= 61.54% </a:t>
            </a:r>
          </a:p>
          <a:p>
            <a:endParaRPr lang="en-US" sz="2800" dirty="0" smtClean="0"/>
          </a:p>
          <a:p>
            <a:r>
              <a:rPr lang="en-IN" sz="2800" dirty="0" smtClean="0"/>
              <a:t>Improving model by tuning its parameter</a:t>
            </a:r>
          </a:p>
          <a:p>
            <a:r>
              <a:rPr lang="en-IN" sz="2800" dirty="0" smtClean="0"/>
              <a:t>Using grid Search CV</a:t>
            </a:r>
          </a:p>
          <a:p>
            <a:r>
              <a:rPr lang="en-US" sz="2800" dirty="0"/>
              <a:t>MSE = </a:t>
            </a:r>
            <a:r>
              <a:rPr lang="en-US" sz="2800" dirty="0" smtClean="0"/>
              <a:t>0.196 Accuracy </a:t>
            </a:r>
            <a:r>
              <a:rPr lang="en-US" sz="2800" dirty="0"/>
              <a:t>= 61.90% (IMPROVED)</a:t>
            </a:r>
            <a:endParaRPr lang="en-IN" sz="2800" dirty="0" smtClean="0"/>
          </a:p>
          <a:p>
            <a:endParaRPr lang="en-IN" sz="2800" dirty="0" smtClean="0"/>
          </a:p>
          <a:p>
            <a:endParaRPr lang="en-IN" sz="2800" dirty="0"/>
          </a:p>
        </p:txBody>
      </p:sp>
    </p:spTree>
    <p:extLst>
      <p:ext uri="{BB962C8B-B14F-4D97-AF65-F5344CB8AC3E}">
        <p14:creationId xmlns:p14="http://schemas.microsoft.com/office/powerpoint/2010/main" val="2417560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 and final thoughts</a:t>
            </a:r>
            <a:br>
              <a:rPr lang="en-IN" dirty="0"/>
            </a:br>
            <a:endParaRPr lang="en-IN" dirty="0"/>
          </a:p>
        </p:txBody>
      </p:sp>
      <p:sp>
        <p:nvSpPr>
          <p:cNvPr id="3" name="Content Placeholder 2"/>
          <p:cNvSpPr>
            <a:spLocks noGrp="1"/>
          </p:cNvSpPr>
          <p:nvPr>
            <p:ph idx="1"/>
          </p:nvPr>
        </p:nvSpPr>
        <p:spPr>
          <a:xfrm>
            <a:off x="677334" y="1799980"/>
            <a:ext cx="8596668" cy="3880773"/>
          </a:xfrm>
        </p:spPr>
        <p:txBody>
          <a:bodyPr>
            <a:normAutofit/>
          </a:bodyPr>
          <a:lstStyle/>
          <a:p>
            <a:endParaRPr lang="en-US" sz="2400" dirty="0"/>
          </a:p>
          <a:p>
            <a:r>
              <a:rPr lang="en-US" sz="2400" dirty="0"/>
              <a:t>The best performing model was able to predict </a:t>
            </a:r>
            <a:r>
              <a:rPr lang="en-US" sz="2400" dirty="0" smtClean="0"/>
              <a:t>62% </a:t>
            </a:r>
            <a:r>
              <a:rPr lang="en-US" sz="2400" dirty="0"/>
              <a:t>of the variation in price with an </a:t>
            </a:r>
            <a:r>
              <a:rPr lang="en-US" sz="2400" dirty="0" smtClean="0"/>
              <a:t>MSE </a:t>
            </a:r>
            <a:r>
              <a:rPr lang="en-US" sz="2400" dirty="0"/>
              <a:t>of </a:t>
            </a:r>
            <a:r>
              <a:rPr lang="en-US" sz="2400" dirty="0" smtClean="0"/>
              <a:t>0.196. </a:t>
            </a:r>
            <a:r>
              <a:rPr lang="en-US" sz="2400" dirty="0"/>
              <a:t>Which means we still have a remaining </a:t>
            </a:r>
            <a:r>
              <a:rPr lang="en-US" sz="2400" dirty="0" smtClean="0"/>
              <a:t>38% </a:t>
            </a:r>
            <a:r>
              <a:rPr lang="en-US" sz="2400" dirty="0"/>
              <a:t>unexplained. This could be due to several other features that are not part of our dataset or the need to </a:t>
            </a:r>
            <a:r>
              <a:rPr lang="en-US" sz="2400" dirty="0" smtClean="0"/>
              <a:t>analyze </a:t>
            </a:r>
            <a:r>
              <a:rPr lang="en-US" sz="2400" dirty="0"/>
              <a:t>our features more </a:t>
            </a:r>
            <a:r>
              <a:rPr lang="en-US" sz="2400" dirty="0" smtClean="0"/>
              <a:t>closely.</a:t>
            </a:r>
          </a:p>
          <a:p>
            <a:r>
              <a:rPr lang="en-US" sz="2400" dirty="0"/>
              <a:t>Highlighting accessibility and location benefits of staying with them could perhaps benefit them and how much they can ask for their listing.</a:t>
            </a:r>
          </a:p>
          <a:p>
            <a:endParaRPr lang="en-IN" sz="2400" dirty="0"/>
          </a:p>
        </p:txBody>
      </p:sp>
    </p:spTree>
    <p:extLst>
      <p:ext uri="{BB962C8B-B14F-4D97-AF65-F5344CB8AC3E}">
        <p14:creationId xmlns:p14="http://schemas.microsoft.com/office/powerpoint/2010/main" val="2414957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&amp; Problem overview </a:t>
            </a:r>
            <a:endParaRPr lang="en-IN"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009769340"/>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1343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Summary</a:t>
            </a:r>
            <a:endParaRPr lang="en-IN" dirty="0"/>
          </a:p>
        </p:txBody>
      </p:sp>
      <p:sp>
        <p:nvSpPr>
          <p:cNvPr id="3" name="Content Placeholder 2"/>
          <p:cNvSpPr>
            <a:spLocks noGrp="1"/>
          </p:cNvSpPr>
          <p:nvPr>
            <p:ph idx="1"/>
          </p:nvPr>
        </p:nvSpPr>
        <p:spPr/>
        <p:txBody>
          <a:bodyPr/>
          <a:lstStyle/>
          <a:p>
            <a:r>
              <a:rPr lang="en-US" dirty="0" smtClean="0"/>
              <a:t>The raw data had 29 columns which include 1 dependent variable column which depends on other 28 variable columns.</a:t>
            </a:r>
          </a:p>
          <a:p>
            <a:r>
              <a:rPr lang="en-US" dirty="0" smtClean="0"/>
              <a:t>28 columns </a:t>
            </a:r>
            <a:r>
              <a:rPr lang="en-US" dirty="0"/>
              <a:t>are 'id', </a:t>
            </a:r>
            <a:r>
              <a:rPr lang="en-US" dirty="0" smtClean="0"/>
              <a:t>'property type', 'room type', </a:t>
            </a:r>
            <a:r>
              <a:rPr lang="en-US" dirty="0"/>
              <a:t>'amenities', 'accommodates',</a:t>
            </a:r>
          </a:p>
          <a:p>
            <a:r>
              <a:rPr lang="en-US" dirty="0"/>
              <a:t>       'bathrooms', </a:t>
            </a:r>
            <a:r>
              <a:rPr lang="en-US" dirty="0" smtClean="0"/>
              <a:t>'bed type', 'cancellation policy', 'cleaning fee', </a:t>
            </a:r>
            <a:r>
              <a:rPr lang="en-US" dirty="0"/>
              <a:t>'city',</a:t>
            </a:r>
          </a:p>
          <a:p>
            <a:r>
              <a:rPr lang="en-US" dirty="0"/>
              <a:t>       'description', </a:t>
            </a:r>
            <a:r>
              <a:rPr lang="en-US" dirty="0" smtClean="0"/>
              <a:t>'first review', </a:t>
            </a:r>
            <a:r>
              <a:rPr lang="en-US" dirty="0"/>
              <a:t>'host_has_profile_pic',</a:t>
            </a:r>
          </a:p>
          <a:p>
            <a:r>
              <a:rPr lang="en-US" dirty="0"/>
              <a:t>       'host_identity_verified', 'host_response_rate', </a:t>
            </a:r>
            <a:r>
              <a:rPr lang="en-US" dirty="0" smtClean="0"/>
              <a:t>'host since',</a:t>
            </a:r>
            <a:endParaRPr lang="en-US" dirty="0"/>
          </a:p>
          <a:p>
            <a:r>
              <a:rPr lang="en-US" dirty="0"/>
              <a:t>       'instant_bookable', </a:t>
            </a:r>
            <a:r>
              <a:rPr lang="en-US" dirty="0" smtClean="0"/>
              <a:t>'last review', </a:t>
            </a:r>
            <a:r>
              <a:rPr lang="en-US" dirty="0"/>
              <a:t>'latitude', 'longitude', 'name',</a:t>
            </a:r>
          </a:p>
          <a:p>
            <a:r>
              <a:rPr lang="en-US" dirty="0"/>
              <a:t>       </a:t>
            </a:r>
            <a:r>
              <a:rPr lang="en-US" dirty="0" smtClean="0"/>
              <a:t>'neighborhood', </a:t>
            </a:r>
            <a:r>
              <a:rPr lang="en-US" dirty="0"/>
              <a:t>'</a:t>
            </a:r>
            <a:r>
              <a:rPr lang="en-US" dirty="0"/>
              <a:t>number_of_reviews</a:t>
            </a:r>
            <a:r>
              <a:rPr lang="en-US" dirty="0"/>
              <a:t>', '</a:t>
            </a:r>
            <a:r>
              <a:rPr lang="en-US" dirty="0"/>
              <a:t>review_scores_rating</a:t>
            </a:r>
            <a:r>
              <a:rPr lang="en-US" dirty="0"/>
              <a:t>',</a:t>
            </a:r>
          </a:p>
          <a:p>
            <a:r>
              <a:rPr lang="en-US" dirty="0"/>
              <a:t>       '</a:t>
            </a:r>
            <a:r>
              <a:rPr lang="en-US" dirty="0"/>
              <a:t>thumbnail_url</a:t>
            </a:r>
            <a:r>
              <a:rPr lang="en-US" dirty="0"/>
              <a:t>', </a:t>
            </a:r>
            <a:r>
              <a:rPr lang="en-US" dirty="0" smtClean="0"/>
              <a:t>'zip code', </a:t>
            </a:r>
            <a:r>
              <a:rPr lang="en-US" dirty="0"/>
              <a:t>'bedrooms', 'beds', </a:t>
            </a:r>
            <a:r>
              <a:rPr lang="en-US" dirty="0" smtClean="0"/>
              <a:t>'log price'</a:t>
            </a:r>
            <a:endParaRPr lang="en-US" dirty="0" smtClean="0"/>
          </a:p>
          <a:p>
            <a:endParaRPr lang="en-IN" dirty="0"/>
          </a:p>
        </p:txBody>
      </p:sp>
    </p:spTree>
    <p:extLst>
      <p:ext uri="{BB962C8B-B14F-4D97-AF65-F5344CB8AC3E}">
        <p14:creationId xmlns:p14="http://schemas.microsoft.com/office/powerpoint/2010/main" val="4004339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Summary</a:t>
            </a:r>
            <a:endParaRPr lang="en-IN" dirty="0"/>
          </a:p>
        </p:txBody>
      </p:sp>
      <p:sp>
        <p:nvSpPr>
          <p:cNvPr id="3" name="Content Placeholder 2"/>
          <p:cNvSpPr>
            <a:spLocks noGrp="1"/>
          </p:cNvSpPr>
          <p:nvPr>
            <p:ph idx="1"/>
          </p:nvPr>
        </p:nvSpPr>
        <p:spPr>
          <a:xfrm>
            <a:off x="677334" y="1378039"/>
            <a:ext cx="8596668" cy="5164428"/>
          </a:xfrm>
        </p:spPr>
        <p:txBody>
          <a:bodyPr>
            <a:normAutofit fontScale="92500" lnSpcReduction="20000"/>
          </a:bodyPr>
          <a:lstStyle/>
          <a:p>
            <a:r>
              <a:rPr lang="en-US" dirty="0" smtClean="0"/>
              <a:t>'property type‘ </a:t>
            </a:r>
            <a:r>
              <a:rPr lang="en-US" dirty="0"/>
              <a:t>-&gt; 'Apartment', 'House', </a:t>
            </a:r>
            <a:r>
              <a:rPr lang="en-US" dirty="0" smtClean="0"/>
              <a:t>'Condominium‘ , various types of categories</a:t>
            </a:r>
          </a:p>
          <a:p>
            <a:r>
              <a:rPr lang="en-US" dirty="0" smtClean="0"/>
              <a:t> </a:t>
            </a:r>
            <a:r>
              <a:rPr lang="en-US" dirty="0" smtClean="0"/>
              <a:t>'room type‘ </a:t>
            </a:r>
            <a:r>
              <a:rPr lang="en-US" dirty="0" smtClean="0"/>
              <a:t>-&gt; Entire room, Shared room and private room</a:t>
            </a:r>
          </a:p>
          <a:p>
            <a:r>
              <a:rPr lang="en-US" dirty="0" smtClean="0"/>
              <a:t> 'amenities‘ -&gt; amenities they provide in that property</a:t>
            </a:r>
          </a:p>
          <a:p>
            <a:r>
              <a:rPr lang="en-US" dirty="0" smtClean="0"/>
              <a:t> 'accommodates‘ -&gt; Capacity of that property to hold occupants</a:t>
            </a:r>
            <a:endParaRPr lang="en-US" dirty="0"/>
          </a:p>
          <a:p>
            <a:r>
              <a:rPr lang="en-US" dirty="0" smtClean="0"/>
              <a:t> 'bathrooms' -&gt; number of bathrooms</a:t>
            </a:r>
          </a:p>
          <a:p>
            <a:r>
              <a:rPr lang="en-US" dirty="0" smtClean="0"/>
              <a:t>'bed type'‘ </a:t>
            </a:r>
            <a:r>
              <a:rPr lang="en-US" dirty="0" smtClean="0"/>
              <a:t>-&gt; Real bed, </a:t>
            </a:r>
            <a:r>
              <a:rPr lang="en-US" dirty="0" smtClean="0"/>
              <a:t>Funston</a:t>
            </a:r>
            <a:endParaRPr lang="en-US" dirty="0" smtClean="0"/>
          </a:p>
          <a:p>
            <a:r>
              <a:rPr lang="en-US" dirty="0" smtClean="0"/>
              <a:t>‘cancellation policy‘ -&gt; strict, moderate, very strict</a:t>
            </a:r>
          </a:p>
          <a:p>
            <a:r>
              <a:rPr lang="en-US" dirty="0" smtClean="0"/>
              <a:t> </a:t>
            </a:r>
            <a:r>
              <a:rPr lang="en-US" dirty="0" smtClean="0"/>
              <a:t>'cleaning fee’ </a:t>
            </a:r>
            <a:r>
              <a:rPr lang="en-US" dirty="0" smtClean="0"/>
              <a:t>-&gt; cleaning fee </a:t>
            </a:r>
          </a:p>
          <a:p>
            <a:r>
              <a:rPr lang="en-US" dirty="0" smtClean="0"/>
              <a:t>'city’ -&gt; </a:t>
            </a:r>
            <a:r>
              <a:rPr lang="en-IN" dirty="0"/>
              <a:t>NYC, SF, DC, LA, Chicago, Boston</a:t>
            </a:r>
            <a:endParaRPr lang="en-US" dirty="0"/>
          </a:p>
          <a:p>
            <a:r>
              <a:rPr lang="en-US" dirty="0" smtClean="0"/>
              <a:t> </a:t>
            </a:r>
            <a:r>
              <a:rPr lang="en-US" dirty="0" smtClean="0"/>
              <a:t>'host since', </a:t>
            </a:r>
            <a:r>
              <a:rPr lang="en-US" dirty="0" smtClean="0"/>
              <a:t>-&gt; hosted year</a:t>
            </a:r>
            <a:endParaRPr lang="en-US" dirty="0"/>
          </a:p>
          <a:p>
            <a:r>
              <a:rPr lang="en-US" dirty="0" smtClean="0"/>
              <a:t>'name', -&gt; name of the property</a:t>
            </a:r>
            <a:endParaRPr lang="en-US" dirty="0"/>
          </a:p>
          <a:p>
            <a:r>
              <a:rPr lang="en-US" dirty="0" smtClean="0"/>
              <a:t>'neighborhood‘ </a:t>
            </a:r>
            <a:r>
              <a:rPr lang="en-US" dirty="0" smtClean="0"/>
              <a:t>-&gt; popular </a:t>
            </a:r>
            <a:r>
              <a:rPr lang="en-US" dirty="0" smtClean="0"/>
              <a:t>neighborhood </a:t>
            </a:r>
            <a:r>
              <a:rPr lang="en-US" dirty="0" smtClean="0"/>
              <a:t>places</a:t>
            </a:r>
          </a:p>
          <a:p>
            <a:r>
              <a:rPr lang="en-US" dirty="0" smtClean="0"/>
              <a:t>'</a:t>
            </a:r>
            <a:r>
              <a:rPr lang="en-US" dirty="0" smtClean="0"/>
              <a:t>number_of_reviews</a:t>
            </a:r>
            <a:r>
              <a:rPr lang="en-US" dirty="0"/>
              <a:t>', </a:t>
            </a:r>
            <a:r>
              <a:rPr lang="en-US" dirty="0" smtClean="0"/>
              <a:t>'</a:t>
            </a:r>
            <a:r>
              <a:rPr lang="en-US" dirty="0" smtClean="0"/>
              <a:t>review_scores_rating</a:t>
            </a:r>
            <a:r>
              <a:rPr lang="en-US" dirty="0" smtClean="0"/>
              <a:t>‘ -&gt; regarding ratings</a:t>
            </a:r>
            <a:endParaRPr lang="en-US" dirty="0"/>
          </a:p>
          <a:p>
            <a:r>
              <a:rPr lang="en-US" dirty="0" smtClean="0"/>
              <a:t>'bedrooms</a:t>
            </a:r>
            <a:r>
              <a:rPr lang="en-US" dirty="0"/>
              <a:t>', </a:t>
            </a:r>
            <a:r>
              <a:rPr lang="en-US" dirty="0" smtClean="0"/>
              <a:t>'beds‘ -&gt; number of bedrooms</a:t>
            </a:r>
          </a:p>
          <a:p>
            <a:r>
              <a:rPr lang="en-US" dirty="0" smtClean="0"/>
              <a:t>'log price‘ </a:t>
            </a:r>
            <a:r>
              <a:rPr lang="en-US" dirty="0" smtClean="0"/>
              <a:t>-&gt; price of the </a:t>
            </a:r>
            <a:r>
              <a:rPr lang="en-US" dirty="0" smtClean="0"/>
              <a:t>property   …&amp; many more related variables</a:t>
            </a:r>
          </a:p>
          <a:p>
            <a:endParaRPr lang="en-US" dirty="0" smtClean="0"/>
          </a:p>
          <a:p>
            <a:endParaRPr lang="en-IN" dirty="0"/>
          </a:p>
        </p:txBody>
      </p:sp>
    </p:spTree>
    <p:extLst>
      <p:ext uri="{BB962C8B-B14F-4D97-AF65-F5344CB8AC3E}">
        <p14:creationId xmlns:p14="http://schemas.microsoft.com/office/powerpoint/2010/main" val="16662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Variable Creation/ Feature engineering and Interesting findings</a:t>
            </a:r>
          </a:p>
        </p:txBody>
      </p:sp>
      <p:sp>
        <p:nvSpPr>
          <p:cNvPr id="3" name="Content Placeholder 2"/>
          <p:cNvSpPr>
            <a:spLocks noGrp="1"/>
          </p:cNvSpPr>
          <p:nvPr>
            <p:ph idx="1"/>
          </p:nvPr>
        </p:nvSpPr>
        <p:spPr/>
        <p:txBody>
          <a:bodyPr>
            <a:normAutofit fontScale="92500" lnSpcReduction="20000"/>
          </a:bodyPr>
          <a:lstStyle/>
          <a:p>
            <a:r>
              <a:rPr lang="en-US" b="1" dirty="0"/>
              <a:t>Converting </a:t>
            </a:r>
            <a:r>
              <a:rPr lang="en-US" b="1" dirty="0" smtClean="0"/>
              <a:t>"host since" </a:t>
            </a:r>
            <a:r>
              <a:rPr lang="en-US" b="1" dirty="0"/>
              <a:t>column into proper </a:t>
            </a:r>
            <a:r>
              <a:rPr lang="en-US" b="1" dirty="0" smtClean="0"/>
              <a:t>date time </a:t>
            </a:r>
            <a:r>
              <a:rPr lang="en-US" b="1" dirty="0"/>
              <a:t>format, filling up </a:t>
            </a:r>
            <a:r>
              <a:rPr lang="en-US" b="1" dirty="0" smtClean="0"/>
              <a:t>an </a:t>
            </a:r>
            <a:r>
              <a:rPr lang="en-US" b="1" dirty="0"/>
              <a:t>values with forward fill and extracting only </a:t>
            </a:r>
            <a:r>
              <a:rPr lang="en-US" b="1" dirty="0" smtClean="0"/>
              <a:t>year.</a:t>
            </a:r>
          </a:p>
          <a:p>
            <a:r>
              <a:rPr lang="en-US" b="1" dirty="0"/>
              <a:t>One hot encoding categorical variables, as it will increase the model prediction accuracy -&gt;</a:t>
            </a:r>
            <a:r>
              <a:rPr lang="en-US" b="1" dirty="0" smtClean="0"/>
              <a:t>'city Chicago', 'city DC', 'city LA', </a:t>
            </a:r>
            <a:r>
              <a:rPr lang="en-US" b="1" dirty="0"/>
              <a:t>'</a:t>
            </a:r>
            <a:r>
              <a:rPr lang="en-US" b="1" dirty="0"/>
              <a:t>city_NYC</a:t>
            </a:r>
            <a:r>
              <a:rPr lang="en-US" b="1" dirty="0"/>
              <a:t>', '</a:t>
            </a:r>
            <a:r>
              <a:rPr lang="en-US" b="1" dirty="0"/>
              <a:t>city_SF</a:t>
            </a:r>
            <a:r>
              <a:rPr lang="en-US" b="1" dirty="0"/>
              <a:t>',</a:t>
            </a:r>
          </a:p>
          <a:p>
            <a:r>
              <a:rPr lang="en-US" b="1" dirty="0"/>
              <a:t>       '</a:t>
            </a:r>
            <a:r>
              <a:rPr lang="en-US" b="1" dirty="0"/>
              <a:t>property_type_Bed</a:t>
            </a:r>
            <a:r>
              <a:rPr lang="en-US" b="1" dirty="0"/>
              <a:t> &amp; Breakfast', '</a:t>
            </a:r>
            <a:r>
              <a:rPr lang="en-US" b="1" dirty="0"/>
              <a:t>property_type_Boat</a:t>
            </a:r>
            <a:r>
              <a:rPr lang="en-US" b="1" dirty="0"/>
              <a:t>',</a:t>
            </a:r>
          </a:p>
          <a:p>
            <a:r>
              <a:rPr lang="en-US" b="1" dirty="0"/>
              <a:t>       '</a:t>
            </a:r>
            <a:r>
              <a:rPr lang="en-US" b="1" dirty="0"/>
              <a:t>property_type_Boutique</a:t>
            </a:r>
            <a:r>
              <a:rPr lang="en-US" b="1" dirty="0"/>
              <a:t> hotel', '</a:t>
            </a:r>
            <a:r>
              <a:rPr lang="en-US" b="1" dirty="0"/>
              <a:t>property_type_Bungalow</a:t>
            </a:r>
            <a:r>
              <a:rPr lang="en-US" b="1" dirty="0"/>
              <a:t>',</a:t>
            </a:r>
          </a:p>
          <a:p>
            <a:r>
              <a:rPr lang="en-US" b="1" dirty="0"/>
              <a:t>       '</a:t>
            </a:r>
            <a:r>
              <a:rPr lang="en-US" b="1" dirty="0"/>
              <a:t>property_type_Cabin</a:t>
            </a:r>
            <a:r>
              <a:rPr lang="en-US" b="1" dirty="0"/>
              <a:t>', '</a:t>
            </a:r>
            <a:r>
              <a:rPr lang="en-US" b="1" dirty="0"/>
              <a:t>property_type_Camper</a:t>
            </a:r>
            <a:r>
              <a:rPr lang="en-US" b="1" dirty="0"/>
              <a:t>/RV',</a:t>
            </a:r>
          </a:p>
          <a:p>
            <a:r>
              <a:rPr lang="en-US" b="1" dirty="0"/>
              <a:t>       '</a:t>
            </a:r>
            <a:r>
              <a:rPr lang="en-US" b="1" dirty="0"/>
              <a:t>property_type_Casa</a:t>
            </a:r>
            <a:r>
              <a:rPr lang="en-US" b="1" dirty="0"/>
              <a:t> particular', '</a:t>
            </a:r>
            <a:r>
              <a:rPr lang="en-US" b="1" dirty="0"/>
              <a:t>property_type_Castle</a:t>
            </a:r>
            <a:r>
              <a:rPr lang="en-US" b="1" dirty="0"/>
              <a:t>',</a:t>
            </a:r>
          </a:p>
          <a:p>
            <a:r>
              <a:rPr lang="en-US" b="1" dirty="0"/>
              <a:t>       '</a:t>
            </a:r>
            <a:r>
              <a:rPr lang="en-US" b="1" dirty="0"/>
              <a:t>property_type_Cave</a:t>
            </a:r>
            <a:r>
              <a:rPr lang="en-US" b="1" dirty="0"/>
              <a:t>', '</a:t>
            </a:r>
            <a:r>
              <a:rPr lang="en-US" b="1" dirty="0"/>
              <a:t>property_type_Chalet</a:t>
            </a:r>
            <a:r>
              <a:rPr lang="en-US" b="1" dirty="0"/>
              <a:t>',</a:t>
            </a:r>
          </a:p>
          <a:p>
            <a:r>
              <a:rPr lang="en-US" b="1" dirty="0"/>
              <a:t>       '</a:t>
            </a:r>
            <a:r>
              <a:rPr lang="en-US" b="1" dirty="0"/>
              <a:t>property_type_Condominium</a:t>
            </a:r>
            <a:r>
              <a:rPr lang="en-US" b="1" dirty="0"/>
              <a:t>', '</a:t>
            </a:r>
            <a:r>
              <a:rPr lang="en-US" b="1" dirty="0"/>
              <a:t>property_type_Dorm</a:t>
            </a:r>
            <a:r>
              <a:rPr lang="en-US" b="1" dirty="0"/>
              <a:t>',</a:t>
            </a:r>
          </a:p>
          <a:p>
            <a:r>
              <a:rPr lang="en-US" b="1" dirty="0"/>
              <a:t>       '</a:t>
            </a:r>
            <a:r>
              <a:rPr lang="en-US" b="1" dirty="0"/>
              <a:t>property_type_Earth</a:t>
            </a:r>
            <a:r>
              <a:rPr lang="en-US" b="1" dirty="0"/>
              <a:t> House', '</a:t>
            </a:r>
            <a:r>
              <a:rPr lang="en-US" b="1" dirty="0"/>
              <a:t>property_type_Guest</a:t>
            </a:r>
            <a:r>
              <a:rPr lang="en-US" b="1" dirty="0"/>
              <a:t> suite',</a:t>
            </a:r>
          </a:p>
          <a:p>
            <a:r>
              <a:rPr lang="en-IN" dirty="0" smtClean="0"/>
              <a:t>Etc. were the new columns generated in the dataset. </a:t>
            </a:r>
            <a:endParaRPr lang="en-IN" dirty="0"/>
          </a:p>
        </p:txBody>
      </p:sp>
    </p:spTree>
    <p:extLst>
      <p:ext uri="{BB962C8B-B14F-4D97-AF65-F5344CB8AC3E}">
        <p14:creationId xmlns:p14="http://schemas.microsoft.com/office/powerpoint/2010/main" val="134848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14924"/>
            <a:ext cx="3854528" cy="1278466"/>
          </a:xfrm>
        </p:spPr>
        <p:txBody>
          <a:bodyPr>
            <a:noAutofit/>
          </a:bodyPr>
          <a:lstStyle/>
          <a:p>
            <a:r>
              <a:rPr lang="en-IN" sz="2400" dirty="0"/>
              <a:t>Variable Creation/ Feature engineering and Interesting findings</a:t>
            </a:r>
          </a:p>
        </p:txBody>
      </p:sp>
      <p:sp>
        <p:nvSpPr>
          <p:cNvPr id="3" name="Content Placeholder 2"/>
          <p:cNvSpPr>
            <a:spLocks noGrp="1"/>
          </p:cNvSpPr>
          <p:nvPr>
            <p:ph idx="1"/>
          </p:nvPr>
        </p:nvSpPr>
        <p:spPr/>
        <p:txBody>
          <a:bodyPr>
            <a:normAutofit/>
          </a:bodyPr>
          <a:lstStyle/>
          <a:p>
            <a:endParaRPr lang="en-US" dirty="0"/>
          </a:p>
          <a:p>
            <a:endParaRPr lang="en-US" dirty="0"/>
          </a:p>
          <a:p>
            <a:endParaRPr lang="en-IN" dirty="0"/>
          </a:p>
        </p:txBody>
      </p:sp>
      <p:sp>
        <p:nvSpPr>
          <p:cNvPr id="5" name="Text Placeholder 4"/>
          <p:cNvSpPr>
            <a:spLocks noGrp="1"/>
          </p:cNvSpPr>
          <p:nvPr>
            <p:ph type="body" sz="half" idx="2"/>
          </p:nvPr>
        </p:nvSpPr>
        <p:spPr>
          <a:xfrm>
            <a:off x="677334" y="2099256"/>
            <a:ext cx="3854528" cy="4134119"/>
          </a:xfrm>
        </p:spPr>
        <p:txBody>
          <a:bodyPr>
            <a:normAutofit/>
          </a:bodyPr>
          <a:lstStyle/>
          <a:p>
            <a:pPr marL="285750" indent="-285750">
              <a:buFont typeface="Wingdings" panose="05000000000000000000" pitchFamily="2" charset="2"/>
              <a:buChar char="Ø"/>
            </a:pPr>
            <a:r>
              <a:rPr lang="en-US" sz="2000" b="1" dirty="0"/>
              <a:t>Insights 1: Which host year's property had the good economy </a:t>
            </a:r>
            <a:r>
              <a:rPr lang="en-US" sz="2000" b="1" dirty="0"/>
              <a:t>log_prices</a:t>
            </a:r>
            <a:r>
              <a:rPr lang="en-US" sz="2000" b="1" dirty="0" smtClean="0"/>
              <a:t>?</a:t>
            </a:r>
            <a:r>
              <a:rPr lang="en-US" sz="2000" b="1" dirty="0"/>
              <a:t> </a:t>
            </a:r>
            <a:endParaRPr lang="en-US" sz="2000" b="1" dirty="0" smtClean="0"/>
          </a:p>
          <a:p>
            <a:pPr marL="285750" indent="-285750">
              <a:buFont typeface="Wingdings" panose="05000000000000000000" pitchFamily="2" charset="2"/>
              <a:buChar char="Ø"/>
            </a:pPr>
            <a:r>
              <a:rPr lang="en-US" sz="2000" dirty="0" smtClean="0"/>
              <a:t>The </a:t>
            </a:r>
            <a:r>
              <a:rPr lang="en-US" sz="2000" dirty="0"/>
              <a:t>host year 2015 has the highest </a:t>
            </a:r>
            <a:r>
              <a:rPr lang="en-US" sz="2000" dirty="0"/>
              <a:t>log_prices</a:t>
            </a:r>
            <a:r>
              <a:rPr lang="en-US" sz="2000" dirty="0"/>
              <a:t> followed by the year 2014 and the year 2016. The least mean </a:t>
            </a:r>
            <a:r>
              <a:rPr lang="en-US" sz="2000" dirty="0"/>
              <a:t>log_price</a:t>
            </a:r>
            <a:r>
              <a:rPr lang="en-US" sz="2000" dirty="0"/>
              <a:t> value can be seen for the host year 2011 and the host year 2017.</a:t>
            </a:r>
            <a:endParaRPr lang="en-IN" sz="2000" dirty="0"/>
          </a:p>
          <a:p>
            <a:pPr marL="285750" indent="-285750">
              <a:buFont typeface="Wingdings" panose="05000000000000000000" pitchFamily="2" charset="2"/>
              <a:buChar char="Ø"/>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0461" y="1501885"/>
            <a:ext cx="5362333" cy="43322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26100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14924"/>
            <a:ext cx="3854528" cy="1278466"/>
          </a:xfrm>
        </p:spPr>
        <p:txBody>
          <a:bodyPr>
            <a:noAutofit/>
          </a:bodyPr>
          <a:lstStyle/>
          <a:p>
            <a:r>
              <a:rPr lang="en-IN" sz="2400" dirty="0"/>
              <a:t>Variable Creation/ Feature engineering and Interesting findings</a:t>
            </a:r>
          </a:p>
        </p:txBody>
      </p:sp>
      <p:sp>
        <p:nvSpPr>
          <p:cNvPr id="3" name="Content Placeholder 2"/>
          <p:cNvSpPr>
            <a:spLocks noGrp="1"/>
          </p:cNvSpPr>
          <p:nvPr>
            <p:ph idx="1"/>
          </p:nvPr>
        </p:nvSpPr>
        <p:spPr/>
        <p:txBody>
          <a:bodyPr>
            <a:normAutofit/>
          </a:bodyPr>
          <a:lstStyle/>
          <a:p>
            <a:endParaRPr lang="en-US" dirty="0"/>
          </a:p>
          <a:p>
            <a:endParaRPr lang="en-US" dirty="0"/>
          </a:p>
          <a:p>
            <a:endParaRPr lang="en-IN" dirty="0"/>
          </a:p>
        </p:txBody>
      </p:sp>
      <p:sp>
        <p:nvSpPr>
          <p:cNvPr id="5" name="Text Placeholder 4"/>
          <p:cNvSpPr>
            <a:spLocks noGrp="1"/>
          </p:cNvSpPr>
          <p:nvPr>
            <p:ph type="body" sz="half" idx="2"/>
          </p:nvPr>
        </p:nvSpPr>
        <p:spPr>
          <a:xfrm>
            <a:off x="677334" y="2099256"/>
            <a:ext cx="3854528" cy="4134119"/>
          </a:xfrm>
        </p:spPr>
        <p:txBody>
          <a:bodyPr>
            <a:normAutofit fontScale="92500" lnSpcReduction="10000"/>
          </a:bodyPr>
          <a:lstStyle/>
          <a:p>
            <a:pPr marL="342900" indent="-342900">
              <a:buFont typeface="Wingdings" panose="05000000000000000000" pitchFamily="2" charset="2"/>
              <a:buChar char="Ø"/>
            </a:pPr>
            <a:r>
              <a:rPr lang="en-US" sz="2000" b="1" dirty="0"/>
              <a:t>Insights 2 : Which city among NYC, SF, DC, LA, Chicago, Boston were in the good list for better price or having more occupancy of tenants?</a:t>
            </a:r>
          </a:p>
          <a:p>
            <a:pPr marL="342900" indent="-342900">
              <a:buFont typeface="Wingdings" panose="05000000000000000000" pitchFamily="2" charset="2"/>
              <a:buChar char="Ø"/>
            </a:pPr>
            <a:r>
              <a:rPr lang="en-US" sz="2000" dirty="0"/>
              <a:t>Found to be better in pricing, NYC and LA leads from most of the cities. Probably most accurate reasons according to the data would be the popularity of these cities. We can also derive </a:t>
            </a:r>
            <a:r>
              <a:rPr lang="en-US" sz="2000" dirty="0" smtClean="0"/>
              <a:t>there </a:t>
            </a:r>
            <a:r>
              <a:rPr lang="en-US" sz="2000" dirty="0"/>
              <a:t>is </a:t>
            </a:r>
            <a:r>
              <a:rPr lang="en-US" sz="2000" dirty="0" smtClean="0"/>
              <a:t>more occupancy </a:t>
            </a:r>
            <a:r>
              <a:rPr lang="en-US" sz="2000" dirty="0"/>
              <a:t>of tenants in these cities.</a:t>
            </a:r>
          </a:p>
          <a:p>
            <a:pPr marL="342900" indent="-342900">
              <a:buFont typeface="Wingdings" panose="05000000000000000000" pitchFamily="2" charset="2"/>
              <a:buChar char="Ø"/>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0461" y="1593999"/>
            <a:ext cx="5912619" cy="40340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22234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14924"/>
            <a:ext cx="3854528" cy="1278466"/>
          </a:xfrm>
        </p:spPr>
        <p:txBody>
          <a:bodyPr>
            <a:noAutofit/>
          </a:bodyPr>
          <a:lstStyle/>
          <a:p>
            <a:r>
              <a:rPr lang="en-IN" sz="2400" dirty="0"/>
              <a:t>Variable Creation/ Feature engineering and Interesting findings</a:t>
            </a:r>
          </a:p>
        </p:txBody>
      </p:sp>
      <p:sp>
        <p:nvSpPr>
          <p:cNvPr id="3" name="Content Placeholder 2"/>
          <p:cNvSpPr>
            <a:spLocks noGrp="1"/>
          </p:cNvSpPr>
          <p:nvPr>
            <p:ph idx="1"/>
          </p:nvPr>
        </p:nvSpPr>
        <p:spPr/>
        <p:txBody>
          <a:bodyPr>
            <a:normAutofit/>
          </a:bodyPr>
          <a:lstStyle/>
          <a:p>
            <a:endParaRPr lang="en-US" dirty="0"/>
          </a:p>
          <a:p>
            <a:endParaRPr lang="en-US" dirty="0"/>
          </a:p>
          <a:p>
            <a:endParaRPr lang="en-IN" dirty="0"/>
          </a:p>
        </p:txBody>
      </p:sp>
      <p:sp>
        <p:nvSpPr>
          <p:cNvPr id="5" name="Text Placeholder 4"/>
          <p:cNvSpPr>
            <a:spLocks noGrp="1"/>
          </p:cNvSpPr>
          <p:nvPr>
            <p:ph type="body" sz="half" idx="2"/>
          </p:nvPr>
        </p:nvSpPr>
        <p:spPr>
          <a:xfrm>
            <a:off x="489398" y="2099256"/>
            <a:ext cx="4145496" cy="4456090"/>
          </a:xfrm>
        </p:spPr>
        <p:txBody>
          <a:bodyPr>
            <a:normAutofit fontScale="92500" lnSpcReduction="20000"/>
          </a:bodyPr>
          <a:lstStyle/>
          <a:p>
            <a:pPr marL="342900" indent="-342900">
              <a:buFont typeface="Wingdings" panose="05000000000000000000" pitchFamily="2" charset="2"/>
              <a:buChar char="Ø"/>
            </a:pPr>
            <a:r>
              <a:rPr lang="en-US" sz="2000" b="1" dirty="0"/>
              <a:t>Insights 3: What are the most common facilities offered to the tenants of the house or which all amenities most common in all property places?</a:t>
            </a:r>
          </a:p>
          <a:p>
            <a:pPr marL="342900" indent="-342900">
              <a:buFont typeface="Wingdings" panose="05000000000000000000" pitchFamily="2" charset="2"/>
              <a:buChar char="Ø"/>
            </a:pPr>
            <a:r>
              <a:rPr lang="en-US" sz="2000" dirty="0"/>
              <a:t>It can be seen from the graph that most common amenities were Wireless Internet, Air Conditioning, Kitchen, Heating, Family-friendly apartments, pet-friendly apartments, Smoke Detector, Carbon Monoxide Detector were the most common of them all. Can also be seen from the respective of pricing, these facilities were dependent upon the pricing as well.</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31862" y="2099256"/>
            <a:ext cx="7431539" cy="38250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262884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846</TotalTime>
  <Words>1379</Words>
  <Application>Microsoft Office PowerPoint</Application>
  <PresentationFormat>Widescreen</PresentationFormat>
  <Paragraphs>117</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Trebuchet MS</vt:lpstr>
      <vt:lpstr>Wingdings</vt:lpstr>
      <vt:lpstr>Wingdings 3</vt:lpstr>
      <vt:lpstr>Facet</vt:lpstr>
      <vt:lpstr>AirBnB Price Prediction Case Study</vt:lpstr>
      <vt:lpstr>Introduction &amp; Problem overview </vt:lpstr>
      <vt:lpstr>Introduction &amp; Problem overview </vt:lpstr>
      <vt:lpstr>Data Summary</vt:lpstr>
      <vt:lpstr>Data Summary</vt:lpstr>
      <vt:lpstr>Variable Creation/ Feature engineering and Interesting findings</vt:lpstr>
      <vt:lpstr>Variable Creation/ Feature engineering and Interesting findings</vt:lpstr>
      <vt:lpstr>Variable Creation/ Feature engineering and Interesting findings</vt:lpstr>
      <vt:lpstr>Variable Creation/ Feature engineering and Interesting findings</vt:lpstr>
      <vt:lpstr>Variable Creation/ Feature engineering and Interesting findings</vt:lpstr>
      <vt:lpstr>Variable Creation/ Feature engineering and Interesting findings</vt:lpstr>
      <vt:lpstr>Variable Creation/ Feature engineering and Interesting findings</vt:lpstr>
      <vt:lpstr>Variable Creation/ Feature engineering and Interesting findings</vt:lpstr>
      <vt:lpstr>Variable Creation/ Feature engineering and Interesting findings</vt:lpstr>
      <vt:lpstr>Variable Creation/ Feature engineering and Interesting findings</vt:lpstr>
      <vt:lpstr>Variable Creation/ Feature engineering and Interesting findings</vt:lpstr>
      <vt:lpstr>Variable Creation/ Feature engineering and Interesting findings</vt:lpstr>
      <vt:lpstr>Variable Creation/ Feature engineering and Interesting findings</vt:lpstr>
      <vt:lpstr>Modelling Approach and results </vt:lpstr>
      <vt:lpstr>Taking Next Step into Variable Creation and Feature Engineering </vt:lpstr>
      <vt:lpstr>Model Preparation After analysing models, Random Forest Regressor can be considered.</vt:lpstr>
      <vt:lpstr>Conclusion and final thoughts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Price Prediction</dc:title>
  <dc:creator>Dell</dc:creator>
  <cp:lastModifiedBy>Dell</cp:lastModifiedBy>
  <cp:revision>20</cp:revision>
  <dcterms:created xsi:type="dcterms:W3CDTF">2021-03-13T16:35:24Z</dcterms:created>
  <dcterms:modified xsi:type="dcterms:W3CDTF">2021-03-15T03:04:20Z</dcterms:modified>
</cp:coreProperties>
</file>