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3"/>
  </p:notesMasterIdLst>
  <p:handoutMasterIdLst>
    <p:handoutMasterId r:id="rId14"/>
  </p:handoutMasterIdLst>
  <p:sldIdLst>
    <p:sldId id="256" r:id="rId6"/>
    <p:sldId id="274" r:id="rId7"/>
    <p:sldId id="273" r:id="rId8"/>
    <p:sldId id="271" r:id="rId9"/>
    <p:sldId id="272" r:id="rId10"/>
    <p:sldId id="275" r:id="rId11"/>
    <p:sldId id="269" r:id="rId12"/>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2F2F2"/>
    <a:srgbClr val="FFCC00"/>
    <a:srgbClr val="00CCFF"/>
    <a:srgbClr val="00008C"/>
    <a:srgbClr val="001EFF"/>
    <a:srgbClr val="F46E00"/>
    <a:srgbClr val="9AF7FF"/>
    <a:srgbClr val="D9D9D9"/>
    <a:srgbClr val="2C2D8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98" d="100"/>
          <a:sy n="98" d="100"/>
        </p:scale>
        <p:origin x="-600" y="-90"/>
      </p:cViewPr>
      <p:guideLst>
        <p:guide orient="horz" pos="2532"/>
        <p:guide orient="horz" pos="2748"/>
        <p:guide orient="horz" pos="3888"/>
        <p:guide orient="horz" pos="276"/>
        <p:guide orient="horz" pos="1956"/>
        <p:guide orient="horz" pos="3036"/>
        <p:guide orient="horz" pos="1644"/>
        <p:guide orient="horz" pos="1860"/>
        <p:guide orient="horz" pos="804"/>
        <p:guide orient="horz" pos="348"/>
        <p:guide orient="horz" pos="2169"/>
        <p:guide orient="horz" pos="3239"/>
        <p:guide orient="horz" pos="606"/>
        <p:guide orient="horz" pos="2772"/>
        <p:guide pos="5760"/>
        <p:guide pos="6144"/>
        <p:guide pos="2736"/>
        <p:guide pos="5688"/>
        <p:guide pos="2880"/>
        <p:guide pos="5448"/>
        <p:guide pos="480"/>
        <p:guide pos="336"/>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a:t>
            </a:fld>
            <a:endParaRPr lang="en-US" dirty="0"/>
          </a:p>
        </p:txBody>
      </p:sp>
    </p:spTree>
    <p:extLst>
      <p:ext uri="{BB962C8B-B14F-4D97-AF65-F5344CB8AC3E}">
        <p14:creationId xmlns="" xmlns:p14="http://schemas.microsoft.com/office/powerpoint/2010/main" val="25782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 xmlns:p14="http://schemas.microsoft.com/office/powerpoint/2010/main" val="139405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 xmlns:p14="http://schemas.microsoft.com/office/powerpoint/2010/main" val="108138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pPr/>
              <a:t>12/16/2020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pPr/>
              <a:t>‹#›</a:t>
            </a:fld>
            <a:endParaRPr lang="en-US"/>
          </a:p>
        </p:txBody>
      </p:sp>
    </p:spTree>
    <p:extLst>
      <p:ext uri="{BB962C8B-B14F-4D97-AF65-F5344CB8AC3E}">
        <p14:creationId xmlns=""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67561" y="2036086"/>
            <a:ext cx="5561624" cy="415498"/>
          </a:xfrm>
        </p:spPr>
        <p:txBody>
          <a:bodyPr/>
          <a:lstStyle/>
          <a:p>
            <a:r>
              <a:rPr lang="en-US" dirty="0" smtClean="0"/>
              <a:t>Online Banking System</a:t>
            </a:r>
            <a:endParaRPr lang="en-US" dirty="0"/>
          </a:p>
        </p:txBody>
      </p:sp>
      <p:sp>
        <p:nvSpPr>
          <p:cNvPr id="5" name="Subtitle 4"/>
          <p:cNvSpPr>
            <a:spLocks noGrp="1"/>
          </p:cNvSpPr>
          <p:nvPr>
            <p:ph type="subTitle" idx="1"/>
          </p:nvPr>
        </p:nvSpPr>
        <p:spPr>
          <a:xfrm>
            <a:off x="1464839" y="3071509"/>
            <a:ext cx="5556738" cy="2071991"/>
          </a:xfrm>
        </p:spPr>
        <p:txBody>
          <a:bodyPr/>
          <a:lstStyle/>
          <a:p>
            <a:r>
              <a:rPr lang="en-US" dirty="0" smtClean="0"/>
              <a:t>Group Members:</a:t>
            </a:r>
          </a:p>
          <a:p>
            <a:r>
              <a:rPr lang="en-US" dirty="0" smtClean="0"/>
              <a:t>Ashish Ghadigaonkar(Team Leader)                           10672278</a:t>
            </a:r>
          </a:p>
          <a:p>
            <a:r>
              <a:rPr lang="en-US" dirty="0" smtClean="0"/>
              <a:t>Mahima Parmar                                                             10672388</a:t>
            </a:r>
          </a:p>
          <a:p>
            <a:r>
              <a:rPr lang="en-US" dirty="0" smtClean="0"/>
              <a:t>Vrushali Walavalkar                                                       10672196</a:t>
            </a:r>
          </a:p>
          <a:p>
            <a:r>
              <a:rPr lang="en-US" dirty="0" smtClean="0"/>
              <a:t>Rahul Prabhu		                      10672342</a:t>
            </a:r>
          </a:p>
          <a:p>
            <a:r>
              <a:rPr lang="en-US" dirty="0" smtClean="0"/>
              <a:t>Aaron Goes                                                                     10672079</a:t>
            </a:r>
          </a:p>
          <a:p>
            <a:r>
              <a:rPr lang="en-US" dirty="0" smtClean="0"/>
              <a:t>                  </a:t>
            </a:r>
          </a:p>
          <a:p>
            <a:endParaRPr lang="en-US" dirty="0"/>
          </a:p>
        </p:txBody>
      </p:sp>
    </p:spTree>
    <p:extLst>
      <p:ext uri="{BB962C8B-B14F-4D97-AF65-F5344CB8AC3E}">
        <p14:creationId xmlns=""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itchFamily="2" charset="2"/>
              <a:buChar char="Ø"/>
            </a:pPr>
            <a:endParaRPr lang="en-IN" sz="1700" kern="1200" dirty="0" smtClean="0">
              <a:solidFill>
                <a:srgbClr val="2C2D8B"/>
              </a:solidFill>
              <a:ea typeface="+mj-ea"/>
            </a:endParaRPr>
          </a:p>
          <a:p>
            <a:pPr algn="just">
              <a:buFont typeface="Wingdings" pitchFamily="2" charset="2"/>
              <a:buChar char="Ø"/>
            </a:pPr>
            <a:r>
              <a:rPr lang="en-IN" sz="1700" kern="1200" dirty="0" smtClean="0">
                <a:solidFill>
                  <a:srgbClr val="2C2D8B"/>
                </a:solidFill>
                <a:ea typeface="+mj-ea"/>
              </a:rPr>
              <a:t>The traditional way of maintaining details of a user in a bank was to enter the details and record them. </a:t>
            </a:r>
          </a:p>
          <a:p>
            <a:pPr algn="just">
              <a:buFont typeface="Wingdings" pitchFamily="2" charset="2"/>
              <a:buChar char="Ø"/>
            </a:pPr>
            <a:r>
              <a:rPr lang="en-IN" sz="1700" kern="1200" dirty="0" smtClean="0">
                <a:solidFill>
                  <a:srgbClr val="2C2D8B"/>
                </a:solidFill>
                <a:ea typeface="+mj-ea"/>
              </a:rPr>
              <a:t>Every time the user needs to perform some transaction they have to go to bank and perform the necessary actions, which may not be so feasible all the time. Here, we provide an automation for banking system through Internet. </a:t>
            </a:r>
          </a:p>
          <a:p>
            <a:pPr algn="just">
              <a:buFont typeface="Wingdings" pitchFamily="2" charset="2"/>
              <a:buChar char="Ø"/>
            </a:pPr>
            <a:r>
              <a:rPr lang="en-IN" sz="1700" kern="1200" dirty="0" smtClean="0">
                <a:solidFill>
                  <a:srgbClr val="2C2D8B"/>
                </a:solidFill>
                <a:ea typeface="+mj-ea"/>
              </a:rPr>
              <a:t>The aim is not only automation but also a better customer experience by providing a User Interface which is easily comprehendible by any person.</a:t>
            </a:r>
            <a:endParaRPr lang="en-US" sz="1700" kern="1200" dirty="0" smtClean="0">
              <a:solidFill>
                <a:srgbClr val="2C2D8B"/>
              </a:solidFill>
              <a:ea typeface="+mj-ea"/>
            </a:endParaRPr>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2" name="TextBox 1"/>
          <p:cNvSpPr txBox="1"/>
          <p:nvPr/>
        </p:nvSpPr>
        <p:spPr>
          <a:xfrm>
            <a:off x="520262" y="1103586"/>
            <a:ext cx="7425559" cy="923330"/>
          </a:xfrm>
          <a:prstGeom prst="rect">
            <a:avLst/>
          </a:prstGeom>
          <a:noFill/>
        </p:spPr>
        <p:txBody>
          <a:bodyPr wrap="square" rtlCol="0">
            <a:spAutoFit/>
          </a:bodyPr>
          <a:lstStyle/>
          <a:p>
            <a:pPr marL="171450" indent="-171450" algn="l">
              <a:buFont typeface="Arial" charset="0"/>
              <a:buChar char="•"/>
            </a:pPr>
            <a:endParaRPr lang="en-US" sz="1400" dirty="0">
              <a:ea typeface="+mj-ea"/>
            </a:endParaRPr>
          </a:p>
          <a:p>
            <a:pPr marL="171450" indent="-171450" algn="l">
              <a:buFont typeface="Arial" charset="0"/>
              <a:buChar char="•"/>
            </a:pPr>
            <a:endParaRPr lang="en-US" sz="1400" dirty="0">
              <a:ea typeface="+mj-ea"/>
            </a:endParaRPr>
          </a:p>
          <a:p>
            <a:pPr marL="171450" indent="-171450" algn="l">
              <a:buFont typeface="Arial" charset="0"/>
              <a:buChar char="•"/>
            </a:pPr>
            <a:endParaRPr lang="en-US" sz="1400" dirty="0">
              <a:ea typeface="+mj-ea"/>
            </a:endParaRPr>
          </a:p>
          <a:p>
            <a:pPr algn="l"/>
            <a:endParaRPr lang="en-US" baseline="0" dirty="0">
              <a:ea typeface="+mj-ea"/>
            </a:endParaRPr>
          </a:p>
        </p:txBody>
      </p:sp>
      <p:sp>
        <p:nvSpPr>
          <p:cNvPr id="6" name="Rectangle 5"/>
          <p:cNvSpPr/>
          <p:nvPr/>
        </p:nvSpPr>
        <p:spPr>
          <a:xfrm>
            <a:off x="272374" y="856033"/>
            <a:ext cx="8589524" cy="3431709"/>
          </a:xfrm>
          <a:prstGeom prst="rect">
            <a:avLst/>
          </a:prstGeom>
        </p:spPr>
        <p:txBody>
          <a:bodyPr wrap="square">
            <a:spAutoFit/>
          </a:bodyPr>
          <a:lstStyle/>
          <a:p>
            <a:pPr algn="just">
              <a:buFont typeface="Wingdings" pitchFamily="2" charset="2"/>
              <a:buChar char="Ø"/>
            </a:pPr>
            <a:endParaRPr lang="en-IN" sz="1600" b="1" dirty="0" smtClean="0">
              <a:latin typeface="Times New Roman" pitchFamily="18" charset="0"/>
              <a:cs typeface="Times New Roman" pitchFamily="18" charset="0"/>
            </a:endParaRPr>
          </a:p>
          <a:p>
            <a:pPr algn="just">
              <a:buFont typeface="Wingdings" pitchFamily="2" charset="2"/>
              <a:buChar char="Ø"/>
            </a:pPr>
            <a:endParaRPr lang="en-IN" sz="1600" b="1" dirty="0" smtClean="0">
              <a:latin typeface="Times New Roman" pitchFamily="18" charset="0"/>
              <a:cs typeface="Times New Roman" pitchFamily="18" charset="0"/>
            </a:endParaRPr>
          </a:p>
          <a:p>
            <a:pPr algn="just">
              <a:buFont typeface="Wingdings" pitchFamily="2" charset="2"/>
              <a:buChar char="Ø"/>
            </a:pPr>
            <a:endParaRPr lang="en-IN" sz="1600" b="1" dirty="0" smtClean="0">
              <a:latin typeface="Times New Roman" pitchFamily="18" charset="0"/>
              <a:cs typeface="Times New Roman" pitchFamily="18" charset="0"/>
            </a:endParaRPr>
          </a:p>
          <a:p>
            <a:pPr algn="just">
              <a:buFont typeface="Wingdings" pitchFamily="2" charset="2"/>
              <a:buChar char="Ø"/>
            </a:pPr>
            <a:endParaRPr lang="en-IN" sz="1600" b="1" dirty="0" smtClean="0">
              <a:latin typeface="Times New Roman" pitchFamily="18" charset="0"/>
              <a:cs typeface="Times New Roman" pitchFamily="18" charset="0"/>
            </a:endParaRPr>
          </a:p>
          <a:p>
            <a:pPr algn="just">
              <a:buFont typeface="Wingdings" pitchFamily="2" charset="2"/>
              <a:buChar char="Ø"/>
            </a:pPr>
            <a:r>
              <a:rPr lang="en-IN" sz="1700" dirty="0" smtClean="0">
                <a:solidFill>
                  <a:srgbClr val="2C2D8B"/>
                </a:solidFill>
                <a:latin typeface="Calibri Light"/>
                <a:ea typeface="+mj-ea"/>
                <a:cs typeface="Calibri Light"/>
              </a:rPr>
              <a:t>Online banking, also known as internet banking or web banking, is an system that enables customers of a bank to conduct a range of financial transactions.</a:t>
            </a:r>
          </a:p>
          <a:p>
            <a:pPr algn="just">
              <a:buFont typeface="Wingdings" pitchFamily="2" charset="2"/>
              <a:buChar char="Ø"/>
            </a:pPr>
            <a:endParaRPr lang="en-IN" sz="1700" dirty="0" smtClean="0">
              <a:solidFill>
                <a:srgbClr val="2C2D8B"/>
              </a:solidFill>
              <a:latin typeface="Calibri Light"/>
              <a:ea typeface="+mj-ea"/>
              <a:cs typeface="Calibri Light"/>
            </a:endParaRPr>
          </a:p>
          <a:p>
            <a:pPr algn="just">
              <a:buFont typeface="Wingdings" pitchFamily="2" charset="2"/>
              <a:buChar char="Ø"/>
            </a:pPr>
            <a:r>
              <a:rPr lang="en-IN" sz="1700" dirty="0" smtClean="0">
                <a:solidFill>
                  <a:srgbClr val="2C2D8B"/>
                </a:solidFill>
                <a:latin typeface="Calibri Light"/>
                <a:ea typeface="+mj-ea"/>
                <a:cs typeface="Calibri Light"/>
              </a:rPr>
              <a:t>This system provides banking services offering features such as viewing account balances, obtaining statements, checking recent transactions, transferring money between accounts, and making payments.</a:t>
            </a:r>
          </a:p>
          <a:p>
            <a:pPr algn="just">
              <a:buFont typeface="Wingdings" pitchFamily="2" charset="2"/>
              <a:buChar char="Ø"/>
            </a:pPr>
            <a:endParaRPr lang="en-IN" sz="1700" dirty="0" smtClean="0">
              <a:solidFill>
                <a:srgbClr val="2C2D8B"/>
              </a:solidFill>
              <a:latin typeface="Calibri Light"/>
              <a:ea typeface="+mj-ea"/>
              <a:cs typeface="Calibri Light"/>
            </a:endParaRPr>
          </a:p>
          <a:p>
            <a:pPr algn="just">
              <a:buFont typeface="Wingdings" pitchFamily="2" charset="2"/>
              <a:buChar char="Ø"/>
            </a:pPr>
            <a:r>
              <a:rPr lang="en-IN" sz="1700" dirty="0" smtClean="0">
                <a:solidFill>
                  <a:srgbClr val="2C2D8B"/>
                </a:solidFill>
                <a:latin typeface="Calibri Light"/>
                <a:ea typeface="+mj-ea"/>
                <a:cs typeface="Calibri Light"/>
              </a:rPr>
              <a:t>The main aim of this system is not only to automate but also provide customer a better experience by providing a user-friendly interface.</a:t>
            </a:r>
            <a:endParaRPr lang="en-US" sz="1700" dirty="0" smtClean="0">
              <a:solidFill>
                <a:srgbClr val="2C2D8B"/>
              </a:solidFill>
              <a:latin typeface="Calibri Light"/>
              <a:ea typeface="+mj-ea"/>
              <a:cs typeface="Calibri Light"/>
            </a:endParaRPr>
          </a:p>
        </p:txBody>
      </p:sp>
      <p:pic>
        <p:nvPicPr>
          <p:cNvPr id="1026" name="Picture 2"/>
          <p:cNvPicPr>
            <a:picLocks noChangeAspect="1" noChangeArrowheads="1"/>
          </p:cNvPicPr>
          <p:nvPr/>
        </p:nvPicPr>
        <p:blipFill>
          <a:blip r:embed="rId3"/>
          <a:srcRect t="1914" r="1529" b="2581"/>
          <a:stretch>
            <a:fillRect/>
          </a:stretch>
        </p:blipFill>
        <p:spPr bwMode="auto">
          <a:xfrm>
            <a:off x="5632314" y="389107"/>
            <a:ext cx="3171217" cy="1439693"/>
          </a:xfrm>
          <a:prstGeom prst="rect">
            <a:avLst/>
          </a:prstGeom>
          <a:noFill/>
          <a:ln w="9525">
            <a:noFill/>
            <a:miter lim="800000"/>
            <a:headEnd/>
            <a:tailEnd/>
          </a:ln>
        </p:spPr>
      </p:pic>
    </p:spTree>
    <p:extLst>
      <p:ext uri="{BB962C8B-B14F-4D97-AF65-F5344CB8AC3E}">
        <p14:creationId xmlns="" xmlns:p14="http://schemas.microsoft.com/office/powerpoint/2010/main" val="148985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Modules in Online Banking System</a:t>
            </a:r>
            <a:endParaRPr lang="en-US" dirty="0"/>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6" name="TextBox 5"/>
          <p:cNvSpPr txBox="1"/>
          <p:nvPr/>
        </p:nvSpPr>
        <p:spPr>
          <a:xfrm>
            <a:off x="182179" y="1296297"/>
            <a:ext cx="8370613" cy="461665"/>
          </a:xfrm>
          <a:prstGeom prst="rect">
            <a:avLst/>
          </a:prstGeom>
          <a:noFill/>
        </p:spPr>
        <p:txBody>
          <a:bodyPr wrap="square" rtlCol="0">
            <a:spAutoFit/>
          </a:bodyPr>
          <a:lstStyle/>
          <a:p>
            <a:pPr algn="l"/>
            <a:endParaRPr lang="en-US" dirty="0"/>
          </a:p>
          <a:p>
            <a:pPr algn="l"/>
            <a:endParaRPr lang="en-US" baseline="0" dirty="0">
              <a:ea typeface="+mj-ea"/>
            </a:endParaRPr>
          </a:p>
        </p:txBody>
      </p:sp>
      <p:sp>
        <p:nvSpPr>
          <p:cNvPr id="8" name="Rectangle 7"/>
          <p:cNvSpPr/>
          <p:nvPr/>
        </p:nvSpPr>
        <p:spPr>
          <a:xfrm>
            <a:off x="243191" y="787941"/>
            <a:ext cx="8521430" cy="4016484"/>
          </a:xfrm>
          <a:prstGeom prst="rect">
            <a:avLst/>
          </a:prstGeom>
        </p:spPr>
        <p:txBody>
          <a:bodyPr wrap="square">
            <a:spAutoFit/>
          </a:bodyPr>
          <a:lstStyle/>
          <a:p>
            <a:pPr algn="just"/>
            <a:r>
              <a:rPr lang="en-US" sz="1700" dirty="0" smtClean="0">
                <a:solidFill>
                  <a:srgbClr val="2C2D8B"/>
                </a:solidFill>
                <a:latin typeface="Calibri Light"/>
                <a:ea typeface="+mj-ea"/>
                <a:cs typeface="Calibri Light"/>
              </a:rPr>
              <a:t>Modules in Internet Banking System are divided into two parts :</a:t>
            </a:r>
          </a:p>
          <a:p>
            <a:pPr marL="228600" indent="-228600" algn="just">
              <a:buFont typeface="+mj-lt"/>
              <a:buAutoNum type="arabicParenR"/>
            </a:pPr>
            <a:r>
              <a:rPr lang="en-US" sz="1700" dirty="0" smtClean="0">
                <a:solidFill>
                  <a:srgbClr val="2C2D8B"/>
                </a:solidFill>
                <a:latin typeface="Calibri Light"/>
                <a:ea typeface="+mj-ea"/>
                <a:cs typeface="Calibri Light"/>
              </a:rPr>
              <a:t>User Module:</a:t>
            </a:r>
          </a:p>
          <a:p>
            <a:pPr marL="228600" indent="-228600" algn="just">
              <a:buFont typeface="+mj-lt"/>
              <a:buAutoNum type="arabicParenR"/>
            </a:pPr>
            <a:endParaRPr lang="en-US"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Login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Register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Fund Transfer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Password change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Account unlocking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a:p>
            <a:pPr marL="618226" lvl="1" indent="-228600" algn="just">
              <a:buFont typeface="+mj-lt"/>
              <a:buAutoNum type="alphaUcPeriod"/>
            </a:pPr>
            <a:r>
              <a:rPr lang="en-IN" sz="1700" dirty="0" smtClean="0">
                <a:solidFill>
                  <a:srgbClr val="2C2D8B"/>
                </a:solidFill>
                <a:latin typeface="Calibri Light"/>
                <a:ea typeface="+mj-ea"/>
                <a:cs typeface="Calibri Light"/>
              </a:rPr>
              <a:t>Forgot customer id/password </a:t>
            </a:r>
          </a:p>
          <a:p>
            <a:pPr marL="618226" lvl="1" indent="-228600" algn="just">
              <a:buFont typeface="+mj-lt"/>
              <a:buAutoNum type="alphaUcPeriod"/>
            </a:pPr>
            <a:endParaRPr lang="en-IN" sz="1700" dirty="0" smtClean="0">
              <a:solidFill>
                <a:srgbClr val="2C2D8B"/>
              </a:solidFill>
              <a:latin typeface="Calibri Light"/>
              <a:ea typeface="+mj-ea"/>
              <a:cs typeface="Calibri Light"/>
            </a:endParaRPr>
          </a:p>
        </p:txBody>
      </p:sp>
    </p:spTree>
    <p:extLst>
      <p:ext uri="{BB962C8B-B14F-4D97-AF65-F5344CB8AC3E}">
        <p14:creationId xmlns="" xmlns:p14="http://schemas.microsoft.com/office/powerpoint/2010/main" val="120051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Modules in Online Banking System (Cont.)</a:t>
            </a:r>
            <a:endParaRPr lang="en-US" dirty="0"/>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2" name="TextBox 1"/>
          <p:cNvSpPr txBox="1"/>
          <p:nvPr/>
        </p:nvSpPr>
        <p:spPr>
          <a:xfrm>
            <a:off x="170601" y="1215615"/>
            <a:ext cx="357790" cy="461665"/>
          </a:xfrm>
          <a:prstGeom prst="rect">
            <a:avLst/>
          </a:prstGeom>
          <a:noFill/>
        </p:spPr>
        <p:txBody>
          <a:bodyPr wrap="none" rtlCol="0">
            <a:spAutoFit/>
          </a:bodyPr>
          <a:lstStyle/>
          <a:p>
            <a:pPr marL="171450" indent="-171450" algn="l">
              <a:buFont typeface="Arial" charset="0"/>
              <a:buChar char="•"/>
            </a:pPr>
            <a:endParaRPr lang="en-US" baseline="0" dirty="0">
              <a:ea typeface="+mj-ea"/>
            </a:endParaRPr>
          </a:p>
          <a:p>
            <a:pPr marL="171450" indent="-171450" algn="l">
              <a:buFont typeface="Arial" charset="0"/>
              <a:buChar char="•"/>
            </a:pPr>
            <a:endParaRPr lang="en-US" dirty="0">
              <a:ea typeface="+mj-ea"/>
            </a:endParaRPr>
          </a:p>
        </p:txBody>
      </p:sp>
      <p:sp>
        <p:nvSpPr>
          <p:cNvPr id="6" name="Rectangle 5"/>
          <p:cNvSpPr/>
          <p:nvPr/>
        </p:nvSpPr>
        <p:spPr>
          <a:xfrm>
            <a:off x="282101" y="710120"/>
            <a:ext cx="8424153" cy="1400383"/>
          </a:xfrm>
          <a:prstGeom prst="rect">
            <a:avLst/>
          </a:prstGeom>
        </p:spPr>
        <p:txBody>
          <a:bodyPr wrap="square">
            <a:spAutoFit/>
          </a:bodyPr>
          <a:lstStyle/>
          <a:p>
            <a:pPr marL="342900" indent="-342900" algn="just">
              <a:buAutoNum type="arabicParenR" startAt="2"/>
            </a:pPr>
            <a:r>
              <a:rPr lang="en-US" sz="1700" dirty="0" smtClean="0">
                <a:solidFill>
                  <a:srgbClr val="2C2D8B"/>
                </a:solidFill>
                <a:latin typeface="Calibri Light"/>
                <a:cs typeface="Calibri Light"/>
              </a:rPr>
              <a:t>Admin Module:</a:t>
            </a:r>
          </a:p>
          <a:p>
            <a:pPr marL="342900" indent="-342900" algn="just">
              <a:buAutoNum type="arabicParenR" startAt="2"/>
            </a:pPr>
            <a:endParaRPr lang="en-US" sz="1700" dirty="0" smtClean="0">
              <a:solidFill>
                <a:srgbClr val="2C2D8B"/>
              </a:solidFill>
              <a:latin typeface="Calibri Light"/>
              <a:cs typeface="Calibri Light"/>
            </a:endParaRPr>
          </a:p>
          <a:p>
            <a:pPr marL="618226" lvl="1" indent="-228600" algn="just">
              <a:buFont typeface="+mj-lt"/>
              <a:buAutoNum type="alphaUcPeriod"/>
            </a:pPr>
            <a:r>
              <a:rPr lang="en-US" sz="1700" dirty="0" smtClean="0">
                <a:solidFill>
                  <a:srgbClr val="2C2D8B"/>
                </a:solidFill>
                <a:latin typeface="Calibri Light"/>
                <a:cs typeface="Calibri Light"/>
              </a:rPr>
              <a:t>Login </a:t>
            </a:r>
          </a:p>
          <a:p>
            <a:pPr marL="618226" lvl="1" indent="-228600" algn="just">
              <a:buFont typeface="+mj-lt"/>
              <a:buAutoNum type="alphaUcPeriod"/>
            </a:pPr>
            <a:endParaRPr lang="en-US" sz="1700" dirty="0" smtClean="0">
              <a:solidFill>
                <a:srgbClr val="2C2D8B"/>
              </a:solidFill>
              <a:latin typeface="Calibri Light"/>
              <a:cs typeface="Calibri Light"/>
            </a:endParaRPr>
          </a:p>
          <a:p>
            <a:pPr marL="618226" lvl="1" indent="-228600" algn="just">
              <a:buFont typeface="+mj-lt"/>
              <a:buAutoNum type="alphaUcPeriod"/>
            </a:pPr>
            <a:r>
              <a:rPr lang="en-US" sz="1700" dirty="0" smtClean="0">
                <a:solidFill>
                  <a:srgbClr val="2C2D8B"/>
                </a:solidFill>
                <a:latin typeface="Calibri Light"/>
                <a:cs typeface="Calibri Light"/>
              </a:rPr>
              <a:t>Approve account creation</a:t>
            </a:r>
            <a:endParaRPr lang="en-IN" sz="1700" dirty="0" smtClean="0">
              <a:solidFill>
                <a:srgbClr val="2C2D8B"/>
              </a:solidFill>
              <a:latin typeface="Calibri Light"/>
              <a:cs typeface="Calibri Light"/>
            </a:endParaRPr>
          </a:p>
        </p:txBody>
      </p:sp>
    </p:spTree>
    <p:extLst>
      <p:ext uri="{BB962C8B-B14F-4D97-AF65-F5344CB8AC3E}">
        <p14:creationId xmlns="" xmlns:p14="http://schemas.microsoft.com/office/powerpoint/2010/main" val="125236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Flow</a:t>
            </a:r>
            <a:endParaRPr lang="en-US" dirty="0"/>
          </a:p>
        </p:txBody>
      </p:sp>
      <p:pic>
        <p:nvPicPr>
          <p:cNvPr id="1028" name="Picture 4"/>
          <p:cNvPicPr>
            <a:picLocks noChangeAspect="1" noChangeArrowheads="1"/>
          </p:cNvPicPr>
          <p:nvPr/>
        </p:nvPicPr>
        <p:blipFill>
          <a:blip r:embed="rId2"/>
          <a:srcRect/>
          <a:stretch>
            <a:fillRect/>
          </a:stretch>
        </p:blipFill>
        <p:spPr bwMode="auto">
          <a:xfrm>
            <a:off x="2762655" y="404813"/>
            <a:ext cx="3599234" cy="43338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7752066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71bf3f0a-df54-467d-89c2-87f8d534ba77"/>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194</TotalTime>
  <Words>244</Words>
  <Application>Microsoft Office PowerPoint</Application>
  <PresentationFormat>On-screen Show (16:9)</PresentationFormat>
  <Paragraphs>51</Paragraphs>
  <Slides>7</Slides>
  <Notes>4</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L&amp;T Infotech</vt:lpstr>
      <vt:lpstr>Custom Design</vt:lpstr>
      <vt:lpstr>Online Banking System</vt:lpstr>
      <vt:lpstr>Problem Statement</vt:lpstr>
      <vt:lpstr>Introduction</vt:lpstr>
      <vt:lpstr>Modules in Online Banking System</vt:lpstr>
      <vt:lpstr>Modules in Online Banking System (Cont.)</vt:lpstr>
      <vt:lpstr>Project Flow</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SINGH</dc:creator>
  <cp:lastModifiedBy>Vrushali</cp:lastModifiedBy>
  <cp:revision>18</cp:revision>
  <cp:lastPrinted>2015-11-28T12:28:20Z</cp:lastPrinted>
  <dcterms:created xsi:type="dcterms:W3CDTF">2020-10-08T07:30:30Z</dcterms:created>
  <dcterms:modified xsi:type="dcterms:W3CDTF">2020-12-16T03:33:51Z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