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85" r:id="rId6"/>
    <p:sldId id="286" r:id="rId7"/>
    <p:sldId id="287" r:id="rId8"/>
    <p:sldId id="288" r:id="rId9"/>
    <p:sldId id="289" r:id="rId10"/>
    <p:sldId id="259" r:id="rId11"/>
    <p:sldId id="279" r:id="rId12"/>
    <p:sldId id="280" r:id="rId13"/>
    <p:sldId id="281" r:id="rId14"/>
    <p:sldId id="282" r:id="rId15"/>
    <p:sldId id="283" r:id="rId16"/>
    <p:sldId id="284" r:id="rId17"/>
    <p:sldId id="261" r:id="rId18"/>
    <p:sldId id="273" r:id="rId19"/>
    <p:sldId id="271" r:id="rId20"/>
  </p:sldIdLst>
  <p:sldSz cx="18288000" cy="10287000"/>
  <p:notesSz cx="6858000" cy="9144000"/>
  <p:embeddedFontLs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52" d="100"/>
          <a:sy n="52" d="100"/>
        </p:scale>
        <p:origin x="850" y="62"/>
      </p:cViewPr>
      <p:guideLst>
        <p:guide orient="horz" pos="2168"/>
        <p:guide pos="28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8" Type="http://schemas.openxmlformats.org/officeDocument/2006/relationships/slideLayout" Target="../slideLayouts/slideLayout7.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3" name="Freeform 13"/>
          <p:cNvSpPr/>
          <p:nvPr/>
        </p:nvSpPr>
        <p:spPr>
          <a:xfrm>
            <a:off x="12725400" y="-21155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Freeform 14"/>
          <p:cNvSpPr/>
          <p:nvPr/>
        </p:nvSpPr>
        <p:spPr>
          <a:xfrm>
            <a:off x="10972800" y="880902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5" name="TextBox 6"/>
          <p:cNvSpPr txBox="1"/>
          <p:nvPr>
            <p:custDataLst>
              <p:tags r:id="rId3"/>
            </p:custDataLst>
          </p:nvPr>
        </p:nvSpPr>
        <p:spPr>
          <a:xfrm>
            <a:off x="4267210" y="2628900"/>
            <a:ext cx="13180039" cy="4577715"/>
          </a:xfrm>
          <a:prstGeom prst="rect">
            <a:avLst/>
          </a:prstGeom>
        </p:spPr>
        <p:txBody>
          <a:bodyPr lIns="0" tIns="0" rIns="0" bIns="0" rtlCol="0" anchor="t">
            <a:spAutoFit/>
          </a:bodyPr>
          <a:p>
            <a:pPr algn="ctr">
              <a:lnSpc>
                <a:spcPts val="11900"/>
              </a:lnSpc>
            </a:pPr>
            <a:r>
              <a:rPr lang="en-IN" altLang="en-US" sz="8500">
                <a:solidFill>
                  <a:srgbClr val="000000"/>
                </a:solidFill>
                <a:latin typeface="Alatsi Bold"/>
              </a:rPr>
              <a:t>Association Rule Mining for </a:t>
            </a:r>
            <a:endParaRPr lang="en-IN" altLang="en-US" sz="8500">
              <a:solidFill>
                <a:srgbClr val="000000"/>
              </a:solidFill>
              <a:latin typeface="Alatsi Bold"/>
            </a:endParaRPr>
          </a:p>
          <a:p>
            <a:pPr algn="ctr">
              <a:lnSpc>
                <a:spcPts val="11900"/>
              </a:lnSpc>
            </a:pPr>
            <a:r>
              <a:rPr lang="en-IN" altLang="en-US" sz="8500">
                <a:solidFill>
                  <a:srgbClr val="000000"/>
                </a:solidFill>
                <a:latin typeface="Alatsi Bold"/>
              </a:rPr>
              <a:t>Market Analysis</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dirty="0">
                <a:solidFill>
                  <a:srgbClr val="000000"/>
                </a:solidFill>
                <a:latin typeface="Alatsi Bold"/>
              </a:rPr>
              <a:t>1</a:t>
            </a:r>
            <a:endParaRPr lang="en-US" sz="5020" dirty="0">
              <a:solidFill>
                <a:srgbClr val="000000"/>
              </a:solidFill>
              <a:latin typeface="Alatsi Bold"/>
            </a:endParaRPr>
          </a:p>
        </p:txBody>
      </p:sp>
      <p:sp>
        <p:nvSpPr>
          <p:cNvPr id="15" name="TextBox 15"/>
          <p:cNvSpPr txBox="1"/>
          <p:nvPr/>
        </p:nvSpPr>
        <p:spPr>
          <a:xfrm>
            <a:off x="2844800" y="2898140"/>
            <a:ext cx="4373245" cy="713740"/>
          </a:xfrm>
          <a:prstGeom prst="rect">
            <a:avLst/>
          </a:prstGeom>
        </p:spPr>
        <p:txBody>
          <a:bodyPr wrap="square" lIns="0" tIns="0" rIns="0" bIns="0" rtlCol="0" anchor="t">
            <a:spAutoFit/>
          </a:bodyPr>
          <a:lstStyle/>
          <a:p>
            <a:pPr algn="l">
              <a:lnSpc>
                <a:spcPts val="5570"/>
              </a:lnSpc>
            </a:pPr>
            <a:r>
              <a:rPr lang="en-US" sz="3980" dirty="0">
                <a:solidFill>
                  <a:srgbClr val="000000"/>
                </a:solidFill>
                <a:latin typeface="Alatsi Bold"/>
              </a:rPr>
              <a:t>Data Collection</a:t>
            </a:r>
            <a:endParaRPr lang="en-US" sz="3980" dirty="0">
              <a:solidFill>
                <a:srgbClr val="000000"/>
              </a:solidFill>
              <a:latin typeface="Alatsi Bold"/>
            </a:endParaRPr>
          </a:p>
        </p:txBody>
      </p:sp>
      <p:sp>
        <p:nvSpPr>
          <p:cNvPr id="16" name="TextBox 16"/>
          <p:cNvSpPr txBox="1"/>
          <p:nvPr/>
        </p:nvSpPr>
        <p:spPr>
          <a:xfrm>
            <a:off x="9906041" y="4381460"/>
            <a:ext cx="8725006" cy="713740"/>
          </a:xfrm>
          <a:prstGeom prst="rect">
            <a:avLst/>
          </a:prstGeom>
        </p:spPr>
        <p:txBody>
          <a:bodyPr wrap="square" lIns="0" tIns="0" rIns="0" bIns="0" rtlCol="0" anchor="t">
            <a:spAutoFit/>
          </a:bodyPr>
          <a:lstStyle/>
          <a:p>
            <a:pPr algn="l">
              <a:lnSpc>
                <a:spcPts val="5570"/>
              </a:lnSpc>
            </a:pPr>
            <a:endParaRPr lang="en-US" sz="3980" dirty="0">
              <a:solidFill>
                <a:srgbClr val="000000"/>
              </a:solidFill>
              <a:latin typeface="Alatsi" panose="00000500000000000000"/>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5" name="Rectangle 44"/>
          <p:cNvSpPr/>
          <p:nvPr/>
        </p:nvSpPr>
        <p:spPr>
          <a:xfrm>
            <a:off x="11495610" y="1385973"/>
            <a:ext cx="4191000" cy="938441"/>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Data Collection</a:t>
            </a:r>
            <a:endParaRPr lang="en-IN" sz="3200" dirty="0"/>
          </a:p>
        </p:txBody>
      </p:sp>
      <p:sp>
        <p:nvSpPr>
          <p:cNvPr id="8" name="TextBox 15"/>
          <p:cNvSpPr txBox="1"/>
          <p:nvPr>
            <p:custDataLst>
              <p:tags r:id="rId3"/>
            </p:custDataLst>
          </p:nvPr>
        </p:nvSpPr>
        <p:spPr>
          <a:xfrm>
            <a:off x="2743200" y="4762500"/>
            <a:ext cx="7904480" cy="2856865"/>
          </a:xfrm>
          <a:prstGeom prst="rect">
            <a:avLst/>
          </a:prstGeom>
        </p:spPr>
        <p:txBody>
          <a:bodyPr wrap="square" lIns="0" tIns="0" rIns="0" bIns="0" rtlCol="0" anchor="t">
            <a:spAutoFit/>
          </a:bodyPr>
          <a:p>
            <a:pPr algn="l">
              <a:lnSpc>
                <a:spcPts val="5570"/>
              </a:lnSpc>
            </a:pPr>
            <a:r>
              <a:rPr lang="en-IN" altLang="en-US" sz="3980" dirty="0">
                <a:solidFill>
                  <a:srgbClr val="000000"/>
                </a:solidFill>
                <a:latin typeface="Alatsi Bold"/>
              </a:rPr>
              <a:t>Gather the dataset that contains transactions or other types of data where relationships may be found.</a:t>
            </a:r>
            <a:endParaRPr lang="en-IN" altLang="en-US" sz="3980" dirty="0">
              <a:solidFill>
                <a:srgbClr val="000000"/>
              </a:solidFill>
              <a:latin typeface="Alatsi Bold"/>
            </a:endParaRPr>
          </a:p>
        </p:txBody>
      </p:sp>
      <p:sp>
        <p:nvSpPr>
          <p:cNvPr id="17" name="TextBox 6"/>
          <p:cNvSpPr txBox="1"/>
          <p:nvPr>
            <p:custDataLst>
              <p:tags r:id="rId4"/>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dirty="0">
                <a:solidFill>
                  <a:srgbClr val="000000"/>
                </a:solidFill>
                <a:latin typeface="Alatsi Bold"/>
              </a:rPr>
              <a:t>2</a:t>
            </a:r>
            <a:endParaRPr lang="en-US" sz="5020" dirty="0">
              <a:solidFill>
                <a:srgbClr val="000000"/>
              </a:solidFill>
              <a:latin typeface="Alatsi Bold"/>
            </a:endParaRPr>
          </a:p>
        </p:txBody>
      </p:sp>
      <p:sp>
        <p:nvSpPr>
          <p:cNvPr id="15" name="TextBox 15"/>
          <p:cNvSpPr txBox="1"/>
          <p:nvPr/>
        </p:nvSpPr>
        <p:spPr>
          <a:xfrm>
            <a:off x="2844800" y="2898140"/>
            <a:ext cx="4376420" cy="1428115"/>
          </a:xfrm>
          <a:prstGeom prst="rect">
            <a:avLst/>
          </a:prstGeom>
        </p:spPr>
        <p:txBody>
          <a:bodyPr wrap="square" lIns="0" tIns="0" rIns="0" bIns="0" rtlCol="0" anchor="t">
            <a:spAutoFit/>
          </a:bodyPr>
          <a:lstStyle/>
          <a:p>
            <a:pPr>
              <a:lnSpc>
                <a:spcPts val="5570"/>
              </a:lnSpc>
            </a:pPr>
            <a:r>
              <a:rPr lang="en-US" sz="3980" dirty="0">
                <a:solidFill>
                  <a:srgbClr val="000000"/>
                </a:solidFill>
                <a:latin typeface="Alatsi Bold"/>
              </a:rPr>
              <a:t> </a:t>
            </a:r>
            <a:r>
              <a:rPr lang="en-US" sz="3980" dirty="0">
                <a:solidFill>
                  <a:srgbClr val="000000"/>
                </a:solidFill>
                <a:latin typeface="Alatsi Bold"/>
              </a:rPr>
              <a:t>Preprocessing</a:t>
            </a:r>
            <a:endParaRPr lang="en-US" sz="3980" dirty="0">
              <a:solidFill>
                <a:srgbClr val="000000"/>
              </a:solidFill>
              <a:latin typeface="Alatsi Bold"/>
            </a:endParaRPr>
          </a:p>
          <a:p>
            <a:pPr algn="l">
              <a:lnSpc>
                <a:spcPts val="5570"/>
              </a:lnSpc>
            </a:pPr>
            <a:endParaRPr 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45" name="Rectangle 44"/>
          <p:cNvSpPr/>
          <p:nvPr/>
        </p:nvSpPr>
        <p:spPr>
          <a:xfrm>
            <a:off x="11495610" y="1385973"/>
            <a:ext cx="4191000" cy="938441"/>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Data Collection</a:t>
            </a:r>
            <a:endParaRPr lang="en-IN" sz="3200" dirty="0"/>
          </a:p>
        </p:txBody>
      </p:sp>
      <p:sp>
        <p:nvSpPr>
          <p:cNvPr id="10" name="Rectangle 9"/>
          <p:cNvSpPr/>
          <p:nvPr/>
        </p:nvSpPr>
        <p:spPr>
          <a:xfrm>
            <a:off x="13591110" y="3272060"/>
            <a:ext cx="4191000" cy="914400"/>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Preprocessing</a:t>
            </a:r>
            <a:endParaRPr lang="en-IN" sz="3600" dirty="0">
              <a:solidFill>
                <a:schemeClr val="tx1"/>
              </a:solidFill>
            </a:endParaRPr>
          </a:p>
        </p:txBody>
      </p:sp>
      <p:sp>
        <p:nvSpPr>
          <p:cNvPr id="17" name="Arc 16"/>
          <p:cNvSpPr/>
          <p:nvPr/>
        </p:nvSpPr>
        <p:spPr>
          <a:xfrm>
            <a:off x="12504274" y="2331756"/>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15"/>
          <p:cNvSpPr txBox="1"/>
          <p:nvPr>
            <p:custDataLst>
              <p:tags r:id="rId2"/>
            </p:custDataLst>
          </p:nvPr>
        </p:nvSpPr>
        <p:spPr>
          <a:xfrm>
            <a:off x="2895600" y="4914900"/>
            <a:ext cx="8277860" cy="4999990"/>
          </a:xfrm>
          <a:prstGeom prst="rect">
            <a:avLst/>
          </a:prstGeom>
        </p:spPr>
        <p:txBody>
          <a:bodyPr wrap="square" lIns="0" tIns="0" rIns="0" bIns="0" rtlCol="0" anchor="t">
            <a:spAutoFit/>
          </a:bodyPr>
          <a:p>
            <a:pPr>
              <a:lnSpc>
                <a:spcPts val="5570"/>
              </a:lnSpc>
            </a:pPr>
            <a:r>
              <a:rPr lang="en-IN" altLang="en-US" sz="3980" dirty="0">
                <a:solidFill>
                  <a:srgbClr val="000000"/>
                </a:solidFill>
                <a:latin typeface="Alatsi Bold"/>
              </a:rPr>
              <a:t>Clean the data and convert it into a format suitable for mining, such as a binary matrix where each row represents a transaction and each column represents a item.</a:t>
            </a:r>
            <a:endParaRPr lang="en-US" sz="3980" dirty="0">
              <a:solidFill>
                <a:srgbClr val="000000"/>
              </a:solidFill>
              <a:latin typeface="Alatsi Bold"/>
            </a:endParaRPr>
          </a:p>
          <a:p>
            <a:pPr algn="l">
              <a:lnSpc>
                <a:spcPts val="5570"/>
              </a:lnSpc>
            </a:pPr>
            <a:endParaRPr lang="en-US" sz="3980" dirty="0">
              <a:solidFill>
                <a:srgbClr val="000000"/>
              </a:solidFill>
              <a:latin typeface="Alatsi Bold"/>
            </a:endParaRPr>
          </a:p>
        </p:txBody>
      </p:sp>
      <p:sp>
        <p:nvSpPr>
          <p:cNvPr id="8"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dirty="0">
                <a:solidFill>
                  <a:srgbClr val="000000"/>
                </a:solidFill>
                <a:latin typeface="Alatsi Bold"/>
              </a:rPr>
              <a:t>3</a:t>
            </a:r>
            <a:endParaRPr lang="en-US" sz="5020" dirty="0">
              <a:solidFill>
                <a:srgbClr val="000000"/>
              </a:solidFill>
              <a:latin typeface="Alatsi Bold"/>
            </a:endParaRPr>
          </a:p>
        </p:txBody>
      </p:sp>
      <p:sp>
        <p:nvSpPr>
          <p:cNvPr id="15" name="TextBox 15"/>
          <p:cNvSpPr txBox="1"/>
          <p:nvPr/>
        </p:nvSpPr>
        <p:spPr>
          <a:xfrm>
            <a:off x="2844800" y="2898140"/>
            <a:ext cx="6607175" cy="713740"/>
          </a:xfrm>
          <a:prstGeom prst="rect">
            <a:avLst/>
          </a:prstGeom>
        </p:spPr>
        <p:txBody>
          <a:bodyPr wrap="square" lIns="0" tIns="0" rIns="0" bIns="0" rtlCol="0" anchor="t">
            <a:spAutoFit/>
          </a:bodyPr>
          <a:lstStyle/>
          <a:p>
            <a:pPr algn="l">
              <a:lnSpc>
                <a:spcPts val="5570"/>
              </a:lnSpc>
            </a:pPr>
            <a:r>
              <a:rPr lang="en-US" sz="3980" dirty="0">
                <a:solidFill>
                  <a:srgbClr val="000000"/>
                </a:solidFill>
                <a:latin typeface="Alatsi Bold"/>
              </a:rPr>
              <a:t>Find Frequent </a:t>
            </a:r>
            <a:r>
              <a:rPr lang="en-US" sz="3980" dirty="0" err="1">
                <a:solidFill>
                  <a:srgbClr val="000000"/>
                </a:solidFill>
                <a:latin typeface="Alatsi Bold"/>
              </a:rPr>
              <a:t>Itemsets</a:t>
            </a:r>
            <a:endParaRPr 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45" name="Rectangle 44"/>
          <p:cNvSpPr/>
          <p:nvPr/>
        </p:nvSpPr>
        <p:spPr>
          <a:xfrm>
            <a:off x="11495610" y="1385973"/>
            <a:ext cx="4191000" cy="938441"/>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Data Collection</a:t>
            </a:r>
            <a:endParaRPr lang="en-IN" sz="3200" dirty="0"/>
          </a:p>
        </p:txBody>
      </p:sp>
      <p:sp>
        <p:nvSpPr>
          <p:cNvPr id="10" name="Rectangle 9"/>
          <p:cNvSpPr/>
          <p:nvPr/>
        </p:nvSpPr>
        <p:spPr>
          <a:xfrm>
            <a:off x="13591110" y="3272060"/>
            <a:ext cx="4191000" cy="914400"/>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Preprocessing</a:t>
            </a:r>
            <a:endParaRPr lang="en-IN" sz="3600" dirty="0">
              <a:solidFill>
                <a:schemeClr val="tx1"/>
              </a:solidFill>
            </a:endParaRPr>
          </a:p>
        </p:txBody>
      </p:sp>
      <p:sp>
        <p:nvSpPr>
          <p:cNvPr id="17" name="Arc 16"/>
          <p:cNvSpPr/>
          <p:nvPr/>
        </p:nvSpPr>
        <p:spPr>
          <a:xfrm rot="16041202">
            <a:off x="12343232" y="4212363"/>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Rectangle 8"/>
          <p:cNvSpPr/>
          <p:nvPr/>
        </p:nvSpPr>
        <p:spPr>
          <a:xfrm>
            <a:off x="11509557" y="5071169"/>
            <a:ext cx="4178875" cy="91440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Find Frequent </a:t>
            </a:r>
            <a:r>
              <a:rPr lang="en-IN" sz="3200" dirty="0" err="1">
                <a:solidFill>
                  <a:schemeClr val="tx1"/>
                </a:solidFill>
              </a:rPr>
              <a:t>Itemsets</a:t>
            </a:r>
            <a:endParaRPr lang="en-IN" sz="3200" dirty="0">
              <a:solidFill>
                <a:schemeClr val="tx1"/>
              </a:solidFill>
            </a:endParaRPr>
          </a:p>
        </p:txBody>
      </p:sp>
      <p:sp>
        <p:nvSpPr>
          <p:cNvPr id="11" name="Arc 10"/>
          <p:cNvSpPr/>
          <p:nvPr/>
        </p:nvSpPr>
        <p:spPr>
          <a:xfrm>
            <a:off x="12786750" y="2321496"/>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15"/>
          <p:cNvSpPr txBox="1"/>
          <p:nvPr>
            <p:custDataLst>
              <p:tags r:id="rId2"/>
            </p:custDataLst>
          </p:nvPr>
        </p:nvSpPr>
        <p:spPr>
          <a:xfrm>
            <a:off x="2844800" y="4838700"/>
            <a:ext cx="7795895" cy="4285615"/>
          </a:xfrm>
          <a:prstGeom prst="rect">
            <a:avLst/>
          </a:prstGeom>
        </p:spPr>
        <p:txBody>
          <a:bodyPr wrap="square" lIns="0" tIns="0" rIns="0" bIns="0" rtlCol="0" anchor="t">
            <a:spAutoFit/>
          </a:bodyPr>
          <a:p>
            <a:pPr algn="l">
              <a:lnSpc>
                <a:spcPts val="5570"/>
              </a:lnSpc>
            </a:pPr>
            <a:r>
              <a:rPr lang="en-IN" altLang="en-US" sz="3980" dirty="0">
                <a:solidFill>
                  <a:srgbClr val="000000"/>
                </a:solidFill>
                <a:latin typeface="Alatsi Bold"/>
              </a:rPr>
              <a:t>Use an algorithm like Apriori to find all itemsets that have a support count greater than a user-specified minimum support threshold.</a:t>
            </a:r>
            <a:endParaRPr lang="en-US" sz="3980" dirty="0">
              <a:solidFill>
                <a:srgbClr val="000000"/>
              </a:solidFill>
              <a:latin typeface="Alatsi Bold"/>
            </a:endParaRPr>
          </a:p>
          <a:p>
            <a:pPr algn="l">
              <a:lnSpc>
                <a:spcPts val="5570"/>
              </a:lnSpc>
            </a:pPr>
            <a:endParaRPr lang="en-US" sz="3980" dirty="0">
              <a:solidFill>
                <a:srgbClr val="000000"/>
              </a:solidFill>
              <a:latin typeface="Alatsi Bold"/>
            </a:endParaRPr>
          </a:p>
        </p:txBody>
      </p:sp>
      <p:sp>
        <p:nvSpPr>
          <p:cNvPr id="8"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dirty="0">
                <a:solidFill>
                  <a:srgbClr val="000000"/>
                </a:solidFill>
                <a:latin typeface="Alatsi Bold"/>
              </a:rPr>
              <a:t>4</a:t>
            </a:r>
            <a:endParaRPr lang="en-US" sz="5020" dirty="0">
              <a:solidFill>
                <a:srgbClr val="000000"/>
              </a:solidFill>
              <a:latin typeface="Alatsi Bold"/>
            </a:endParaRPr>
          </a:p>
        </p:txBody>
      </p:sp>
      <p:sp>
        <p:nvSpPr>
          <p:cNvPr id="15" name="TextBox 15"/>
          <p:cNvSpPr txBox="1"/>
          <p:nvPr/>
        </p:nvSpPr>
        <p:spPr>
          <a:xfrm>
            <a:off x="2844840" y="2898223"/>
            <a:ext cx="5765759" cy="672556"/>
          </a:xfrm>
          <a:prstGeom prst="rect">
            <a:avLst/>
          </a:prstGeom>
        </p:spPr>
        <p:txBody>
          <a:bodyPr wrap="square" lIns="0" tIns="0" rIns="0" bIns="0" rtlCol="0" anchor="t">
            <a:spAutoFit/>
          </a:bodyPr>
          <a:lstStyle/>
          <a:p>
            <a:pPr algn="l">
              <a:lnSpc>
                <a:spcPts val="5570"/>
              </a:lnSpc>
            </a:pPr>
            <a:r>
              <a:rPr lang="en-US" sz="3980" dirty="0">
                <a:solidFill>
                  <a:srgbClr val="000000"/>
                </a:solidFill>
                <a:latin typeface="Alatsi Bold"/>
              </a:rPr>
              <a:t>Generate Rules</a:t>
            </a:r>
            <a:endParaRPr 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45" name="Rectangle 44"/>
          <p:cNvSpPr/>
          <p:nvPr/>
        </p:nvSpPr>
        <p:spPr>
          <a:xfrm>
            <a:off x="11495610" y="1385973"/>
            <a:ext cx="4191000" cy="938441"/>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Data Collection</a:t>
            </a:r>
            <a:endParaRPr lang="en-IN" sz="3200" dirty="0"/>
          </a:p>
        </p:txBody>
      </p:sp>
      <p:sp>
        <p:nvSpPr>
          <p:cNvPr id="10" name="Rectangle 9"/>
          <p:cNvSpPr/>
          <p:nvPr/>
        </p:nvSpPr>
        <p:spPr>
          <a:xfrm>
            <a:off x="13591110" y="3272060"/>
            <a:ext cx="4191000" cy="914400"/>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Preprocessing</a:t>
            </a:r>
            <a:endParaRPr lang="en-IN" sz="3600" dirty="0">
              <a:solidFill>
                <a:schemeClr val="tx1"/>
              </a:solidFill>
            </a:endParaRPr>
          </a:p>
        </p:txBody>
      </p:sp>
      <p:sp>
        <p:nvSpPr>
          <p:cNvPr id="17" name="Arc 16"/>
          <p:cNvSpPr/>
          <p:nvPr/>
        </p:nvSpPr>
        <p:spPr>
          <a:xfrm rot="16041202">
            <a:off x="12343232" y="4212363"/>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Rectangle 8"/>
          <p:cNvSpPr/>
          <p:nvPr/>
        </p:nvSpPr>
        <p:spPr>
          <a:xfrm>
            <a:off x="11509557" y="5071169"/>
            <a:ext cx="4178875" cy="91440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Find Frequent </a:t>
            </a:r>
            <a:r>
              <a:rPr lang="en-IN" sz="3200" dirty="0" err="1">
                <a:solidFill>
                  <a:schemeClr val="tx1"/>
                </a:solidFill>
              </a:rPr>
              <a:t>Itemsets</a:t>
            </a:r>
            <a:endParaRPr lang="en-IN" sz="3200" dirty="0">
              <a:solidFill>
                <a:schemeClr val="tx1"/>
              </a:solidFill>
            </a:endParaRPr>
          </a:p>
        </p:txBody>
      </p:sp>
      <p:sp>
        <p:nvSpPr>
          <p:cNvPr id="11" name="Arc 10"/>
          <p:cNvSpPr/>
          <p:nvPr/>
        </p:nvSpPr>
        <p:spPr>
          <a:xfrm>
            <a:off x="12786750" y="2321496"/>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Rectangle 7"/>
          <p:cNvSpPr/>
          <p:nvPr/>
        </p:nvSpPr>
        <p:spPr>
          <a:xfrm>
            <a:off x="13313244" y="6832241"/>
            <a:ext cx="4190999" cy="914400"/>
          </a:xfrm>
          <a:prstGeom prst="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Generate Rules</a:t>
            </a:r>
            <a:endParaRPr lang="en-IN" sz="3200" dirty="0">
              <a:solidFill>
                <a:schemeClr val="tx1"/>
              </a:solidFill>
            </a:endParaRPr>
          </a:p>
        </p:txBody>
      </p:sp>
      <p:sp>
        <p:nvSpPr>
          <p:cNvPr id="12" name="Arc 11"/>
          <p:cNvSpPr/>
          <p:nvPr/>
        </p:nvSpPr>
        <p:spPr>
          <a:xfrm rot="1699687">
            <a:off x="13471924" y="5866154"/>
            <a:ext cx="2656410" cy="1880608"/>
          </a:xfrm>
          <a:prstGeom prst="arc">
            <a:avLst>
              <a:gd name="adj1" fmla="val 16200000"/>
              <a:gd name="adj2" fmla="val 2002133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15"/>
          <p:cNvSpPr txBox="1"/>
          <p:nvPr>
            <p:custDataLst>
              <p:tags r:id="rId2"/>
            </p:custDataLst>
          </p:nvPr>
        </p:nvSpPr>
        <p:spPr>
          <a:xfrm>
            <a:off x="2844800" y="4838700"/>
            <a:ext cx="7790815" cy="3571240"/>
          </a:xfrm>
          <a:prstGeom prst="rect">
            <a:avLst/>
          </a:prstGeom>
        </p:spPr>
        <p:txBody>
          <a:bodyPr wrap="square" lIns="0" tIns="0" rIns="0" bIns="0" rtlCol="0" anchor="t">
            <a:spAutoFit/>
          </a:bodyPr>
          <a:p>
            <a:pPr algn="l">
              <a:lnSpc>
                <a:spcPts val="5570"/>
              </a:lnSpc>
            </a:pPr>
            <a:r>
              <a:rPr lang="en-IN" altLang="en-US" sz="3980" dirty="0">
                <a:solidFill>
                  <a:srgbClr val="000000"/>
                </a:solidFill>
                <a:latin typeface="Alatsi Bold"/>
              </a:rPr>
              <a:t>From the frequent itemsets, generate rules that satisfy both the minimum support &amp; minimum confidence thresholds.</a:t>
            </a:r>
            <a:endParaRPr lang="en-US" sz="3980" dirty="0">
              <a:solidFill>
                <a:srgbClr val="000000"/>
              </a:solidFill>
              <a:latin typeface="Alatsi Bold"/>
            </a:endParaRPr>
          </a:p>
        </p:txBody>
      </p:sp>
      <p:sp>
        <p:nvSpPr>
          <p:cNvPr id="13"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dirty="0">
                <a:solidFill>
                  <a:srgbClr val="000000"/>
                </a:solidFill>
                <a:latin typeface="Alatsi Bold"/>
              </a:rPr>
              <a:t>5</a:t>
            </a:r>
            <a:endParaRPr lang="en-US" sz="5020" dirty="0">
              <a:solidFill>
                <a:srgbClr val="000000"/>
              </a:solidFill>
              <a:latin typeface="Alatsi Bold"/>
            </a:endParaRPr>
          </a:p>
        </p:txBody>
      </p:sp>
      <p:sp>
        <p:nvSpPr>
          <p:cNvPr id="15" name="TextBox 15"/>
          <p:cNvSpPr txBox="1"/>
          <p:nvPr/>
        </p:nvSpPr>
        <p:spPr>
          <a:xfrm>
            <a:off x="2844840" y="2898223"/>
            <a:ext cx="5765759" cy="672556"/>
          </a:xfrm>
          <a:prstGeom prst="rect">
            <a:avLst/>
          </a:prstGeom>
        </p:spPr>
        <p:txBody>
          <a:bodyPr wrap="square" lIns="0" tIns="0" rIns="0" bIns="0" rtlCol="0" anchor="t">
            <a:spAutoFit/>
          </a:bodyPr>
          <a:lstStyle/>
          <a:p>
            <a:pPr algn="l">
              <a:lnSpc>
                <a:spcPts val="5570"/>
              </a:lnSpc>
            </a:pPr>
            <a:r>
              <a:rPr lang="en-US" sz="3980" dirty="0">
                <a:solidFill>
                  <a:srgbClr val="000000"/>
                </a:solidFill>
                <a:latin typeface="Alatsi Bold"/>
              </a:rPr>
              <a:t>Filter Rules</a:t>
            </a:r>
            <a:endParaRPr 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IN" alt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45" name="Rectangle 44"/>
          <p:cNvSpPr/>
          <p:nvPr/>
        </p:nvSpPr>
        <p:spPr>
          <a:xfrm>
            <a:off x="11495610" y="1385973"/>
            <a:ext cx="4191000" cy="938441"/>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Data Collection</a:t>
            </a:r>
            <a:endParaRPr lang="en-IN" sz="3200" dirty="0"/>
          </a:p>
        </p:txBody>
      </p:sp>
      <p:sp>
        <p:nvSpPr>
          <p:cNvPr id="10" name="Rectangle 9"/>
          <p:cNvSpPr/>
          <p:nvPr/>
        </p:nvSpPr>
        <p:spPr>
          <a:xfrm>
            <a:off x="13591110" y="3272060"/>
            <a:ext cx="4191000" cy="914400"/>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Preprocessing</a:t>
            </a:r>
            <a:endParaRPr lang="en-IN" sz="3600" dirty="0">
              <a:solidFill>
                <a:schemeClr val="tx1"/>
              </a:solidFill>
            </a:endParaRPr>
          </a:p>
        </p:txBody>
      </p:sp>
      <p:sp>
        <p:nvSpPr>
          <p:cNvPr id="17" name="Arc 16"/>
          <p:cNvSpPr/>
          <p:nvPr/>
        </p:nvSpPr>
        <p:spPr>
          <a:xfrm rot="16041202">
            <a:off x="12343232" y="4212363"/>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Rectangle 8"/>
          <p:cNvSpPr/>
          <p:nvPr/>
        </p:nvSpPr>
        <p:spPr>
          <a:xfrm>
            <a:off x="11509557" y="5071169"/>
            <a:ext cx="4178875" cy="91440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Find Frequent </a:t>
            </a:r>
            <a:r>
              <a:rPr lang="en-IN" sz="3200" dirty="0" err="1">
                <a:solidFill>
                  <a:schemeClr val="tx1"/>
                </a:solidFill>
              </a:rPr>
              <a:t>Itemsets</a:t>
            </a:r>
            <a:endParaRPr lang="en-IN" sz="3200" dirty="0">
              <a:solidFill>
                <a:schemeClr val="tx1"/>
              </a:solidFill>
            </a:endParaRPr>
          </a:p>
        </p:txBody>
      </p:sp>
      <p:sp>
        <p:nvSpPr>
          <p:cNvPr id="11" name="Arc 10"/>
          <p:cNvSpPr/>
          <p:nvPr/>
        </p:nvSpPr>
        <p:spPr>
          <a:xfrm>
            <a:off x="12786750" y="2321496"/>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Rectangle 7"/>
          <p:cNvSpPr/>
          <p:nvPr/>
        </p:nvSpPr>
        <p:spPr>
          <a:xfrm>
            <a:off x="13313244" y="6832241"/>
            <a:ext cx="4190999" cy="914400"/>
          </a:xfrm>
          <a:prstGeom prst="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Generate Rules</a:t>
            </a:r>
            <a:endParaRPr lang="en-IN" sz="3200" dirty="0">
              <a:solidFill>
                <a:schemeClr val="tx1"/>
              </a:solidFill>
            </a:endParaRPr>
          </a:p>
        </p:txBody>
      </p:sp>
      <p:sp>
        <p:nvSpPr>
          <p:cNvPr id="12" name="Arc 11"/>
          <p:cNvSpPr/>
          <p:nvPr/>
        </p:nvSpPr>
        <p:spPr>
          <a:xfrm rot="1699687">
            <a:off x="13471924" y="5866154"/>
            <a:ext cx="2656410" cy="1880608"/>
          </a:xfrm>
          <a:prstGeom prst="arc">
            <a:avLst>
              <a:gd name="adj1" fmla="val 16200000"/>
              <a:gd name="adj2" fmla="val 2002133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Rectangle 12"/>
          <p:cNvSpPr/>
          <p:nvPr/>
        </p:nvSpPr>
        <p:spPr>
          <a:xfrm>
            <a:off x="10481071" y="8371056"/>
            <a:ext cx="4190999" cy="914400"/>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Filter Rules</a:t>
            </a:r>
            <a:endParaRPr lang="en-IN" sz="3200" dirty="0">
              <a:solidFill>
                <a:schemeClr val="tx1"/>
              </a:solidFill>
            </a:endParaRPr>
          </a:p>
        </p:txBody>
      </p:sp>
      <p:sp>
        <p:nvSpPr>
          <p:cNvPr id="14" name="Arc 13"/>
          <p:cNvSpPr/>
          <p:nvPr/>
        </p:nvSpPr>
        <p:spPr>
          <a:xfrm rot="6933345">
            <a:off x="12343232" y="6406478"/>
            <a:ext cx="2656410" cy="1880608"/>
          </a:xfrm>
          <a:prstGeom prst="arc">
            <a:avLst>
              <a:gd name="adj1" fmla="val 16200000"/>
              <a:gd name="adj2" fmla="val 189045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15"/>
          <p:cNvSpPr txBox="1"/>
          <p:nvPr>
            <p:custDataLst>
              <p:tags r:id="rId2"/>
            </p:custDataLst>
          </p:nvPr>
        </p:nvSpPr>
        <p:spPr>
          <a:xfrm>
            <a:off x="2844800" y="4914900"/>
            <a:ext cx="7321550" cy="5111750"/>
          </a:xfrm>
          <a:prstGeom prst="rect">
            <a:avLst/>
          </a:prstGeom>
        </p:spPr>
        <p:txBody>
          <a:bodyPr wrap="square" lIns="0" tIns="0" rIns="0" bIns="0" rtlCol="0" anchor="t">
            <a:noAutofit/>
          </a:bodyPr>
          <a:p>
            <a:pPr algn="l">
              <a:lnSpc>
                <a:spcPts val="5570"/>
              </a:lnSpc>
            </a:pPr>
            <a:r>
              <a:rPr lang="en-IN" altLang="en-US" sz="3980" dirty="0">
                <a:solidFill>
                  <a:srgbClr val="000000"/>
                </a:solidFill>
                <a:latin typeface="Alatsi Bold"/>
              </a:rPr>
              <a:t>Remove redundant rules and those that are not of interest based on additional criteria such as lift or other domain-specific measures.</a:t>
            </a:r>
            <a:endParaRPr lang="en-US" sz="3980" dirty="0">
              <a:solidFill>
                <a:srgbClr val="000000"/>
              </a:solidFill>
              <a:latin typeface="Alatsi Bold"/>
            </a:endParaRPr>
          </a:p>
        </p:txBody>
      </p:sp>
      <p:sp>
        <p:nvSpPr>
          <p:cNvPr id="30"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dirty="0">
                <a:solidFill>
                  <a:srgbClr val="000000"/>
                </a:solidFill>
                <a:latin typeface="Alatsi Bold"/>
              </a:rPr>
              <a:t>6</a:t>
            </a:r>
            <a:endParaRPr lang="en-US" sz="5020" dirty="0">
              <a:solidFill>
                <a:srgbClr val="000000"/>
              </a:solidFill>
              <a:latin typeface="Alatsi Bold"/>
            </a:endParaRPr>
          </a:p>
        </p:txBody>
      </p:sp>
      <p:sp>
        <p:nvSpPr>
          <p:cNvPr id="15" name="TextBox 15"/>
          <p:cNvSpPr txBox="1"/>
          <p:nvPr/>
        </p:nvSpPr>
        <p:spPr>
          <a:xfrm>
            <a:off x="2844800" y="2898140"/>
            <a:ext cx="8409305" cy="777875"/>
          </a:xfrm>
          <a:prstGeom prst="rect">
            <a:avLst/>
          </a:prstGeom>
        </p:spPr>
        <p:txBody>
          <a:bodyPr wrap="square" lIns="0" tIns="0" rIns="0" bIns="0" rtlCol="0" anchor="t">
            <a:noAutofit/>
          </a:bodyPr>
          <a:lstStyle/>
          <a:p>
            <a:pPr algn="l">
              <a:lnSpc>
                <a:spcPts val="5570"/>
              </a:lnSpc>
            </a:pPr>
            <a:r>
              <a:rPr lang="en-US" sz="3980" dirty="0">
                <a:solidFill>
                  <a:srgbClr val="000000"/>
                </a:solidFill>
                <a:latin typeface="Alatsi Bold"/>
              </a:rPr>
              <a:t>Interpretation &amp; Validation</a:t>
            </a:r>
            <a:endParaRPr 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
        <p:nvSpPr>
          <p:cNvPr id="45" name="Rectangle 44"/>
          <p:cNvSpPr/>
          <p:nvPr/>
        </p:nvSpPr>
        <p:spPr>
          <a:xfrm>
            <a:off x="11495610" y="1385973"/>
            <a:ext cx="4191000" cy="938441"/>
          </a:xfrm>
          <a:prstGeom prst="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Data Collection</a:t>
            </a:r>
            <a:endParaRPr lang="en-IN" sz="3200" dirty="0"/>
          </a:p>
        </p:txBody>
      </p:sp>
      <p:sp>
        <p:nvSpPr>
          <p:cNvPr id="10" name="Rectangle 9"/>
          <p:cNvSpPr/>
          <p:nvPr/>
        </p:nvSpPr>
        <p:spPr>
          <a:xfrm>
            <a:off x="13591110" y="3272060"/>
            <a:ext cx="4191000" cy="914400"/>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Preprocessing</a:t>
            </a:r>
            <a:endParaRPr lang="en-IN" sz="3600" dirty="0">
              <a:solidFill>
                <a:schemeClr val="tx1"/>
              </a:solidFill>
            </a:endParaRPr>
          </a:p>
        </p:txBody>
      </p:sp>
      <p:sp>
        <p:nvSpPr>
          <p:cNvPr id="17" name="Arc 16"/>
          <p:cNvSpPr/>
          <p:nvPr/>
        </p:nvSpPr>
        <p:spPr>
          <a:xfrm rot="16041202">
            <a:off x="12343232" y="4212363"/>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Rectangle 8"/>
          <p:cNvSpPr/>
          <p:nvPr/>
        </p:nvSpPr>
        <p:spPr>
          <a:xfrm>
            <a:off x="11509557" y="5071169"/>
            <a:ext cx="4178875" cy="91440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Find Frequent </a:t>
            </a:r>
            <a:r>
              <a:rPr lang="en-IN" sz="3200" dirty="0" err="1">
                <a:solidFill>
                  <a:schemeClr val="tx1"/>
                </a:solidFill>
              </a:rPr>
              <a:t>Itemsets</a:t>
            </a:r>
            <a:endParaRPr lang="en-IN" sz="3200" dirty="0">
              <a:solidFill>
                <a:schemeClr val="tx1"/>
              </a:solidFill>
            </a:endParaRPr>
          </a:p>
        </p:txBody>
      </p:sp>
      <p:sp>
        <p:nvSpPr>
          <p:cNvPr id="11" name="Arc 10"/>
          <p:cNvSpPr/>
          <p:nvPr/>
        </p:nvSpPr>
        <p:spPr>
          <a:xfrm>
            <a:off x="12786750" y="2321496"/>
            <a:ext cx="2656410" cy="188060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Rectangle 7"/>
          <p:cNvSpPr/>
          <p:nvPr/>
        </p:nvSpPr>
        <p:spPr>
          <a:xfrm>
            <a:off x="13313244" y="6832241"/>
            <a:ext cx="4190999" cy="914400"/>
          </a:xfrm>
          <a:prstGeom prst="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Generate Rules</a:t>
            </a:r>
            <a:endParaRPr lang="en-IN" sz="3200" dirty="0">
              <a:solidFill>
                <a:schemeClr val="tx1"/>
              </a:solidFill>
            </a:endParaRPr>
          </a:p>
        </p:txBody>
      </p:sp>
      <p:sp>
        <p:nvSpPr>
          <p:cNvPr id="12" name="Arc 11"/>
          <p:cNvSpPr/>
          <p:nvPr/>
        </p:nvSpPr>
        <p:spPr>
          <a:xfrm rot="1699687">
            <a:off x="13471924" y="5866154"/>
            <a:ext cx="2656410" cy="1880608"/>
          </a:xfrm>
          <a:prstGeom prst="arc">
            <a:avLst>
              <a:gd name="adj1" fmla="val 16200000"/>
              <a:gd name="adj2" fmla="val 2002133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Rectangle 12"/>
          <p:cNvSpPr/>
          <p:nvPr/>
        </p:nvSpPr>
        <p:spPr>
          <a:xfrm>
            <a:off x="10481071" y="8371056"/>
            <a:ext cx="4190999" cy="914400"/>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Filter Rules</a:t>
            </a:r>
            <a:endParaRPr lang="en-IN" sz="3200" dirty="0">
              <a:solidFill>
                <a:schemeClr val="tx1"/>
              </a:solidFill>
            </a:endParaRPr>
          </a:p>
        </p:txBody>
      </p:sp>
      <p:sp>
        <p:nvSpPr>
          <p:cNvPr id="14" name="Arc 13"/>
          <p:cNvSpPr/>
          <p:nvPr/>
        </p:nvSpPr>
        <p:spPr>
          <a:xfrm rot="6933345">
            <a:off x="12343232" y="6406478"/>
            <a:ext cx="2656410" cy="1880608"/>
          </a:xfrm>
          <a:prstGeom prst="arc">
            <a:avLst>
              <a:gd name="adj1" fmla="val 16200000"/>
              <a:gd name="adj2" fmla="val 189045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0" name="Rectangle 29"/>
          <p:cNvSpPr/>
          <p:nvPr/>
        </p:nvSpPr>
        <p:spPr>
          <a:xfrm>
            <a:off x="5715000" y="9372600"/>
            <a:ext cx="4204992" cy="914400"/>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Interpretation &amp; Validation</a:t>
            </a:r>
            <a:endParaRPr lang="en-IN" sz="3200" dirty="0">
              <a:solidFill>
                <a:schemeClr val="tx1"/>
              </a:solidFill>
            </a:endParaRPr>
          </a:p>
        </p:txBody>
      </p:sp>
      <p:sp>
        <p:nvSpPr>
          <p:cNvPr id="31" name="Arc 30"/>
          <p:cNvSpPr/>
          <p:nvPr/>
        </p:nvSpPr>
        <p:spPr>
          <a:xfrm rot="18073798">
            <a:off x="9029610" y="8921565"/>
            <a:ext cx="2656410" cy="1880608"/>
          </a:xfrm>
          <a:prstGeom prst="arc">
            <a:avLst>
              <a:gd name="adj1" fmla="val 16263840"/>
              <a:gd name="adj2" fmla="val 2005006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15"/>
          <p:cNvSpPr txBox="1"/>
          <p:nvPr>
            <p:custDataLst>
              <p:tags r:id="rId2"/>
            </p:custDataLst>
          </p:nvPr>
        </p:nvSpPr>
        <p:spPr>
          <a:xfrm>
            <a:off x="2819400" y="4838700"/>
            <a:ext cx="8409305" cy="2907030"/>
          </a:xfrm>
          <a:prstGeom prst="rect">
            <a:avLst/>
          </a:prstGeom>
        </p:spPr>
        <p:txBody>
          <a:bodyPr wrap="square" lIns="0" tIns="0" rIns="0" bIns="0" rtlCol="0" anchor="t">
            <a:noAutofit/>
          </a:bodyPr>
          <a:p>
            <a:pPr algn="l">
              <a:lnSpc>
                <a:spcPts val="5570"/>
              </a:lnSpc>
            </a:pPr>
            <a:r>
              <a:rPr lang="en-IN" altLang="en-US" sz="3980" dirty="0">
                <a:solidFill>
                  <a:srgbClr val="000000"/>
                </a:solidFill>
                <a:latin typeface="Alatsi Bold"/>
              </a:rPr>
              <a:t>Analyze the rules to gain insights and validate them against new data or through other means.</a:t>
            </a:r>
            <a:endParaRPr lang="en-US" sz="3980" dirty="0">
              <a:solidFill>
                <a:srgbClr val="000000"/>
              </a:solidFill>
              <a:latin typeface="Alatsi Bold"/>
            </a:endParaRPr>
          </a:p>
        </p:txBody>
      </p:sp>
      <p:sp>
        <p:nvSpPr>
          <p:cNvPr id="32"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53100" y="-82550"/>
            <a:ext cx="8101965" cy="1525905"/>
          </a:xfrm>
          <a:prstGeom prst="rect">
            <a:avLst/>
          </a:prstGeom>
        </p:spPr>
        <p:txBody>
          <a:bodyPr wrap="square" lIns="0" tIns="0" rIns="0" bIns="0" rtlCol="0" anchor="t">
            <a:spAutoFit/>
          </a:bodyPr>
          <a:lstStyle/>
          <a:p>
            <a:pPr algn="ctr">
              <a:lnSpc>
                <a:spcPts val="11900"/>
              </a:lnSpc>
            </a:pPr>
            <a:r>
              <a:rPr lang="en-US" sz="8500">
                <a:solidFill>
                  <a:srgbClr val="000000"/>
                </a:solidFill>
                <a:latin typeface="Alatsi Bold"/>
              </a:rPr>
              <a:t>ALGORITHMS</a:t>
            </a:r>
            <a:endParaRPr lang="en-US" sz="8500">
              <a:solidFill>
                <a:srgbClr val="000000"/>
              </a:solidFill>
              <a:latin typeface="Alatsi Bold"/>
            </a:endParaRPr>
          </a:p>
        </p:txBody>
      </p:sp>
      <p:sp>
        <p:nvSpPr>
          <p:cNvPr id="3" name="Freeform 3"/>
          <p:cNvSpPr/>
          <p:nvPr/>
        </p:nvSpPr>
        <p:spPr>
          <a:xfrm>
            <a:off x="12542492" y="78092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stretch>
              <a:fillRect/>
            </a:stretch>
          </a:blipFill>
        </p:spPr>
      </p:sp>
      <p:grpSp>
        <p:nvGrpSpPr>
          <p:cNvPr id="4" name="Group 4"/>
          <p:cNvGrpSpPr/>
          <p:nvPr/>
        </p:nvGrpSpPr>
        <p:grpSpPr>
          <a:xfrm>
            <a:off x="16403034"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panose="020B0806030504020204"/>
              </a:endParaRPr>
            </a:p>
          </p:txBody>
        </p:sp>
      </p:grpSp>
      <p:sp>
        <p:nvSpPr>
          <p:cNvPr id="9" name="Freeform 9"/>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stretch>
              <a:fillRect/>
            </a:stretch>
          </a:blipFill>
        </p:spPr>
      </p:sp>
      <p:graphicFrame>
        <p:nvGraphicFramePr>
          <p:cNvPr id="10" name="Table 10"/>
          <p:cNvGraphicFramePr>
            <a:graphicFrameLocks noGrp="1"/>
          </p:cNvGraphicFramePr>
          <p:nvPr/>
        </p:nvGraphicFramePr>
        <p:xfrm>
          <a:off x="0" y="1207643"/>
          <a:ext cx="16468090" cy="9063355"/>
        </p:xfrm>
        <a:graphic>
          <a:graphicData uri="http://schemas.openxmlformats.org/drawingml/2006/table">
            <a:tbl>
              <a:tblPr/>
              <a:tblGrid>
                <a:gridCol w="4149544"/>
                <a:gridCol w="6295974"/>
                <a:gridCol w="6022509"/>
              </a:tblGrid>
              <a:tr h="1282065">
                <a:tc>
                  <a:txBody>
                    <a:bodyPr/>
                    <a:lstStyle/>
                    <a:p>
                      <a:pPr algn="ctr">
                        <a:lnSpc>
                          <a:spcPts val="4200"/>
                        </a:lnSpc>
                        <a:defRPr/>
                      </a:pPr>
                      <a:r>
                        <a:rPr lang="en-US" sz="3000">
                          <a:solidFill>
                            <a:srgbClr val="000000"/>
                          </a:solidFill>
                          <a:latin typeface="Alatsi Bold"/>
                          <a:sym typeface="+mn-ea"/>
                        </a:rPr>
                        <a:t>Features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4200"/>
                        </a:lnSpc>
                        <a:defRPr/>
                      </a:pPr>
                      <a:r>
                        <a:rPr lang="en-US" sz="3000">
                          <a:solidFill>
                            <a:srgbClr val="000000"/>
                          </a:solidFill>
                          <a:latin typeface="Alatsi Bold"/>
                        </a:rPr>
                        <a:t>Apriori Algorithm</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4200"/>
                        </a:lnSpc>
                        <a:defRPr/>
                      </a:pPr>
                      <a:r>
                        <a:rPr lang="en-US" sz="3000">
                          <a:solidFill>
                            <a:srgbClr val="000000"/>
                          </a:solidFill>
                          <a:latin typeface="Alatsi Bold"/>
                        </a:rPr>
                        <a:t>FP-Growth Algorithm</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r>
              <a:tr h="2128274">
                <a:tc>
                  <a:txBody>
                    <a:bodyPr/>
                    <a:lstStyle/>
                    <a:p>
                      <a:pPr algn="ctr">
                        <a:lnSpc>
                          <a:spcPts val="42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500"/>
                        </a:lnSpc>
                        <a:defRPr/>
                      </a:pPr>
                      <a:endParaRPr lang="en-US" sz="1100"/>
                    </a:p>
                    <a:p>
                      <a:pPr algn="ctr">
                        <a:lnSpc>
                          <a:spcPts val="3500"/>
                        </a:lnSpc>
                      </a:pPr>
                      <a:endParaRPr lang="en-US" sz="2500">
                        <a:solidFill>
                          <a:srgbClr val="000000"/>
                        </a:solidFill>
                        <a:latin typeface="Alatsi" panose="00000500000000000000"/>
                      </a:endParaRP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endParaRPr lang="en-US" sz="1100"/>
                    </a:p>
                    <a:p>
                      <a:pPr algn="ctr">
                        <a:lnSpc>
                          <a:spcPts val="3500"/>
                        </a:lnSpc>
                      </a:pPr>
                      <a:endParaRPr lang="en-US" sz="2500">
                        <a:solidFill>
                          <a:srgbClr val="000000"/>
                        </a:solidFill>
                        <a:latin typeface="Alatsi" panose="00000500000000000000"/>
                      </a:endParaRP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r>
              <a:tr h="1301750">
                <a:tc>
                  <a:txBody>
                    <a:bodyPr/>
                    <a:lstStyle/>
                    <a:p>
                      <a:pPr algn="ctr">
                        <a:lnSpc>
                          <a:spcPts val="42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5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35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r>
              <a:tr h="1403383">
                <a:tc>
                  <a:txBody>
                    <a:bodyPr/>
                    <a:lstStyle/>
                    <a:p>
                      <a:pPr algn="ctr">
                        <a:lnSpc>
                          <a:spcPts val="42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5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35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r>
              <a:tr h="1649412">
                <a:tc>
                  <a:txBody>
                    <a:bodyPr/>
                    <a:lstStyle/>
                    <a:p>
                      <a:pPr algn="ctr">
                        <a:lnSpc>
                          <a:spcPts val="42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100"/>
                        </a:lnSpc>
                        <a:defRPr/>
                      </a:pPr>
                      <a:endParaRPr lang="en-US" sz="1100"/>
                    </a:p>
                    <a:p>
                      <a:pPr algn="ctr">
                        <a:lnSpc>
                          <a:spcPts val="2100"/>
                        </a:lnSpc>
                      </a:pPr>
                      <a:endParaRPr lang="en-US" sz="2500">
                        <a:solidFill>
                          <a:srgbClr val="000000"/>
                        </a:solidFill>
                        <a:latin typeface="Alatsi" panose="00000500000000000000"/>
                      </a:endParaRP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endParaRPr lang="en-US" sz="1100"/>
                    </a:p>
                    <a:p>
                      <a:pPr algn="ctr">
                        <a:lnSpc>
                          <a:spcPts val="2100"/>
                        </a:lnSpc>
                      </a:pPr>
                      <a:endParaRPr lang="en-US" sz="2500">
                        <a:solidFill>
                          <a:srgbClr val="000000"/>
                        </a:solidFill>
                        <a:latin typeface="Alatsi" panose="00000500000000000000"/>
                      </a:endParaRP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r>
              <a:tr h="1298247">
                <a:tc>
                  <a:txBody>
                    <a:bodyPr/>
                    <a:lstStyle/>
                    <a:p>
                      <a:pPr algn="ctr">
                        <a:lnSpc>
                          <a:spcPts val="42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5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3500"/>
                        </a:lnSpc>
                        <a:defRPr/>
                      </a:pP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r>
            </a:tbl>
          </a:graphicData>
        </a:graphic>
      </p:graphicFrame>
      <p:sp>
        <p:nvSpPr>
          <p:cNvPr id="15" name="TextBox 15"/>
          <p:cNvSpPr txBox="1"/>
          <p:nvPr>
            <p:custDataLst>
              <p:tags r:id="rId2"/>
            </p:custDataLst>
          </p:nvPr>
        </p:nvSpPr>
        <p:spPr>
          <a:xfrm>
            <a:off x="4648200" y="3086100"/>
            <a:ext cx="5570855" cy="713740"/>
          </a:xfrm>
          <a:prstGeom prst="rect">
            <a:avLst/>
          </a:prstGeom>
        </p:spPr>
        <p:txBody>
          <a:bodyPr wrap="square" lIns="0" tIns="0" rIns="0" bIns="0" rtlCol="0" anchor="t">
            <a:spAutoFit/>
          </a:bodyPr>
          <a:p>
            <a:pPr>
              <a:lnSpc>
                <a:spcPts val="5570"/>
              </a:lnSpc>
            </a:pPr>
            <a:r>
              <a:rPr lang="en-US" sz="2400" dirty="0">
                <a:solidFill>
                  <a:srgbClr val="000000"/>
                </a:solidFill>
                <a:latin typeface="Alatsi Bold"/>
              </a:rPr>
              <a:t> </a:t>
            </a:r>
            <a:r>
              <a:rPr lang="en-IN" altLang="en-US" sz="2400" dirty="0">
                <a:solidFill>
                  <a:srgbClr val="000000"/>
                </a:solidFill>
                <a:latin typeface="Alatsi Bold"/>
              </a:rPr>
              <a:t>Botton-up, candidate generation</a:t>
            </a:r>
            <a:endParaRPr lang="en-IN" altLang="en-US" sz="2400" dirty="0">
              <a:solidFill>
                <a:srgbClr val="000000"/>
              </a:solidFill>
              <a:latin typeface="Alatsi Bold"/>
            </a:endParaRPr>
          </a:p>
        </p:txBody>
      </p:sp>
      <p:sp>
        <p:nvSpPr>
          <p:cNvPr id="12" name="TextBox 15"/>
          <p:cNvSpPr txBox="1"/>
          <p:nvPr>
            <p:custDataLst>
              <p:tags r:id="rId3"/>
            </p:custDataLst>
          </p:nvPr>
        </p:nvSpPr>
        <p:spPr>
          <a:xfrm>
            <a:off x="10820400" y="3086100"/>
            <a:ext cx="5420995" cy="713740"/>
          </a:xfrm>
          <a:prstGeom prst="rect">
            <a:avLst/>
          </a:prstGeom>
        </p:spPr>
        <p:txBody>
          <a:bodyPr wrap="square" lIns="0" tIns="0" rIns="0" bIns="0" rtlCol="0" anchor="t">
            <a:spAutoFit/>
          </a:bodyPr>
          <a:p>
            <a:pPr>
              <a:lnSpc>
                <a:spcPts val="5570"/>
              </a:lnSpc>
            </a:pPr>
            <a:r>
              <a:rPr lang="en-US" sz="2400" dirty="0">
                <a:solidFill>
                  <a:srgbClr val="000000"/>
                </a:solidFill>
                <a:latin typeface="Alatsi Bold"/>
              </a:rPr>
              <a:t> </a:t>
            </a:r>
            <a:r>
              <a:rPr lang="en-IN" altLang="en-US" sz="2400" dirty="0">
                <a:solidFill>
                  <a:srgbClr val="000000"/>
                </a:solidFill>
                <a:latin typeface="Alatsi Bold"/>
              </a:rPr>
              <a:t>Divide-and-conquer, tree-based</a:t>
            </a:r>
            <a:endParaRPr lang="en-US" sz="2400" dirty="0">
              <a:solidFill>
                <a:srgbClr val="000000"/>
              </a:solidFill>
              <a:latin typeface="Alatsi Bold"/>
            </a:endParaRPr>
          </a:p>
        </p:txBody>
      </p:sp>
      <p:sp>
        <p:nvSpPr>
          <p:cNvPr id="13" name="TextBox 15"/>
          <p:cNvSpPr txBox="1"/>
          <p:nvPr>
            <p:custDataLst>
              <p:tags r:id="rId4"/>
            </p:custDataLst>
          </p:nvPr>
        </p:nvSpPr>
        <p:spPr>
          <a:xfrm>
            <a:off x="6400800" y="4810125"/>
            <a:ext cx="1459230" cy="713740"/>
          </a:xfrm>
          <a:prstGeom prst="rect">
            <a:avLst/>
          </a:prstGeom>
        </p:spPr>
        <p:txBody>
          <a:bodyPr wrap="square" lIns="0" tIns="0" rIns="0" bIns="0" rtlCol="0" anchor="t">
            <a:spAutoFit/>
          </a:bodyPr>
          <a:p>
            <a:pPr>
              <a:lnSpc>
                <a:spcPts val="5570"/>
              </a:lnSpc>
            </a:pPr>
            <a:r>
              <a:rPr lang="en-US" sz="2400" dirty="0">
                <a:solidFill>
                  <a:srgbClr val="000000"/>
                </a:solidFill>
                <a:latin typeface="Alatsi Bold"/>
              </a:rPr>
              <a:t> </a:t>
            </a:r>
            <a:r>
              <a:rPr lang="en-IN" altLang="en-US" sz="2400" dirty="0">
                <a:solidFill>
                  <a:srgbClr val="000000"/>
                </a:solidFill>
                <a:latin typeface="Alatsi Bold"/>
              </a:rPr>
              <a:t>Multiple</a:t>
            </a:r>
            <a:endParaRPr lang="en-US" sz="2400" dirty="0">
              <a:solidFill>
                <a:srgbClr val="000000"/>
              </a:solidFill>
              <a:latin typeface="Alatsi Bold"/>
            </a:endParaRPr>
          </a:p>
        </p:txBody>
      </p:sp>
      <p:sp>
        <p:nvSpPr>
          <p:cNvPr id="14" name="TextBox 15"/>
          <p:cNvSpPr txBox="1"/>
          <p:nvPr>
            <p:custDataLst>
              <p:tags r:id="rId5"/>
            </p:custDataLst>
          </p:nvPr>
        </p:nvSpPr>
        <p:spPr>
          <a:xfrm>
            <a:off x="12192000" y="4810125"/>
            <a:ext cx="2258695" cy="713740"/>
          </a:xfrm>
          <a:prstGeom prst="rect">
            <a:avLst/>
          </a:prstGeom>
        </p:spPr>
        <p:txBody>
          <a:bodyPr wrap="square" lIns="0" tIns="0" rIns="0" bIns="0" rtlCol="0" anchor="t">
            <a:spAutoFit/>
          </a:bodyPr>
          <a:p>
            <a:pPr>
              <a:lnSpc>
                <a:spcPts val="5570"/>
              </a:lnSpc>
            </a:pPr>
            <a:r>
              <a:rPr lang="en-US" sz="2400" dirty="0">
                <a:solidFill>
                  <a:srgbClr val="000000"/>
                </a:solidFill>
                <a:latin typeface="Alatsi Bold"/>
              </a:rPr>
              <a:t> </a:t>
            </a:r>
            <a:r>
              <a:rPr lang="en-IN" altLang="en-US" sz="2400" dirty="0">
                <a:solidFill>
                  <a:srgbClr val="000000"/>
                </a:solidFill>
                <a:latin typeface="Alatsi Bold"/>
              </a:rPr>
              <a:t>Typically two</a:t>
            </a:r>
            <a:endParaRPr lang="en-US" sz="2400" dirty="0">
              <a:solidFill>
                <a:srgbClr val="000000"/>
              </a:solidFill>
              <a:latin typeface="Alatsi Bold"/>
            </a:endParaRPr>
          </a:p>
        </p:txBody>
      </p:sp>
      <p:sp>
        <p:nvSpPr>
          <p:cNvPr id="16" name="TextBox 15"/>
          <p:cNvSpPr txBox="1"/>
          <p:nvPr>
            <p:custDataLst>
              <p:tags r:id="rId6"/>
            </p:custDataLst>
          </p:nvPr>
        </p:nvSpPr>
        <p:spPr>
          <a:xfrm>
            <a:off x="4800600" y="6134100"/>
            <a:ext cx="4953000" cy="713740"/>
          </a:xfrm>
          <a:prstGeom prst="rect">
            <a:avLst/>
          </a:prstGeom>
        </p:spPr>
        <p:txBody>
          <a:bodyPr wrap="square" lIns="0" tIns="0" rIns="0" bIns="0" rtlCol="0" anchor="t">
            <a:spAutoFit/>
          </a:bodyPr>
          <a:p>
            <a:pPr>
              <a:lnSpc>
                <a:spcPts val="5570"/>
              </a:lnSpc>
            </a:pPr>
            <a:r>
              <a:rPr lang="en-US" sz="2400" dirty="0">
                <a:solidFill>
                  <a:srgbClr val="000000"/>
                </a:solidFill>
                <a:latin typeface="Alatsi Bold"/>
              </a:rPr>
              <a:t> </a:t>
            </a:r>
            <a:r>
              <a:rPr lang="en-IN" altLang="en-US" sz="2400" dirty="0">
                <a:solidFill>
                  <a:srgbClr val="000000"/>
                </a:solidFill>
                <a:latin typeface="Alatsi Bold"/>
              </a:rPr>
              <a:t>Less efficient for large datasets</a:t>
            </a:r>
            <a:endParaRPr lang="en-US" sz="2400" dirty="0">
              <a:solidFill>
                <a:srgbClr val="000000"/>
              </a:solidFill>
              <a:latin typeface="Alatsi Bold"/>
            </a:endParaRPr>
          </a:p>
        </p:txBody>
      </p:sp>
      <p:sp>
        <p:nvSpPr>
          <p:cNvPr id="17" name="TextBox 15"/>
          <p:cNvSpPr txBox="1"/>
          <p:nvPr>
            <p:custDataLst>
              <p:tags r:id="rId7"/>
            </p:custDataLst>
          </p:nvPr>
        </p:nvSpPr>
        <p:spPr>
          <a:xfrm>
            <a:off x="10896600" y="6134100"/>
            <a:ext cx="5141595" cy="713740"/>
          </a:xfrm>
          <a:prstGeom prst="rect">
            <a:avLst/>
          </a:prstGeom>
        </p:spPr>
        <p:txBody>
          <a:bodyPr wrap="square" lIns="0" tIns="0" rIns="0" bIns="0" rtlCol="0" anchor="t">
            <a:spAutoFit/>
          </a:bodyPr>
          <a:p>
            <a:pPr>
              <a:lnSpc>
                <a:spcPts val="5570"/>
              </a:lnSpc>
            </a:pPr>
            <a:r>
              <a:rPr lang="en-US" sz="2400" dirty="0">
                <a:solidFill>
                  <a:srgbClr val="000000"/>
                </a:solidFill>
                <a:latin typeface="Alatsi Bold"/>
              </a:rPr>
              <a:t> </a:t>
            </a:r>
            <a:r>
              <a:rPr lang="en-IN" altLang="en-US" sz="2400" dirty="0">
                <a:solidFill>
                  <a:srgbClr val="000000"/>
                </a:solidFill>
                <a:latin typeface="Alatsi Bold"/>
              </a:rPr>
              <a:t>More efficient for large datasets</a:t>
            </a:r>
            <a:endParaRPr lang="en-IN" altLang="en-US" sz="2400" dirty="0">
              <a:solidFill>
                <a:srgbClr val="000000"/>
              </a:solidFill>
              <a:latin typeface="Alatsi Bold"/>
            </a:endParaRPr>
          </a:p>
        </p:txBody>
      </p:sp>
      <p:sp>
        <p:nvSpPr>
          <p:cNvPr id="18" name="TextBox 15"/>
          <p:cNvSpPr txBox="1"/>
          <p:nvPr>
            <p:custDataLst>
              <p:tags r:id="rId8"/>
            </p:custDataLst>
          </p:nvPr>
        </p:nvSpPr>
        <p:spPr>
          <a:xfrm>
            <a:off x="5410200" y="7658100"/>
            <a:ext cx="3561715" cy="713740"/>
          </a:xfrm>
          <a:prstGeom prst="rect">
            <a:avLst/>
          </a:prstGeom>
        </p:spPr>
        <p:txBody>
          <a:bodyPr wrap="square" lIns="0" tIns="0" rIns="0" bIns="0" rtlCol="0" anchor="t">
            <a:spAutoFit/>
          </a:bodyPr>
          <a:lstStyle/>
          <a:p>
            <a:pPr>
              <a:lnSpc>
                <a:spcPts val="5570"/>
              </a:lnSpc>
            </a:pPr>
            <a:r>
              <a:rPr lang="en-US" sz="2400" dirty="0">
                <a:solidFill>
                  <a:srgbClr val="000000"/>
                </a:solidFill>
                <a:latin typeface="Alatsi Bold"/>
              </a:rPr>
              <a:t> </a:t>
            </a:r>
            <a:r>
              <a:rPr lang="en-IN" altLang="en-US" sz="2400" dirty="0">
                <a:solidFill>
                  <a:srgbClr val="000000"/>
                </a:solidFill>
                <a:latin typeface="Alatsi Bold"/>
              </a:rPr>
              <a:t>Simpler to implement</a:t>
            </a:r>
            <a:endParaRPr lang="en-IN" altLang="en-US" sz="2400" dirty="0">
              <a:solidFill>
                <a:srgbClr val="000000"/>
              </a:solidFill>
              <a:latin typeface="Alatsi Bold"/>
            </a:endParaRPr>
          </a:p>
        </p:txBody>
      </p:sp>
      <p:sp>
        <p:nvSpPr>
          <p:cNvPr id="19" name="TextBox 15"/>
          <p:cNvSpPr txBox="1"/>
          <p:nvPr>
            <p:custDataLst>
              <p:tags r:id="rId9"/>
            </p:custDataLst>
          </p:nvPr>
        </p:nvSpPr>
        <p:spPr>
          <a:xfrm>
            <a:off x="11201400" y="7658100"/>
            <a:ext cx="4376420" cy="713740"/>
          </a:xfrm>
          <a:prstGeom prst="rect">
            <a:avLst/>
          </a:prstGeom>
        </p:spPr>
        <p:txBody>
          <a:bodyPr wrap="square" lIns="0" tIns="0" rIns="0" bIns="0" rtlCol="0" anchor="t">
            <a:spAutoFit/>
          </a:bodyPr>
          <a:lstStyle/>
          <a:p>
            <a:pPr>
              <a:lnSpc>
                <a:spcPts val="5570"/>
              </a:lnSpc>
            </a:pPr>
            <a:r>
              <a:rPr lang="en-IN" altLang="en-US" sz="2400" dirty="0">
                <a:solidFill>
                  <a:srgbClr val="000000"/>
                </a:solidFill>
                <a:latin typeface="Alatsi Bold"/>
              </a:rPr>
              <a:t>More complex to implement</a:t>
            </a:r>
            <a:endParaRPr lang="en-IN" altLang="en-US" sz="2400" dirty="0">
              <a:solidFill>
                <a:srgbClr val="000000"/>
              </a:solidFill>
              <a:latin typeface="Alatsi Bold"/>
            </a:endParaRPr>
          </a:p>
        </p:txBody>
      </p:sp>
      <p:sp>
        <p:nvSpPr>
          <p:cNvPr id="20" name="TextBox 15"/>
          <p:cNvSpPr txBox="1"/>
          <p:nvPr>
            <p:custDataLst>
              <p:tags r:id="rId10"/>
            </p:custDataLst>
          </p:nvPr>
        </p:nvSpPr>
        <p:spPr>
          <a:xfrm>
            <a:off x="4150360" y="9182100"/>
            <a:ext cx="6252845" cy="713740"/>
          </a:xfrm>
          <a:prstGeom prst="rect">
            <a:avLst/>
          </a:prstGeom>
        </p:spPr>
        <p:txBody>
          <a:bodyPr wrap="square" lIns="0" tIns="0" rIns="0" bIns="0" rtlCol="0" anchor="t">
            <a:spAutoFit/>
          </a:bodyPr>
          <a:lstStyle/>
          <a:p>
            <a:pPr>
              <a:lnSpc>
                <a:spcPts val="5570"/>
              </a:lnSpc>
            </a:pPr>
            <a:r>
              <a:rPr lang="en-IN" altLang="en-US" sz="2400" dirty="0">
                <a:solidFill>
                  <a:srgbClr val="000000"/>
                </a:solidFill>
                <a:latin typeface="Alatsi Bold"/>
              </a:rPr>
              <a:t>Can be high due to large candidate sets</a:t>
            </a:r>
            <a:endParaRPr lang="en-IN" altLang="en-US" sz="2400" dirty="0">
              <a:solidFill>
                <a:srgbClr val="000000"/>
              </a:solidFill>
              <a:latin typeface="Alatsi Bold"/>
            </a:endParaRPr>
          </a:p>
        </p:txBody>
      </p:sp>
      <p:sp>
        <p:nvSpPr>
          <p:cNvPr id="21" name="TextBox 15"/>
          <p:cNvSpPr txBox="1"/>
          <p:nvPr>
            <p:custDataLst>
              <p:tags r:id="rId11"/>
            </p:custDataLst>
          </p:nvPr>
        </p:nvSpPr>
        <p:spPr>
          <a:xfrm>
            <a:off x="10668000" y="9182100"/>
            <a:ext cx="5958840" cy="713740"/>
          </a:xfrm>
          <a:prstGeom prst="rect">
            <a:avLst/>
          </a:prstGeom>
        </p:spPr>
        <p:txBody>
          <a:bodyPr wrap="square" lIns="0" tIns="0" rIns="0" bIns="0" rtlCol="0" anchor="t">
            <a:spAutoFit/>
          </a:bodyPr>
          <a:lstStyle/>
          <a:p>
            <a:pPr>
              <a:lnSpc>
                <a:spcPts val="5570"/>
              </a:lnSpc>
            </a:pPr>
            <a:r>
              <a:rPr lang="en-IN" altLang="en-US" sz="2400" dirty="0">
                <a:solidFill>
                  <a:srgbClr val="000000"/>
                </a:solidFill>
                <a:latin typeface="Alatsi Bold"/>
              </a:rPr>
              <a:t>Can be high due to FP-tree structure</a:t>
            </a:r>
            <a:endParaRPr lang="en-IN" altLang="en-US" sz="2400" dirty="0">
              <a:solidFill>
                <a:srgbClr val="000000"/>
              </a:solidFill>
              <a:latin typeface="Alatsi Bold"/>
            </a:endParaRPr>
          </a:p>
        </p:txBody>
      </p:sp>
      <p:sp>
        <p:nvSpPr>
          <p:cNvPr id="22" name="TextBox 15"/>
          <p:cNvSpPr txBox="1"/>
          <p:nvPr>
            <p:custDataLst>
              <p:tags r:id="rId12"/>
            </p:custDataLst>
          </p:nvPr>
        </p:nvSpPr>
        <p:spPr>
          <a:xfrm>
            <a:off x="1066800" y="3162300"/>
            <a:ext cx="4376420" cy="713740"/>
          </a:xfrm>
          <a:prstGeom prst="rect">
            <a:avLst/>
          </a:prstGeom>
        </p:spPr>
        <p:txBody>
          <a:bodyPr wrap="square" lIns="0" tIns="0" rIns="0" bIns="0" rtlCol="0" anchor="t">
            <a:spAutoFit/>
          </a:bodyPr>
          <a:p>
            <a:pPr>
              <a:lnSpc>
                <a:spcPts val="5570"/>
              </a:lnSpc>
            </a:pPr>
            <a:r>
              <a:rPr lang="en-US" sz="3000" dirty="0">
                <a:solidFill>
                  <a:srgbClr val="000000"/>
                </a:solidFill>
                <a:latin typeface="Alatsi Bold"/>
              </a:rPr>
              <a:t> </a:t>
            </a:r>
            <a:r>
              <a:rPr lang="en-IN" altLang="en-US" sz="3000" dirty="0">
                <a:solidFill>
                  <a:srgbClr val="000000"/>
                </a:solidFill>
                <a:latin typeface="Alatsi Bold"/>
              </a:rPr>
              <a:t>Approach</a:t>
            </a:r>
            <a:endParaRPr lang="en-US" sz="3000" dirty="0">
              <a:solidFill>
                <a:srgbClr val="000000"/>
              </a:solidFill>
              <a:latin typeface="Alatsi Bold"/>
            </a:endParaRPr>
          </a:p>
        </p:txBody>
      </p:sp>
      <p:sp>
        <p:nvSpPr>
          <p:cNvPr id="23" name="TextBox 15"/>
          <p:cNvSpPr txBox="1"/>
          <p:nvPr>
            <p:custDataLst>
              <p:tags r:id="rId13"/>
            </p:custDataLst>
          </p:nvPr>
        </p:nvSpPr>
        <p:spPr>
          <a:xfrm>
            <a:off x="838200" y="4914900"/>
            <a:ext cx="3016250" cy="713740"/>
          </a:xfrm>
          <a:prstGeom prst="rect">
            <a:avLst/>
          </a:prstGeom>
        </p:spPr>
        <p:txBody>
          <a:bodyPr wrap="square" lIns="0" tIns="0" rIns="0" bIns="0" rtlCol="0" anchor="t">
            <a:spAutoFit/>
          </a:bodyPr>
          <a:lstStyle/>
          <a:p>
            <a:pPr>
              <a:lnSpc>
                <a:spcPts val="5570"/>
              </a:lnSpc>
            </a:pPr>
            <a:r>
              <a:rPr lang="en-IN" altLang="en-US" sz="3000" dirty="0">
                <a:solidFill>
                  <a:srgbClr val="000000"/>
                </a:solidFill>
                <a:latin typeface="Alatsi Bold"/>
              </a:rPr>
              <a:t>Database Scans</a:t>
            </a:r>
            <a:endParaRPr lang="en-IN" altLang="en-US" sz="3000" dirty="0">
              <a:solidFill>
                <a:srgbClr val="000000"/>
              </a:solidFill>
              <a:latin typeface="Alatsi Bold"/>
            </a:endParaRPr>
          </a:p>
        </p:txBody>
      </p:sp>
      <p:sp>
        <p:nvSpPr>
          <p:cNvPr id="24" name="TextBox 15"/>
          <p:cNvSpPr txBox="1"/>
          <p:nvPr>
            <p:custDataLst>
              <p:tags r:id="rId14"/>
            </p:custDataLst>
          </p:nvPr>
        </p:nvSpPr>
        <p:spPr>
          <a:xfrm>
            <a:off x="1219200" y="6210300"/>
            <a:ext cx="1844675" cy="713740"/>
          </a:xfrm>
          <a:prstGeom prst="rect">
            <a:avLst/>
          </a:prstGeom>
        </p:spPr>
        <p:txBody>
          <a:bodyPr wrap="square" lIns="0" tIns="0" rIns="0" bIns="0" rtlCol="0" anchor="t">
            <a:spAutoFit/>
          </a:bodyPr>
          <a:lstStyle/>
          <a:p>
            <a:pPr>
              <a:lnSpc>
                <a:spcPts val="5570"/>
              </a:lnSpc>
            </a:pPr>
            <a:r>
              <a:rPr lang="en-IN" altLang="en-US" sz="3000" dirty="0">
                <a:solidFill>
                  <a:srgbClr val="000000"/>
                </a:solidFill>
                <a:latin typeface="Alatsi Bold"/>
              </a:rPr>
              <a:t>Efficiency</a:t>
            </a:r>
            <a:endParaRPr lang="en-IN" altLang="en-US" sz="3000" dirty="0">
              <a:solidFill>
                <a:srgbClr val="000000"/>
              </a:solidFill>
              <a:latin typeface="Alatsi Bold"/>
            </a:endParaRPr>
          </a:p>
        </p:txBody>
      </p:sp>
      <p:sp>
        <p:nvSpPr>
          <p:cNvPr id="25" name="TextBox 15"/>
          <p:cNvSpPr txBox="1"/>
          <p:nvPr>
            <p:custDataLst>
              <p:tags r:id="rId15"/>
            </p:custDataLst>
          </p:nvPr>
        </p:nvSpPr>
        <p:spPr>
          <a:xfrm>
            <a:off x="1143000" y="7658100"/>
            <a:ext cx="2178050" cy="713740"/>
          </a:xfrm>
          <a:prstGeom prst="rect">
            <a:avLst/>
          </a:prstGeom>
        </p:spPr>
        <p:txBody>
          <a:bodyPr wrap="square" lIns="0" tIns="0" rIns="0" bIns="0" rtlCol="0" anchor="t">
            <a:spAutoFit/>
          </a:bodyPr>
          <a:lstStyle/>
          <a:p>
            <a:pPr>
              <a:lnSpc>
                <a:spcPts val="5570"/>
              </a:lnSpc>
            </a:pPr>
            <a:r>
              <a:rPr lang="en-IN" altLang="en-US" sz="3000" dirty="0">
                <a:solidFill>
                  <a:srgbClr val="000000"/>
                </a:solidFill>
                <a:latin typeface="Alatsi Bold"/>
              </a:rPr>
              <a:t>Complexity</a:t>
            </a:r>
            <a:endParaRPr lang="en-IN" altLang="en-US" sz="3000" dirty="0">
              <a:solidFill>
                <a:srgbClr val="000000"/>
              </a:solidFill>
              <a:latin typeface="Alatsi Bold"/>
            </a:endParaRPr>
          </a:p>
        </p:txBody>
      </p:sp>
      <p:sp>
        <p:nvSpPr>
          <p:cNvPr id="26" name="TextBox 15"/>
          <p:cNvSpPr txBox="1"/>
          <p:nvPr>
            <p:custDataLst>
              <p:tags r:id="rId16"/>
            </p:custDataLst>
          </p:nvPr>
        </p:nvSpPr>
        <p:spPr>
          <a:xfrm>
            <a:off x="914400" y="9175115"/>
            <a:ext cx="2803525" cy="713740"/>
          </a:xfrm>
          <a:prstGeom prst="rect">
            <a:avLst/>
          </a:prstGeom>
        </p:spPr>
        <p:txBody>
          <a:bodyPr wrap="square" lIns="0" tIns="0" rIns="0" bIns="0" rtlCol="0" anchor="t">
            <a:spAutoFit/>
          </a:bodyPr>
          <a:lstStyle/>
          <a:p>
            <a:pPr>
              <a:lnSpc>
                <a:spcPts val="5570"/>
              </a:lnSpc>
            </a:pPr>
            <a:r>
              <a:rPr lang="en-IN" altLang="en-US" sz="3000" dirty="0">
                <a:solidFill>
                  <a:srgbClr val="000000"/>
                </a:solidFill>
                <a:latin typeface="Alatsi Bold"/>
              </a:rPr>
              <a:t>Memory usage</a:t>
            </a:r>
            <a:endParaRPr lang="en-IN" altLang="en-US" sz="3000" dirty="0">
              <a:solidFill>
                <a:srgbClr val="000000"/>
              </a:solidFill>
              <a:latin typeface="Alatsi Bold"/>
            </a:endParaRPr>
          </a:p>
        </p:txBody>
      </p:sp>
      <p:sp>
        <p:nvSpPr>
          <p:cNvPr id="27" name="TextBox 6"/>
          <p:cNvSpPr txBox="1"/>
          <p:nvPr>
            <p:custDataLst>
              <p:tags r:id="rId17"/>
            </p:custDataLst>
          </p:nvPr>
        </p:nvSpPr>
        <p:spPr>
          <a:xfrm>
            <a:off x="1668780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4</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2553980" y="3450238"/>
            <a:ext cx="503827" cy="50382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a:off x="2553980" y="6480234"/>
            <a:ext cx="503827" cy="5038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a:off x="9900082" y="3450238"/>
            <a:ext cx="503827" cy="50382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a:off x="9900082" y="6480234"/>
            <a:ext cx="503827" cy="50382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2133600" y="962025"/>
            <a:ext cx="14169390" cy="1174750"/>
          </a:xfrm>
          <a:prstGeom prst="rect">
            <a:avLst/>
          </a:prstGeom>
        </p:spPr>
        <p:txBody>
          <a:bodyPr lIns="0" tIns="0" rIns="0" bIns="0" rtlCol="0" anchor="t">
            <a:noAutofit/>
          </a:bodyPr>
          <a:lstStyle/>
          <a:p>
            <a:pPr algn="ctr">
              <a:lnSpc>
                <a:spcPts val="9660"/>
              </a:lnSpc>
            </a:pPr>
            <a:r>
              <a:rPr lang="en-US" sz="5400">
                <a:solidFill>
                  <a:srgbClr val="000000"/>
                </a:solidFill>
                <a:latin typeface="Alatsi Bold"/>
              </a:rPr>
              <a:t>APPLICATIONS IN REAL WORLD</a:t>
            </a:r>
            <a:endParaRPr lang="en-US" sz="5400">
              <a:solidFill>
                <a:srgbClr val="000000"/>
              </a:solidFill>
              <a:latin typeface="Alatsi Bold"/>
            </a:endParaRPr>
          </a:p>
        </p:txBody>
      </p:sp>
      <p:sp>
        <p:nvSpPr>
          <p:cNvPr id="18" name="TextBox 18"/>
          <p:cNvSpPr txBox="1"/>
          <p:nvPr/>
        </p:nvSpPr>
        <p:spPr>
          <a:xfrm>
            <a:off x="3260725" y="3364230"/>
            <a:ext cx="4587875" cy="1687195"/>
          </a:xfrm>
          <a:prstGeom prst="rect">
            <a:avLst/>
          </a:prstGeom>
        </p:spPr>
        <p:txBody>
          <a:bodyPr wrap="square" lIns="0" tIns="0" rIns="0" bIns="0" rtlCol="0" anchor="t">
            <a:spAutoFit/>
          </a:bodyPr>
          <a:lstStyle/>
          <a:p>
            <a:pPr algn="l">
              <a:lnSpc>
                <a:spcPts val="6580"/>
              </a:lnSpc>
            </a:pPr>
            <a:r>
              <a:rPr lang="en-US" sz="4700">
                <a:solidFill>
                  <a:srgbClr val="000000"/>
                </a:solidFill>
                <a:latin typeface="Alatsi Bold"/>
              </a:rPr>
              <a:t>Market Basket Analysis</a:t>
            </a:r>
            <a:endParaRPr lang="en-US" sz="4700">
              <a:solidFill>
                <a:srgbClr val="000000"/>
              </a:solidFill>
              <a:latin typeface="Alatsi Bold"/>
            </a:endParaRPr>
          </a:p>
        </p:txBody>
      </p:sp>
      <p:sp>
        <p:nvSpPr>
          <p:cNvPr id="19" name="TextBox 19"/>
          <p:cNvSpPr txBox="1"/>
          <p:nvPr/>
        </p:nvSpPr>
        <p:spPr>
          <a:xfrm>
            <a:off x="3260725" y="6291580"/>
            <a:ext cx="5363845" cy="1687195"/>
          </a:xfrm>
          <a:prstGeom prst="rect">
            <a:avLst/>
          </a:prstGeom>
        </p:spPr>
        <p:txBody>
          <a:bodyPr wrap="square" lIns="0" tIns="0" rIns="0" bIns="0" rtlCol="0" anchor="t">
            <a:spAutoFit/>
          </a:bodyPr>
          <a:lstStyle/>
          <a:p>
            <a:pPr algn="l">
              <a:lnSpc>
                <a:spcPts val="6580"/>
              </a:lnSpc>
            </a:pPr>
            <a:r>
              <a:rPr lang="en-US" sz="4700">
                <a:solidFill>
                  <a:srgbClr val="000000"/>
                </a:solidFill>
                <a:latin typeface="Alatsi Bold"/>
              </a:rPr>
              <a:t>Recommendation Systems</a:t>
            </a:r>
            <a:endParaRPr lang="en-US" sz="4700">
              <a:solidFill>
                <a:srgbClr val="000000"/>
              </a:solidFill>
              <a:latin typeface="Alatsi Bold"/>
            </a:endParaRPr>
          </a:p>
        </p:txBody>
      </p:sp>
      <p:sp>
        <p:nvSpPr>
          <p:cNvPr id="20" name="TextBox 20"/>
          <p:cNvSpPr txBox="1"/>
          <p:nvPr/>
        </p:nvSpPr>
        <p:spPr>
          <a:xfrm>
            <a:off x="10607081" y="3364513"/>
            <a:ext cx="5381802" cy="1687195"/>
          </a:xfrm>
          <a:prstGeom prst="rect">
            <a:avLst/>
          </a:prstGeom>
        </p:spPr>
        <p:txBody>
          <a:bodyPr lIns="0" tIns="0" rIns="0" bIns="0" rtlCol="0" anchor="t">
            <a:spAutoFit/>
          </a:bodyPr>
          <a:lstStyle/>
          <a:p>
            <a:pPr algn="l">
              <a:lnSpc>
                <a:spcPts val="6580"/>
              </a:lnSpc>
            </a:pPr>
            <a:r>
              <a:rPr lang="en-US" sz="4700">
                <a:solidFill>
                  <a:srgbClr val="000000"/>
                </a:solidFill>
                <a:latin typeface="Alatsi Bold"/>
              </a:rPr>
              <a:t>Cross-Selling </a:t>
            </a:r>
            <a:r>
              <a:rPr lang="en-IN" altLang="en-US" sz="4700">
                <a:solidFill>
                  <a:srgbClr val="000000"/>
                </a:solidFill>
                <a:latin typeface="Alatsi Bold"/>
              </a:rPr>
              <a:t>&amp;</a:t>
            </a:r>
            <a:r>
              <a:rPr lang="en-US" sz="4700">
                <a:solidFill>
                  <a:srgbClr val="000000"/>
                </a:solidFill>
                <a:latin typeface="Alatsi Bold"/>
              </a:rPr>
              <a:t> Up-Selling</a:t>
            </a:r>
            <a:endParaRPr lang="en-US" sz="4700">
              <a:solidFill>
                <a:srgbClr val="000000"/>
              </a:solidFill>
              <a:latin typeface="Alatsi Bold"/>
            </a:endParaRPr>
          </a:p>
        </p:txBody>
      </p:sp>
      <p:sp>
        <p:nvSpPr>
          <p:cNvPr id="21" name="TextBox 21"/>
          <p:cNvSpPr txBox="1"/>
          <p:nvPr/>
        </p:nvSpPr>
        <p:spPr>
          <a:xfrm>
            <a:off x="10607040" y="6291580"/>
            <a:ext cx="5248275" cy="1687195"/>
          </a:xfrm>
          <a:prstGeom prst="rect">
            <a:avLst/>
          </a:prstGeom>
        </p:spPr>
        <p:txBody>
          <a:bodyPr wrap="square" lIns="0" tIns="0" rIns="0" bIns="0" rtlCol="0" anchor="t">
            <a:spAutoFit/>
          </a:bodyPr>
          <a:lstStyle/>
          <a:p>
            <a:pPr algn="l">
              <a:lnSpc>
                <a:spcPts val="6580"/>
              </a:lnSpc>
            </a:pPr>
            <a:r>
              <a:rPr lang="en-US" sz="4700">
                <a:solidFill>
                  <a:srgbClr val="000000"/>
                </a:solidFill>
                <a:latin typeface="Alatsi Bold"/>
              </a:rPr>
              <a:t>Pharmaceutical Retail</a:t>
            </a:r>
            <a:endParaRPr lang="en-US" sz="4700">
              <a:solidFill>
                <a:srgbClr val="000000"/>
              </a:solidFill>
              <a:latin typeface="Alatsi Bold"/>
            </a:endParaRPr>
          </a:p>
        </p:txBody>
      </p:sp>
      <p:sp>
        <p:nvSpPr>
          <p:cNvPr id="22" name="AutoShape 22"/>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3" name="AutoShape 2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4" name="Group 24"/>
          <p:cNvGrpSpPr/>
          <p:nvPr/>
        </p:nvGrpSpPr>
        <p:grpSpPr>
          <a:xfrm>
            <a:off x="15859155" y="0"/>
            <a:ext cx="1562612" cy="1673225"/>
            <a:chOff x="0" y="0"/>
            <a:chExt cx="2083482" cy="2230967"/>
          </a:xfrm>
        </p:grpSpPr>
        <p:grpSp>
          <p:nvGrpSpPr>
            <p:cNvPr id="25" name="Group 25"/>
            <p:cNvGrpSpPr/>
            <p:nvPr/>
          </p:nvGrpSpPr>
          <p:grpSpPr>
            <a:xfrm>
              <a:off x="75599" y="0"/>
              <a:ext cx="1932284" cy="2230967"/>
              <a:chOff x="0" y="0"/>
              <a:chExt cx="703982" cy="812800"/>
            </a:xfrm>
          </p:grpSpPr>
          <p:sp>
            <p:nvSpPr>
              <p:cNvPr id="26" name="Freeform 2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7" name="TextBox 2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8" name="TextBox 28"/>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panose="020B0806030504020204"/>
              </a:endParaRPr>
            </a:p>
          </p:txBody>
        </p:sp>
      </p:grpSp>
      <p:sp>
        <p:nvSpPr>
          <p:cNvPr id="29" name="Freeform 29"/>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stretch>
              <a:fillRect/>
            </a:stretch>
          </a:blipFill>
        </p:spPr>
      </p:sp>
      <p:sp>
        <p:nvSpPr>
          <p:cNvPr id="30" name="Freeform 30"/>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stretch>
              <a:fillRect/>
            </a:stretch>
          </a:blipFill>
        </p:spPr>
      </p:sp>
      <p:sp>
        <p:nvSpPr>
          <p:cNvPr id="31" name="TextBox 6"/>
          <p:cNvSpPr txBox="1"/>
          <p:nvPr>
            <p:custDataLst>
              <p:tags r:id="rId2"/>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5</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800722" y="2400565"/>
            <a:ext cx="11627497" cy="2514704"/>
          </a:xfrm>
          <a:prstGeom prst="rect">
            <a:avLst/>
          </a:prstGeom>
        </p:spPr>
        <p:txBody>
          <a:bodyPr lIns="0" tIns="0" rIns="0" bIns="0" rtlCol="0" anchor="t">
            <a:spAutoFit/>
          </a:bodyPr>
          <a:lstStyle/>
          <a:p>
            <a:pPr algn="ctr">
              <a:lnSpc>
                <a:spcPts val="20575"/>
              </a:lnSpc>
            </a:pPr>
            <a:r>
              <a:rPr lang="en-US" sz="14695">
                <a:solidFill>
                  <a:srgbClr val="000000"/>
                </a:solidFill>
                <a:latin typeface="Alatsi Bold"/>
              </a:rPr>
              <a:t>THANK YOU</a:t>
            </a:r>
            <a:endParaRPr lang="en-US" sz="14695">
              <a:solidFill>
                <a:srgbClr val="000000"/>
              </a:solidFill>
              <a:latin typeface="Alatsi Bold"/>
            </a:endParaRP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35141" y="3326107"/>
            <a:ext cx="14705320" cy="4437243"/>
          </a:xfrm>
          <a:prstGeom prst="rect">
            <a:avLst/>
          </a:prstGeom>
        </p:spPr>
        <p:txBody>
          <a:bodyPr lIns="0" tIns="0" rIns="0" bIns="0" rtlCol="0" anchor="t">
            <a:spAutoFit/>
          </a:bodyPr>
          <a:lstStyle/>
          <a:p>
            <a:pPr algn="ctr">
              <a:lnSpc>
                <a:spcPts val="5850"/>
              </a:lnSpc>
            </a:pPr>
            <a:r>
              <a:rPr lang="en-US" sz="4180">
                <a:solidFill>
                  <a:srgbClr val="000000"/>
                </a:solidFill>
                <a:latin typeface="Alatsi Bold"/>
              </a:rPr>
              <a:t>Association Rule Mining is a data mining technique used to identify relationships between variables in large datasets. Association Rule Mining helps identify product associations to optimize store layout and inventory, and enhances recommendation systems to boost sales and improve customer satisfaction.</a:t>
            </a:r>
            <a:endParaRPr lang="en-US" sz="4180">
              <a:solidFill>
                <a:srgbClr val="000000"/>
              </a:solidFill>
              <a:latin typeface="Alatsi Bold"/>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INTRODUCTION</a:t>
            </a:r>
            <a:endParaRPr lang="en-US" sz="8500">
              <a:solidFill>
                <a:srgbClr val="000000"/>
              </a:solidFill>
              <a:latin typeface="Alatsi Bold"/>
            </a:endParaRP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TextBox 6"/>
          <p:cNvSpPr txBox="1"/>
          <p:nvPr>
            <p:custDataLst>
              <p:tags r:id="rId3"/>
            </p:custDataLst>
          </p:nvPr>
        </p:nvSpPr>
        <p:spPr>
          <a:xfrm>
            <a:off x="16114395" y="0"/>
            <a:ext cx="1052830" cy="1525905"/>
          </a:xfrm>
          <a:prstGeom prst="rect">
            <a:avLst/>
          </a:prstGeom>
        </p:spPr>
        <p:txBody>
          <a:bodyPr wrap="square" lIns="0" tIns="0" rIns="0" bIns="0" rtlCol="0" anchor="t">
            <a:spAutoFit/>
          </a:bodyPr>
          <a:lstStyle/>
          <a:p>
            <a:pPr algn="ctr">
              <a:lnSpc>
                <a:spcPts val="11900"/>
              </a:lnSpc>
            </a:pPr>
            <a:r>
              <a:rPr lang="en-IN" altLang="en-US" sz="8500">
                <a:solidFill>
                  <a:srgbClr val="000000"/>
                </a:solidFill>
                <a:latin typeface="Alatsi Bold"/>
              </a:rPr>
              <a:t>1</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KEY CONCEPTS</a:t>
            </a:r>
            <a:endParaRPr lang="en-US" sz="8500">
              <a:solidFill>
                <a:srgbClr val="000000"/>
              </a:solidFill>
              <a:latin typeface="Alatsi Bold"/>
            </a:endParaRPr>
          </a:p>
        </p:txBody>
      </p:sp>
      <p:sp>
        <p:nvSpPr>
          <p:cNvPr id="3" name="TextBox 3"/>
          <p:cNvSpPr txBox="1"/>
          <p:nvPr/>
        </p:nvSpPr>
        <p:spPr>
          <a:xfrm>
            <a:off x="1221986" y="3305470"/>
            <a:ext cx="4480960"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a:solidFill>
                  <a:srgbClr val="000000"/>
                </a:solidFill>
                <a:latin typeface="Alatsi Bold"/>
              </a:rPr>
              <a:t>Itemset</a:t>
            </a:r>
            <a:endParaRPr lang="en-US" sz="3700">
              <a:solidFill>
                <a:srgbClr val="000000"/>
              </a:solidFill>
              <a:latin typeface="Alatsi Bold"/>
            </a:endParaRPr>
          </a:p>
        </p:txBody>
      </p:sp>
      <p:sp>
        <p:nvSpPr>
          <p:cNvPr id="4" name="TextBox 4"/>
          <p:cNvSpPr txBox="1"/>
          <p:nvPr/>
        </p:nvSpPr>
        <p:spPr>
          <a:xfrm>
            <a:off x="1221986" y="4408805"/>
            <a:ext cx="4480960"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a:solidFill>
                  <a:srgbClr val="000000"/>
                </a:solidFill>
                <a:latin typeface="Alatsi Bold"/>
              </a:rPr>
              <a:t>Transaction</a:t>
            </a:r>
            <a:endParaRPr lang="en-US" sz="3700">
              <a:solidFill>
                <a:srgbClr val="000000"/>
              </a:solidFill>
              <a:latin typeface="Alatsi Bold"/>
            </a:endParaRPr>
          </a:p>
        </p:txBody>
      </p:sp>
      <p:sp>
        <p:nvSpPr>
          <p:cNvPr id="5" name="TextBox 5"/>
          <p:cNvSpPr txBox="1"/>
          <p:nvPr/>
        </p:nvSpPr>
        <p:spPr>
          <a:xfrm>
            <a:off x="1221986" y="5512140"/>
            <a:ext cx="5241454"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a:solidFill>
                  <a:srgbClr val="000000"/>
                </a:solidFill>
                <a:latin typeface="Alatsi Bold"/>
              </a:rPr>
              <a:t>Support</a:t>
            </a:r>
            <a:endParaRPr lang="en-US" sz="3700">
              <a:solidFill>
                <a:srgbClr val="000000"/>
              </a:solidFill>
              <a:latin typeface="Alatsi Bold"/>
            </a:endParaRPr>
          </a:p>
        </p:txBody>
      </p:sp>
      <p:sp>
        <p:nvSpPr>
          <p:cNvPr id="6" name="TextBox 6"/>
          <p:cNvSpPr txBox="1"/>
          <p:nvPr/>
        </p:nvSpPr>
        <p:spPr>
          <a:xfrm>
            <a:off x="1221986" y="6618310"/>
            <a:ext cx="4480960"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a:solidFill>
                  <a:srgbClr val="000000"/>
                </a:solidFill>
                <a:latin typeface="Alatsi Bold"/>
              </a:rPr>
              <a:t>Confidence</a:t>
            </a:r>
            <a:endParaRPr lang="en-US" sz="3700">
              <a:solidFill>
                <a:srgbClr val="000000"/>
              </a:solidFill>
              <a:latin typeface="Alatsi Bold"/>
            </a:endParaRPr>
          </a:p>
        </p:txBody>
      </p:sp>
      <p:sp>
        <p:nvSpPr>
          <p:cNvPr id="7" name="TextBox 7"/>
          <p:cNvSpPr txBox="1"/>
          <p:nvPr/>
        </p:nvSpPr>
        <p:spPr>
          <a:xfrm>
            <a:off x="1221986" y="7724480"/>
            <a:ext cx="5055568"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a:solidFill>
                  <a:srgbClr val="000000"/>
                </a:solidFill>
                <a:latin typeface="Alatsi Bold"/>
              </a:rPr>
              <a:t>Lift</a:t>
            </a:r>
            <a:endParaRPr lang="en-US" sz="3700">
              <a:solidFill>
                <a:srgbClr val="000000"/>
              </a:solidFill>
              <a:latin typeface="Alatsi Bold"/>
            </a:endParaRPr>
          </a:p>
        </p:txBody>
      </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KEY CONCEPTS</a:t>
            </a:r>
            <a:endParaRPr lang="en-US" sz="8500">
              <a:solidFill>
                <a:srgbClr val="000000"/>
              </a:solidFill>
              <a:latin typeface="Alatsi Bold"/>
            </a:endParaRPr>
          </a:p>
        </p:txBody>
      </p:sp>
      <p:sp>
        <p:nvSpPr>
          <p:cNvPr id="3" name="TextBox 3"/>
          <p:cNvSpPr txBox="1"/>
          <p:nvPr/>
        </p:nvSpPr>
        <p:spPr>
          <a:xfrm>
            <a:off x="1221740" y="3305175"/>
            <a:ext cx="15479395" cy="132842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4400" dirty="0">
                <a:solidFill>
                  <a:srgbClr val="000000"/>
                </a:solidFill>
                <a:latin typeface="Alatsi Bold"/>
              </a:rPr>
              <a:t>Itemset</a:t>
            </a:r>
            <a:r>
              <a:rPr lang="en-IN" altLang="en-US" sz="4400" dirty="0">
                <a:solidFill>
                  <a:srgbClr val="000000"/>
                </a:solidFill>
                <a:latin typeface="Alatsi Bold"/>
              </a:rPr>
              <a:t>  </a:t>
            </a:r>
            <a:r>
              <a:rPr lang="en-US" sz="4400" dirty="0">
                <a:solidFill>
                  <a:srgbClr val="000000"/>
                </a:solidFill>
                <a:latin typeface="Alatsi Bold"/>
              </a:rPr>
              <a:t>:</a:t>
            </a:r>
            <a:r>
              <a:rPr lang="en-IN" altLang="en-US" sz="4400" dirty="0">
                <a:solidFill>
                  <a:srgbClr val="000000"/>
                </a:solidFill>
                <a:latin typeface="Alatsi Bold"/>
              </a:rPr>
              <a:t>  </a:t>
            </a:r>
            <a:r>
              <a:rPr lang="en-US" sz="4400" dirty="0">
                <a:solidFill>
                  <a:srgbClr val="000000"/>
                </a:solidFill>
                <a:latin typeface="Alatsi Bold"/>
              </a:rPr>
              <a:t>A collection of one or more items.</a:t>
            </a:r>
            <a:endParaRPr lang="en-US" sz="4400" dirty="0">
              <a:solidFill>
                <a:srgbClr val="000000"/>
              </a:solidFill>
              <a:latin typeface="Alatsi Bold"/>
            </a:endParaRPr>
          </a:p>
          <a:p>
            <a:pPr marL="399415" lvl="1" algn="l">
              <a:lnSpc>
                <a:spcPts val="5180"/>
              </a:lnSpc>
            </a:pPr>
            <a:endParaRPr lang="en-US" sz="4400" dirty="0">
              <a:solidFill>
                <a:srgbClr val="000000"/>
              </a:solidFill>
              <a:latin typeface="Alatsi Bold"/>
            </a:endParaRPr>
          </a:p>
        </p:txBody>
      </p:sp>
      <p:sp>
        <p:nvSpPr>
          <p:cNvPr id="4" name="TextBox 4"/>
          <p:cNvSpPr txBox="1"/>
          <p:nvPr/>
        </p:nvSpPr>
        <p:spPr>
          <a:xfrm>
            <a:off x="1221986" y="4408805"/>
            <a:ext cx="4480960"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Transaction</a:t>
            </a:r>
            <a:endParaRPr lang="en-US" sz="3700" dirty="0">
              <a:solidFill>
                <a:schemeClr val="bg1">
                  <a:lumMod val="75000"/>
                </a:schemeClr>
              </a:solidFill>
              <a:latin typeface="Alatsi Bold"/>
            </a:endParaRPr>
          </a:p>
        </p:txBody>
      </p:sp>
      <p:sp>
        <p:nvSpPr>
          <p:cNvPr id="5" name="TextBox 5"/>
          <p:cNvSpPr txBox="1"/>
          <p:nvPr/>
        </p:nvSpPr>
        <p:spPr>
          <a:xfrm>
            <a:off x="1221986" y="5512140"/>
            <a:ext cx="5241454"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Support</a:t>
            </a:r>
            <a:endParaRPr lang="en-US" sz="3700" dirty="0">
              <a:solidFill>
                <a:schemeClr val="bg1">
                  <a:lumMod val="75000"/>
                </a:schemeClr>
              </a:solidFill>
              <a:latin typeface="Alatsi Bold"/>
            </a:endParaRPr>
          </a:p>
        </p:txBody>
      </p:sp>
      <p:sp>
        <p:nvSpPr>
          <p:cNvPr id="6" name="TextBox 6"/>
          <p:cNvSpPr txBox="1"/>
          <p:nvPr/>
        </p:nvSpPr>
        <p:spPr>
          <a:xfrm>
            <a:off x="1221986" y="6618310"/>
            <a:ext cx="4480960"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Confidence</a:t>
            </a:r>
            <a:endParaRPr lang="en-US" sz="3700" dirty="0">
              <a:solidFill>
                <a:schemeClr val="bg1">
                  <a:lumMod val="75000"/>
                </a:schemeClr>
              </a:solidFill>
              <a:latin typeface="Alatsi Bold"/>
            </a:endParaRPr>
          </a:p>
        </p:txBody>
      </p:sp>
      <p:sp>
        <p:nvSpPr>
          <p:cNvPr id="7" name="TextBox 7"/>
          <p:cNvSpPr txBox="1"/>
          <p:nvPr/>
        </p:nvSpPr>
        <p:spPr>
          <a:xfrm>
            <a:off x="1221986" y="7724480"/>
            <a:ext cx="5055568"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Lift</a:t>
            </a:r>
            <a:endParaRPr lang="en-US" sz="3700" dirty="0">
              <a:solidFill>
                <a:schemeClr val="bg1">
                  <a:lumMod val="75000"/>
                </a:schemeClr>
              </a:solidFill>
              <a:latin typeface="Alatsi Bold"/>
            </a:endParaRPr>
          </a:p>
        </p:txBody>
      </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8"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KEY CONCEPTS</a:t>
            </a:r>
            <a:endParaRPr lang="en-US" sz="8500">
              <a:solidFill>
                <a:srgbClr val="000000"/>
              </a:solidFill>
              <a:latin typeface="Alatsi Bold"/>
            </a:endParaRPr>
          </a:p>
        </p:txBody>
      </p:sp>
      <p:sp>
        <p:nvSpPr>
          <p:cNvPr id="3" name="TextBox 3"/>
          <p:cNvSpPr txBox="1"/>
          <p:nvPr/>
        </p:nvSpPr>
        <p:spPr>
          <a:xfrm>
            <a:off x="1221986" y="3305470"/>
            <a:ext cx="12798814" cy="624658"/>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Itemset</a:t>
            </a:r>
            <a:endParaRPr lang="en-US" sz="4400" dirty="0">
              <a:solidFill>
                <a:schemeClr val="bg1">
                  <a:lumMod val="75000"/>
                </a:schemeClr>
              </a:solidFill>
              <a:latin typeface="Alatsi Bold"/>
            </a:endParaRPr>
          </a:p>
        </p:txBody>
      </p:sp>
      <p:sp>
        <p:nvSpPr>
          <p:cNvPr id="4" name="TextBox 4"/>
          <p:cNvSpPr txBox="1"/>
          <p:nvPr/>
        </p:nvSpPr>
        <p:spPr>
          <a:xfrm>
            <a:off x="1221740" y="4408805"/>
            <a:ext cx="16948150" cy="66421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4400" dirty="0">
                <a:latin typeface="Alatsi Bold"/>
              </a:rPr>
              <a:t>Transaction</a:t>
            </a:r>
            <a:r>
              <a:rPr lang="en-IN" altLang="en-US" sz="4400" dirty="0">
                <a:latin typeface="Alatsi Bold"/>
              </a:rPr>
              <a:t>  </a:t>
            </a:r>
            <a:r>
              <a:rPr lang="en-US" sz="4400" dirty="0">
                <a:latin typeface="Alatsi Bold"/>
              </a:rPr>
              <a:t>:</a:t>
            </a:r>
            <a:r>
              <a:rPr lang="en-IN" altLang="en-US" sz="4400" dirty="0">
                <a:latin typeface="Alatsi Bold"/>
              </a:rPr>
              <a:t>  </a:t>
            </a:r>
            <a:r>
              <a:rPr lang="en-US" sz="4400" dirty="0">
                <a:latin typeface="Alatsi Bold"/>
              </a:rPr>
              <a:t>A set of items purchased together.</a:t>
            </a:r>
            <a:endParaRPr lang="en-US" sz="4400" dirty="0">
              <a:latin typeface="Alatsi Bold"/>
            </a:endParaRPr>
          </a:p>
        </p:txBody>
      </p:sp>
      <p:sp>
        <p:nvSpPr>
          <p:cNvPr id="5" name="TextBox 5"/>
          <p:cNvSpPr txBox="1"/>
          <p:nvPr/>
        </p:nvSpPr>
        <p:spPr>
          <a:xfrm>
            <a:off x="1221986" y="5512140"/>
            <a:ext cx="5241454"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Support</a:t>
            </a:r>
            <a:endParaRPr lang="en-US" sz="3700" dirty="0">
              <a:solidFill>
                <a:schemeClr val="bg1">
                  <a:lumMod val="75000"/>
                </a:schemeClr>
              </a:solidFill>
              <a:latin typeface="Alatsi Bold"/>
            </a:endParaRPr>
          </a:p>
        </p:txBody>
      </p:sp>
      <p:sp>
        <p:nvSpPr>
          <p:cNvPr id="6" name="TextBox 6"/>
          <p:cNvSpPr txBox="1"/>
          <p:nvPr/>
        </p:nvSpPr>
        <p:spPr>
          <a:xfrm>
            <a:off x="1221986" y="6618310"/>
            <a:ext cx="4480960"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Confidence</a:t>
            </a:r>
            <a:endParaRPr lang="en-US" sz="3700" dirty="0">
              <a:solidFill>
                <a:schemeClr val="bg1">
                  <a:lumMod val="75000"/>
                </a:schemeClr>
              </a:solidFill>
              <a:latin typeface="Alatsi Bold"/>
            </a:endParaRPr>
          </a:p>
        </p:txBody>
      </p:sp>
      <p:sp>
        <p:nvSpPr>
          <p:cNvPr id="7" name="TextBox 7"/>
          <p:cNvSpPr txBox="1"/>
          <p:nvPr/>
        </p:nvSpPr>
        <p:spPr>
          <a:xfrm>
            <a:off x="1221986" y="7724480"/>
            <a:ext cx="5055568"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Lift</a:t>
            </a:r>
            <a:endParaRPr lang="en-US" sz="3700" dirty="0">
              <a:solidFill>
                <a:schemeClr val="bg1">
                  <a:lumMod val="75000"/>
                </a:schemeClr>
              </a:solidFill>
              <a:latin typeface="Alatsi Bold"/>
            </a:endParaRPr>
          </a:p>
        </p:txBody>
      </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8"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KEY CONCEPTS</a:t>
            </a:r>
            <a:endParaRPr lang="en-US" sz="8500">
              <a:solidFill>
                <a:srgbClr val="000000"/>
              </a:solidFill>
              <a:latin typeface="Alatsi Bold"/>
            </a:endParaRPr>
          </a:p>
        </p:txBody>
      </p:sp>
      <p:sp>
        <p:nvSpPr>
          <p:cNvPr id="3" name="TextBox 3"/>
          <p:cNvSpPr txBox="1"/>
          <p:nvPr/>
        </p:nvSpPr>
        <p:spPr>
          <a:xfrm>
            <a:off x="1221986" y="3305470"/>
            <a:ext cx="12798814" cy="624658"/>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Itemset</a:t>
            </a:r>
            <a:endParaRPr lang="en-US" sz="4400" dirty="0">
              <a:solidFill>
                <a:schemeClr val="bg1">
                  <a:lumMod val="75000"/>
                </a:schemeClr>
              </a:solidFill>
              <a:latin typeface="Alatsi Bold"/>
            </a:endParaRPr>
          </a:p>
        </p:txBody>
      </p:sp>
      <p:sp>
        <p:nvSpPr>
          <p:cNvPr id="4" name="TextBox 4"/>
          <p:cNvSpPr txBox="1"/>
          <p:nvPr/>
        </p:nvSpPr>
        <p:spPr>
          <a:xfrm>
            <a:off x="1221986" y="4408805"/>
            <a:ext cx="15618214" cy="666849"/>
          </a:xfrm>
          <a:prstGeom prst="rect">
            <a:avLst/>
          </a:prstGeom>
        </p:spPr>
        <p:txBody>
          <a:bodyPr wrap="square" lIns="0" tIns="0" rIns="0" bIns="0" rtlCol="0" anchor="t">
            <a:spAutoFit/>
          </a:bodyPr>
          <a:lstStyle/>
          <a:p>
            <a:pPr marL="798830" lvl="1" indent="-399415">
              <a:lnSpc>
                <a:spcPts val="5180"/>
              </a:lnSpc>
              <a:buFont typeface="Arial" panose="020B0604020202020204"/>
              <a:buChar char="•"/>
            </a:pPr>
            <a:r>
              <a:rPr lang="en-US" sz="3700" dirty="0">
                <a:solidFill>
                  <a:schemeClr val="bg1">
                    <a:lumMod val="75000"/>
                  </a:schemeClr>
                </a:solidFill>
                <a:latin typeface="Alatsi Bold"/>
              </a:rPr>
              <a:t>Transaction</a:t>
            </a:r>
            <a:r>
              <a:rPr lang="en-US" sz="4400" dirty="0">
                <a:latin typeface="Alatsi Bold"/>
              </a:rPr>
              <a:t>     </a:t>
            </a:r>
            <a:endParaRPr lang="en-US" sz="4400" dirty="0">
              <a:latin typeface="Alatsi Bold"/>
            </a:endParaRPr>
          </a:p>
        </p:txBody>
      </p:sp>
      <p:sp>
        <p:nvSpPr>
          <p:cNvPr id="5" name="TextBox 5"/>
          <p:cNvSpPr txBox="1"/>
          <p:nvPr/>
        </p:nvSpPr>
        <p:spPr>
          <a:xfrm>
            <a:off x="1221740" y="5512435"/>
            <a:ext cx="17821275" cy="66421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4200" dirty="0">
                <a:latin typeface="Alatsi Bold"/>
              </a:rPr>
              <a:t>Support</a:t>
            </a:r>
            <a:r>
              <a:rPr lang="en-IN" altLang="en-US" sz="4200" dirty="0">
                <a:latin typeface="Alatsi Bold"/>
              </a:rPr>
              <a:t> </a:t>
            </a:r>
            <a:r>
              <a:rPr lang="en-US" sz="4200" dirty="0">
                <a:latin typeface="Alatsi Bold"/>
              </a:rPr>
              <a:t>:</a:t>
            </a:r>
            <a:r>
              <a:rPr lang="en-IN" altLang="en-US" sz="4200" dirty="0">
                <a:latin typeface="Alatsi Bold"/>
              </a:rPr>
              <a:t> </a:t>
            </a:r>
            <a:r>
              <a:rPr lang="en-US" sz="4200" dirty="0">
                <a:latin typeface="Alatsi Bold"/>
              </a:rPr>
              <a:t>Frequency of transactions containing an itemset.</a:t>
            </a:r>
            <a:endParaRPr lang="en-US" sz="4200" dirty="0">
              <a:latin typeface="Alatsi Bold"/>
            </a:endParaRPr>
          </a:p>
        </p:txBody>
      </p:sp>
      <p:sp>
        <p:nvSpPr>
          <p:cNvPr id="6" name="TextBox 6"/>
          <p:cNvSpPr txBox="1"/>
          <p:nvPr/>
        </p:nvSpPr>
        <p:spPr>
          <a:xfrm>
            <a:off x="1221986" y="6618310"/>
            <a:ext cx="3464315" cy="62992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Confidence                                                                                          </a:t>
            </a:r>
            <a:endParaRPr lang="en-US" sz="3700" dirty="0">
              <a:solidFill>
                <a:schemeClr val="bg1">
                  <a:lumMod val="75000"/>
                </a:schemeClr>
              </a:solidFill>
              <a:latin typeface="Alatsi Bold"/>
            </a:endParaRPr>
          </a:p>
        </p:txBody>
      </p:sp>
      <p:sp>
        <p:nvSpPr>
          <p:cNvPr id="7" name="TextBox 7"/>
          <p:cNvSpPr txBox="1"/>
          <p:nvPr/>
        </p:nvSpPr>
        <p:spPr>
          <a:xfrm>
            <a:off x="1221986" y="7724480"/>
            <a:ext cx="5055568"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Lift</a:t>
            </a:r>
            <a:endParaRPr lang="en-US" sz="3700" dirty="0">
              <a:solidFill>
                <a:schemeClr val="bg1">
                  <a:lumMod val="75000"/>
                </a:schemeClr>
              </a:solidFill>
              <a:latin typeface="Alatsi Bold"/>
            </a:endParaRPr>
          </a:p>
        </p:txBody>
      </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716000" y="613507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0" name="TextBox 19"/>
          <p:cNvSpPr txBox="1"/>
          <p:nvPr/>
        </p:nvSpPr>
        <p:spPr>
          <a:xfrm>
            <a:off x="10363480" y="3097826"/>
            <a:ext cx="7065365"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lang="en-US" sz="1800" dirty="0">
                <a:solidFill>
                  <a:schemeClr val="bg1">
                    <a:lumMod val="75000"/>
                  </a:schemeClr>
                </a:solidFill>
                <a:latin typeface="Alatsi Bold"/>
              </a:rPr>
              <a:t> </a:t>
            </a:r>
            <a:r>
              <a:rPr kumimoji="0" lang="en-US" altLang="en-US" sz="2400" b="0" i="0" u="none" strike="noStrike" cap="none" normalizeH="0" baseline="0" dirty="0">
                <a:ln>
                  <a:noFill/>
                </a:ln>
                <a:solidFill>
                  <a:schemeClr val="tx1"/>
                </a:solidFill>
                <a:effectLst/>
                <a:latin typeface="Arial" panose="020B0604020202020204" pitchFamily="34" charset="0"/>
              </a:rPr>
              <a:t>Support(A) = Number of transactions containing 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Total number of transactions</a:t>
            </a:r>
            <a:r>
              <a:rPr lang="en-US" sz="1800" dirty="0">
                <a:solidFill>
                  <a:schemeClr val="bg1">
                    <a:lumMod val="75000"/>
                  </a:schemeClr>
                </a:solidFill>
                <a:latin typeface="Alatsi Bold"/>
              </a:rPr>
              <a:t>                                                                                                 </a:t>
            </a:r>
            <a:endParaRPr lang="en-US" sz="1800" dirty="0">
              <a:solidFill>
                <a:schemeClr val="bg1">
                  <a:lumMod val="75000"/>
                </a:schemeClr>
              </a:solidFill>
              <a:latin typeface="Alatsi Bold"/>
            </a:endParaRPr>
          </a:p>
        </p:txBody>
      </p:sp>
      <p:cxnSp>
        <p:nvCxnSpPr>
          <p:cNvPr id="23" name="Straight Connector 22"/>
          <p:cNvCxnSpPr/>
          <p:nvPr/>
        </p:nvCxnSpPr>
        <p:spPr>
          <a:xfrm>
            <a:off x="12420825" y="3695700"/>
            <a:ext cx="4761219" cy="0"/>
          </a:xfrm>
          <a:prstGeom prst="line">
            <a:avLst/>
          </a:prstGeom>
        </p:spPr>
        <p:style>
          <a:lnRef idx="1">
            <a:schemeClr val="dk1"/>
          </a:lnRef>
          <a:fillRef idx="0">
            <a:schemeClr val="dk1"/>
          </a:fillRef>
          <a:effectRef idx="0">
            <a:schemeClr val="dk1"/>
          </a:effectRef>
          <a:fontRef idx="minor">
            <a:schemeClr val="tx1"/>
          </a:fontRef>
        </p:style>
      </p:cxnSp>
      <p:sp>
        <p:nvSpPr>
          <p:cNvPr id="17"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KEY CONCEPTS</a:t>
            </a:r>
            <a:endParaRPr lang="en-US" sz="8500">
              <a:solidFill>
                <a:srgbClr val="000000"/>
              </a:solidFill>
              <a:latin typeface="Alatsi Bold"/>
            </a:endParaRPr>
          </a:p>
        </p:txBody>
      </p:sp>
      <p:sp>
        <p:nvSpPr>
          <p:cNvPr id="3" name="TextBox 3"/>
          <p:cNvSpPr txBox="1"/>
          <p:nvPr/>
        </p:nvSpPr>
        <p:spPr>
          <a:xfrm>
            <a:off x="1221740" y="3305175"/>
            <a:ext cx="2959735" cy="66421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Itemset</a:t>
            </a:r>
            <a:endParaRPr lang="en-US" sz="4400" dirty="0">
              <a:solidFill>
                <a:schemeClr val="bg1">
                  <a:lumMod val="75000"/>
                </a:schemeClr>
              </a:solidFill>
              <a:latin typeface="Alatsi Bold"/>
            </a:endParaRPr>
          </a:p>
        </p:txBody>
      </p:sp>
      <p:sp>
        <p:nvSpPr>
          <p:cNvPr id="4" name="TextBox 4"/>
          <p:cNvSpPr txBox="1"/>
          <p:nvPr/>
        </p:nvSpPr>
        <p:spPr>
          <a:xfrm>
            <a:off x="1221986" y="4408805"/>
            <a:ext cx="15618214" cy="666849"/>
          </a:xfrm>
          <a:prstGeom prst="rect">
            <a:avLst/>
          </a:prstGeom>
        </p:spPr>
        <p:txBody>
          <a:bodyPr wrap="square" lIns="0" tIns="0" rIns="0" bIns="0" rtlCol="0" anchor="t">
            <a:spAutoFit/>
          </a:bodyPr>
          <a:lstStyle/>
          <a:p>
            <a:pPr marL="798830" lvl="1" indent="-399415">
              <a:lnSpc>
                <a:spcPts val="5180"/>
              </a:lnSpc>
              <a:buFont typeface="Arial" panose="020B0604020202020204"/>
              <a:buChar char="•"/>
            </a:pPr>
            <a:r>
              <a:rPr lang="en-US" sz="3700" dirty="0">
                <a:solidFill>
                  <a:schemeClr val="bg1">
                    <a:lumMod val="75000"/>
                  </a:schemeClr>
                </a:solidFill>
                <a:latin typeface="Alatsi Bold"/>
              </a:rPr>
              <a:t>Transaction</a:t>
            </a:r>
            <a:r>
              <a:rPr lang="en-US" sz="4400" dirty="0">
                <a:latin typeface="Alatsi Bold"/>
              </a:rPr>
              <a:t>     </a:t>
            </a:r>
            <a:endParaRPr lang="en-US" sz="4400" dirty="0">
              <a:latin typeface="Alatsi Bold"/>
            </a:endParaRPr>
          </a:p>
        </p:txBody>
      </p:sp>
      <p:sp>
        <p:nvSpPr>
          <p:cNvPr id="5" name="TextBox 5"/>
          <p:cNvSpPr txBox="1"/>
          <p:nvPr/>
        </p:nvSpPr>
        <p:spPr>
          <a:xfrm>
            <a:off x="1221985" y="5512140"/>
            <a:ext cx="16143081" cy="666849"/>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Support</a:t>
            </a:r>
            <a:r>
              <a:rPr lang="en-US" sz="4400" dirty="0">
                <a:latin typeface="Alatsi Bold"/>
              </a:rPr>
              <a:t>   </a:t>
            </a:r>
            <a:endParaRPr lang="en-US" sz="4400" dirty="0">
              <a:latin typeface="Alatsi Bold"/>
            </a:endParaRPr>
          </a:p>
        </p:txBody>
      </p:sp>
      <p:sp>
        <p:nvSpPr>
          <p:cNvPr id="6" name="TextBox 6"/>
          <p:cNvSpPr txBox="1"/>
          <p:nvPr/>
        </p:nvSpPr>
        <p:spPr>
          <a:xfrm>
            <a:off x="1221740" y="6618605"/>
            <a:ext cx="16950055" cy="66421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4400" dirty="0">
                <a:latin typeface="Alatsi Bold"/>
              </a:rPr>
              <a:t>Confidence</a:t>
            </a:r>
            <a:r>
              <a:rPr lang="en-IN" altLang="en-US" sz="4400" dirty="0">
                <a:latin typeface="Alatsi Bold"/>
              </a:rPr>
              <a:t> </a:t>
            </a:r>
            <a:r>
              <a:rPr lang="en-US" sz="4400" dirty="0">
                <a:latin typeface="Alatsi Bold"/>
              </a:rPr>
              <a:t>:</a:t>
            </a:r>
            <a:r>
              <a:rPr lang="en-IN" altLang="en-US" sz="4400" dirty="0">
                <a:latin typeface="Alatsi Bold"/>
              </a:rPr>
              <a:t> </a:t>
            </a:r>
            <a:r>
              <a:rPr lang="en-US" sz="4400" dirty="0">
                <a:latin typeface="Alatsi Bold"/>
              </a:rPr>
              <a:t>Likelihood that item B is purchased with A. </a:t>
            </a:r>
            <a:endParaRPr lang="en-US" sz="4400" dirty="0">
              <a:latin typeface="Alatsi Bold"/>
            </a:endParaRPr>
          </a:p>
        </p:txBody>
      </p:sp>
      <p:sp>
        <p:nvSpPr>
          <p:cNvPr id="7" name="TextBox 7"/>
          <p:cNvSpPr txBox="1"/>
          <p:nvPr/>
        </p:nvSpPr>
        <p:spPr>
          <a:xfrm>
            <a:off x="1221986" y="7724480"/>
            <a:ext cx="5055568" cy="629920"/>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Lift</a:t>
            </a:r>
            <a:endParaRPr lang="en-US" sz="3700" dirty="0">
              <a:solidFill>
                <a:schemeClr val="bg1">
                  <a:lumMod val="75000"/>
                </a:schemeClr>
              </a:solidFill>
              <a:latin typeface="Alatsi Bold"/>
            </a:endParaRPr>
          </a:p>
        </p:txBody>
      </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8" name="TextBox 17"/>
          <p:cNvSpPr txBox="1"/>
          <p:nvPr/>
        </p:nvSpPr>
        <p:spPr>
          <a:xfrm>
            <a:off x="12344400" y="2404745"/>
            <a:ext cx="4953000" cy="1517015"/>
          </a:xfrm>
          <a:prstGeom prst="rect">
            <a:avLst/>
          </a:prstGeom>
          <a:noFill/>
        </p:spPr>
        <p:txBody>
          <a:bodyPr wrap="square">
            <a:noAutofit/>
          </a:bodyPr>
          <a:lstStyle/>
          <a:p>
            <a:pPr marL="399415" lvl="1">
              <a:lnSpc>
                <a:spcPts val="5180"/>
              </a:lnSpc>
            </a:pPr>
            <a:r>
              <a:rPr lang="en-IN" sz="2400" dirty="0"/>
              <a:t>Confidence(A→B) = Support(A∪B)​</a:t>
            </a:r>
            <a:endParaRPr lang="en-IN" sz="2400" dirty="0"/>
          </a:p>
          <a:p>
            <a:pPr marL="399415" lvl="1">
              <a:lnSpc>
                <a:spcPts val="5180"/>
              </a:lnSpc>
            </a:pPr>
            <a:r>
              <a:rPr lang="en-IN" sz="2400" dirty="0"/>
              <a:t>                                        Support(A)</a:t>
            </a:r>
            <a:endParaRPr lang="en-US" sz="2400" dirty="0">
              <a:solidFill>
                <a:schemeClr val="bg1">
                  <a:lumMod val="75000"/>
                </a:schemeClr>
              </a:solidFill>
              <a:latin typeface="Alatsi Bold"/>
            </a:endParaRPr>
          </a:p>
          <a:p>
            <a:pPr marL="798830" lvl="1" indent="-399415" algn="l">
              <a:lnSpc>
                <a:spcPts val="5180"/>
              </a:lnSpc>
              <a:buFont typeface="Arial" panose="020B0604020202020204"/>
              <a:buChar char="•"/>
            </a:pPr>
            <a:endParaRPr lang="en-US" sz="2000" dirty="0">
              <a:solidFill>
                <a:schemeClr val="bg1">
                  <a:lumMod val="75000"/>
                </a:schemeClr>
              </a:solidFill>
              <a:latin typeface="Alatsi Bold"/>
            </a:endParaRPr>
          </a:p>
        </p:txBody>
      </p:sp>
      <p:cxnSp>
        <p:nvCxnSpPr>
          <p:cNvPr id="20" name="Straight Connector 19"/>
          <p:cNvCxnSpPr/>
          <p:nvPr/>
        </p:nvCxnSpPr>
        <p:spPr>
          <a:xfrm>
            <a:off x="15392400" y="3253105"/>
            <a:ext cx="1640931" cy="0"/>
          </a:xfrm>
          <a:prstGeom prst="line">
            <a:avLst/>
          </a:prstGeom>
        </p:spPr>
        <p:style>
          <a:lnRef idx="1">
            <a:schemeClr val="dk1"/>
          </a:lnRef>
          <a:fillRef idx="0">
            <a:schemeClr val="dk1"/>
          </a:fillRef>
          <a:effectRef idx="0">
            <a:schemeClr val="dk1"/>
          </a:effectRef>
          <a:fontRef idx="minor">
            <a:schemeClr val="tx1"/>
          </a:fontRef>
        </p:style>
      </p:cxnSp>
      <p:sp>
        <p:nvSpPr>
          <p:cNvPr id="17"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KEY CONCEPTS</a:t>
            </a:r>
            <a:endParaRPr lang="en-US" sz="8500">
              <a:solidFill>
                <a:srgbClr val="000000"/>
              </a:solidFill>
              <a:latin typeface="Alatsi Bold"/>
            </a:endParaRPr>
          </a:p>
        </p:txBody>
      </p:sp>
      <p:sp>
        <p:nvSpPr>
          <p:cNvPr id="3" name="TextBox 3"/>
          <p:cNvSpPr txBox="1"/>
          <p:nvPr/>
        </p:nvSpPr>
        <p:spPr>
          <a:xfrm>
            <a:off x="1221986" y="3305470"/>
            <a:ext cx="12798814" cy="624658"/>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Itemset</a:t>
            </a:r>
            <a:endParaRPr lang="en-US" sz="4400" dirty="0">
              <a:solidFill>
                <a:schemeClr val="bg1">
                  <a:lumMod val="75000"/>
                </a:schemeClr>
              </a:solidFill>
              <a:latin typeface="Alatsi Bold"/>
            </a:endParaRPr>
          </a:p>
        </p:txBody>
      </p:sp>
      <p:sp>
        <p:nvSpPr>
          <p:cNvPr id="4" name="TextBox 4"/>
          <p:cNvSpPr txBox="1"/>
          <p:nvPr/>
        </p:nvSpPr>
        <p:spPr>
          <a:xfrm>
            <a:off x="13183235" y="3036570"/>
            <a:ext cx="4182110" cy="1328420"/>
          </a:xfrm>
          <a:prstGeom prst="rect">
            <a:avLst/>
          </a:prstGeom>
        </p:spPr>
        <p:txBody>
          <a:bodyPr wrap="square" lIns="0" tIns="0" rIns="0" bIns="0" rtlCol="0" anchor="t">
            <a:spAutoFit/>
          </a:bodyPr>
          <a:lstStyle/>
          <a:p>
            <a:pPr marL="399415" lvl="1">
              <a:lnSpc>
                <a:spcPts val="5180"/>
              </a:lnSpc>
            </a:pPr>
            <a:r>
              <a:rPr lang="en-US" sz="2400" dirty="0"/>
              <a:t>Lift(A→B) = Confidence(A→B)</a:t>
            </a:r>
            <a:endParaRPr lang="en-US" sz="2400" dirty="0"/>
          </a:p>
          <a:p>
            <a:pPr marL="399415" lvl="1">
              <a:lnSpc>
                <a:spcPts val="5180"/>
              </a:lnSpc>
            </a:pPr>
            <a:r>
              <a:rPr lang="en-US" sz="2400" dirty="0"/>
              <a:t>	                  Support(B) </a:t>
            </a:r>
            <a:r>
              <a:rPr lang="en-US" sz="4000" dirty="0"/>
              <a:t>​</a:t>
            </a:r>
            <a:r>
              <a:rPr lang="en-US" sz="4400" dirty="0">
                <a:latin typeface="Alatsi Bold"/>
              </a:rPr>
              <a:t>     </a:t>
            </a:r>
            <a:endParaRPr lang="en-US" sz="4400" dirty="0">
              <a:latin typeface="Alatsi Bold"/>
            </a:endParaRPr>
          </a:p>
        </p:txBody>
      </p:sp>
      <p:sp>
        <p:nvSpPr>
          <p:cNvPr id="5" name="TextBox 5"/>
          <p:cNvSpPr txBox="1"/>
          <p:nvPr/>
        </p:nvSpPr>
        <p:spPr>
          <a:xfrm>
            <a:off x="1221985" y="5512140"/>
            <a:ext cx="16143081" cy="666849"/>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Support</a:t>
            </a:r>
            <a:r>
              <a:rPr lang="en-US" sz="4400" dirty="0">
                <a:latin typeface="Alatsi Bold"/>
              </a:rPr>
              <a:t>   </a:t>
            </a:r>
            <a:endParaRPr lang="en-US" sz="4400" dirty="0">
              <a:latin typeface="Alatsi Bold"/>
            </a:endParaRPr>
          </a:p>
        </p:txBody>
      </p:sp>
      <p:sp>
        <p:nvSpPr>
          <p:cNvPr id="6" name="TextBox 6"/>
          <p:cNvSpPr txBox="1"/>
          <p:nvPr/>
        </p:nvSpPr>
        <p:spPr>
          <a:xfrm>
            <a:off x="1221985" y="6618310"/>
            <a:ext cx="16199781" cy="624658"/>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Confidence</a:t>
            </a:r>
            <a:endParaRPr lang="en-US" sz="4400" dirty="0">
              <a:latin typeface="Alatsi Bold"/>
            </a:endParaRPr>
          </a:p>
        </p:txBody>
      </p:sp>
      <p:sp>
        <p:nvSpPr>
          <p:cNvPr id="7" name="TextBox 7"/>
          <p:cNvSpPr txBox="1"/>
          <p:nvPr/>
        </p:nvSpPr>
        <p:spPr>
          <a:xfrm>
            <a:off x="1221986" y="7724480"/>
            <a:ext cx="16143080" cy="1328420"/>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4400" dirty="0">
                <a:latin typeface="Alatsi Bold"/>
              </a:rPr>
              <a:t>Lift</a:t>
            </a:r>
            <a:r>
              <a:rPr lang="en-IN" altLang="en-US" sz="4400" dirty="0">
                <a:latin typeface="Alatsi Bold"/>
              </a:rPr>
              <a:t>  </a:t>
            </a:r>
            <a:r>
              <a:rPr lang="en-US" sz="4400" dirty="0">
                <a:latin typeface="Alatsi Bold"/>
              </a:rPr>
              <a:t>:</a:t>
            </a:r>
            <a:r>
              <a:rPr lang="en-IN" altLang="en-US" sz="4400" dirty="0">
                <a:latin typeface="Alatsi Bold"/>
              </a:rPr>
              <a:t>  </a:t>
            </a:r>
            <a:r>
              <a:rPr lang="en-US" sz="4400" dirty="0">
                <a:latin typeface="Alatsi Bold"/>
              </a:rPr>
              <a:t>Gauges association strength by comparing observed</a:t>
            </a:r>
            <a:r>
              <a:rPr lang="en-IN" altLang="en-US" sz="4400" dirty="0">
                <a:latin typeface="Alatsi Bold"/>
              </a:rPr>
              <a:t> </a:t>
            </a:r>
            <a:r>
              <a:rPr lang="en-US" sz="4400" dirty="0">
                <a:latin typeface="Alatsi Bold"/>
              </a:rPr>
              <a:t>and expected support for item pairs.</a:t>
            </a:r>
            <a:endParaRPr lang="en-US" sz="4400" dirty="0">
              <a:latin typeface="Alatsi Bold"/>
            </a:endParaRPr>
          </a:p>
        </p:txBody>
      </p:sp>
      <p:sp>
        <p:nvSpPr>
          <p:cNvPr id="8" name="AutoShape 8"/>
          <p:cNvSpPr/>
          <p:nvPr/>
        </p:nvSpPr>
        <p:spPr>
          <a:xfrm>
            <a:off x="-228600" y="9322502"/>
            <a:ext cx="7105264" cy="19050"/>
          </a:xfrm>
          <a:prstGeom prst="line">
            <a:avLst/>
          </a:prstGeom>
          <a:ln w="114300" cap="flat">
            <a:solidFill>
              <a:srgbClr val="9FC3D0"/>
            </a:solidFill>
            <a:prstDash val="solid"/>
            <a:headEnd type="none" w="sm" len="sm"/>
            <a:tailEnd type="none" w="sm" len="sm"/>
          </a:ln>
        </p:spPr>
        <p:txBody>
          <a:bodyPr/>
          <a:lstStyle/>
          <a:p>
            <a:endParaRPr lang="en-IN" dirty="0"/>
          </a:p>
        </p:txBody>
      </p:sp>
      <p:sp>
        <p:nvSpPr>
          <p:cNvPr id="9" name="AutoShape 9"/>
          <p:cNvSpPr/>
          <p:nvPr/>
        </p:nvSpPr>
        <p:spPr>
          <a:xfrm>
            <a:off x="11430000" y="9341552"/>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cxnSp>
        <p:nvCxnSpPr>
          <p:cNvPr id="18" name="Straight Connector 17"/>
          <p:cNvCxnSpPr/>
          <p:nvPr/>
        </p:nvCxnSpPr>
        <p:spPr>
          <a:xfrm>
            <a:off x="15110874" y="3777093"/>
            <a:ext cx="2181032" cy="0"/>
          </a:xfrm>
          <a:prstGeom prst="line">
            <a:avLst/>
          </a:prstGeom>
        </p:spPr>
        <p:style>
          <a:lnRef idx="1">
            <a:schemeClr val="dk1"/>
          </a:lnRef>
          <a:fillRef idx="0">
            <a:schemeClr val="dk1"/>
          </a:fillRef>
          <a:effectRef idx="0">
            <a:schemeClr val="dk1"/>
          </a:effectRef>
          <a:fontRef idx="minor">
            <a:schemeClr val="tx1"/>
          </a:fontRef>
        </p:style>
      </p:cxnSp>
      <p:sp>
        <p:nvSpPr>
          <p:cNvPr id="19" name="TextBox 3"/>
          <p:cNvSpPr txBox="1"/>
          <p:nvPr/>
        </p:nvSpPr>
        <p:spPr>
          <a:xfrm>
            <a:off x="1164468" y="4345237"/>
            <a:ext cx="12798814" cy="624658"/>
          </a:xfrm>
          <a:prstGeom prst="rect">
            <a:avLst/>
          </a:prstGeom>
        </p:spPr>
        <p:txBody>
          <a:bodyPr wrap="square" lIns="0" tIns="0" rIns="0" bIns="0" rtlCol="0" anchor="t">
            <a:spAutoFit/>
          </a:bodyPr>
          <a:lstStyle/>
          <a:p>
            <a:pPr marL="798830" lvl="1" indent="-399415" algn="l">
              <a:lnSpc>
                <a:spcPts val="5180"/>
              </a:lnSpc>
              <a:buFont typeface="Arial" panose="020B0604020202020204"/>
              <a:buChar char="•"/>
            </a:pPr>
            <a:r>
              <a:rPr lang="en-US" sz="3700" dirty="0">
                <a:solidFill>
                  <a:schemeClr val="bg1">
                    <a:lumMod val="75000"/>
                  </a:schemeClr>
                </a:solidFill>
                <a:latin typeface="Alatsi Bold"/>
              </a:rPr>
              <a:t>Transaction</a:t>
            </a:r>
            <a:endParaRPr lang="en-US" sz="4400" dirty="0">
              <a:solidFill>
                <a:schemeClr val="bg1">
                  <a:lumMod val="75000"/>
                </a:schemeClr>
              </a:solidFill>
              <a:latin typeface="Alatsi Bold"/>
            </a:endParaRPr>
          </a:p>
        </p:txBody>
      </p:sp>
      <p:sp>
        <p:nvSpPr>
          <p:cNvPr id="17"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85850" y="674688"/>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1</a:t>
            </a:r>
            <a:endParaRPr lang="en-US" sz="5020">
              <a:solidFill>
                <a:srgbClr val="000000"/>
              </a:solidFill>
              <a:latin typeface="Alatsi Bold"/>
            </a:endParaRPr>
          </a:p>
        </p:txBody>
      </p:sp>
      <p:grpSp>
        <p:nvGrpSpPr>
          <p:cNvPr id="7" name="Group 7"/>
          <p:cNvGrpSpPr/>
          <p:nvPr/>
        </p:nvGrpSpPr>
        <p:grpSpPr>
          <a:xfrm>
            <a:off x="1564423" y="4776224"/>
            <a:ext cx="1102472" cy="110247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9" name="TextBox 9"/>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10" name="TextBox 10"/>
          <p:cNvSpPr txBox="1"/>
          <p:nvPr/>
        </p:nvSpPr>
        <p:spPr>
          <a:xfrm>
            <a:off x="1564423" y="4849903"/>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2</a:t>
            </a:r>
            <a:endParaRPr lang="en-US" sz="5020">
              <a:solidFill>
                <a:srgbClr val="000000"/>
              </a:solidFill>
              <a:latin typeface="Alatsi Bold"/>
            </a:endParaRPr>
          </a:p>
        </p:txBody>
      </p:sp>
      <p:grpSp>
        <p:nvGrpSpPr>
          <p:cNvPr id="11" name="Group 11"/>
          <p:cNvGrpSpPr/>
          <p:nvPr/>
        </p:nvGrpSpPr>
        <p:grpSpPr>
          <a:xfrm>
            <a:off x="1564423" y="6827377"/>
            <a:ext cx="1102472" cy="110247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3" name="TextBox 13"/>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14" name="TextBox 14"/>
          <p:cNvSpPr txBox="1"/>
          <p:nvPr/>
        </p:nvSpPr>
        <p:spPr>
          <a:xfrm>
            <a:off x="1564423" y="6901057"/>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3</a:t>
            </a:r>
            <a:endParaRPr lang="en-US" sz="5020">
              <a:solidFill>
                <a:srgbClr val="000000"/>
              </a:solidFill>
              <a:latin typeface="Alatsi Bold"/>
            </a:endParaRPr>
          </a:p>
        </p:txBody>
      </p:sp>
      <p:sp>
        <p:nvSpPr>
          <p:cNvPr id="15" name="TextBox 15"/>
          <p:cNvSpPr txBox="1"/>
          <p:nvPr/>
        </p:nvSpPr>
        <p:spPr>
          <a:xfrm>
            <a:off x="2844841" y="2898223"/>
            <a:ext cx="3340822" cy="679967"/>
          </a:xfrm>
          <a:prstGeom prst="rect">
            <a:avLst/>
          </a:prstGeom>
        </p:spPr>
        <p:txBody>
          <a:bodyPr lIns="0" tIns="0" rIns="0" bIns="0" rtlCol="0" anchor="t">
            <a:spAutoFit/>
          </a:bodyPr>
          <a:lstStyle/>
          <a:p>
            <a:pPr algn="l">
              <a:lnSpc>
                <a:spcPts val="5570"/>
              </a:lnSpc>
            </a:pPr>
            <a:r>
              <a:rPr lang="en-US" sz="3980" dirty="0">
                <a:solidFill>
                  <a:srgbClr val="000000"/>
                </a:solidFill>
                <a:latin typeface="Alatsi Bold"/>
              </a:rPr>
              <a:t>Data Collection</a:t>
            </a:r>
            <a:endParaRPr lang="en-US" sz="3980" dirty="0">
              <a:solidFill>
                <a:srgbClr val="000000"/>
              </a:solidFill>
              <a:latin typeface="Alatsi Bold"/>
            </a:endParaRPr>
          </a:p>
        </p:txBody>
      </p:sp>
      <p:sp>
        <p:nvSpPr>
          <p:cNvPr id="16" name="TextBox 16"/>
          <p:cNvSpPr txBox="1"/>
          <p:nvPr/>
        </p:nvSpPr>
        <p:spPr>
          <a:xfrm>
            <a:off x="2933700" y="5029835"/>
            <a:ext cx="3522980" cy="713740"/>
          </a:xfrm>
          <a:prstGeom prst="rect">
            <a:avLst/>
          </a:prstGeom>
        </p:spPr>
        <p:txBody>
          <a:bodyPr wrap="square" lIns="0" tIns="0" rIns="0" bIns="0" rtlCol="0" anchor="t">
            <a:spAutoFit/>
          </a:bodyPr>
          <a:lstStyle/>
          <a:p>
            <a:pPr algn="l">
              <a:lnSpc>
                <a:spcPts val="5570"/>
              </a:lnSpc>
            </a:pPr>
            <a:r>
              <a:rPr lang="en-US" sz="3980" dirty="0">
                <a:solidFill>
                  <a:srgbClr val="000000"/>
                </a:solidFill>
                <a:latin typeface="Alatsi Bold"/>
              </a:rPr>
              <a:t>Preprocessing</a:t>
            </a:r>
            <a:endParaRPr lang="en-US" sz="3980" dirty="0">
              <a:solidFill>
                <a:srgbClr val="000000"/>
              </a:solidFill>
              <a:latin typeface="Alatsi Bold"/>
            </a:endParaRPr>
          </a:p>
        </p:txBody>
      </p:sp>
      <p:sp>
        <p:nvSpPr>
          <p:cNvPr id="17" name="TextBox 17"/>
          <p:cNvSpPr txBox="1"/>
          <p:nvPr/>
        </p:nvSpPr>
        <p:spPr>
          <a:xfrm>
            <a:off x="2933595" y="7000535"/>
            <a:ext cx="5185407" cy="679958"/>
          </a:xfrm>
          <a:prstGeom prst="rect">
            <a:avLst/>
          </a:prstGeom>
        </p:spPr>
        <p:txBody>
          <a:bodyPr lIns="0" tIns="0" rIns="0" bIns="0" rtlCol="0" anchor="t">
            <a:spAutoFit/>
          </a:bodyPr>
          <a:lstStyle/>
          <a:p>
            <a:pPr algn="l">
              <a:lnSpc>
                <a:spcPts val="5570"/>
              </a:lnSpc>
            </a:pPr>
            <a:r>
              <a:rPr lang="en-US" sz="3980" dirty="0">
                <a:solidFill>
                  <a:srgbClr val="000000"/>
                </a:solidFill>
                <a:latin typeface="Alatsi Bold"/>
              </a:rPr>
              <a:t>Find Frequent </a:t>
            </a:r>
            <a:r>
              <a:rPr lang="en-US" sz="3980" dirty="0" err="1">
                <a:solidFill>
                  <a:srgbClr val="000000"/>
                </a:solidFill>
                <a:latin typeface="Alatsi Bold"/>
              </a:rPr>
              <a:t>Itemsets</a:t>
            </a:r>
            <a:endParaRPr 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0" name="Group 30"/>
          <p:cNvGrpSpPr/>
          <p:nvPr/>
        </p:nvGrpSpPr>
        <p:grpSpPr>
          <a:xfrm>
            <a:off x="10608671" y="2725070"/>
            <a:ext cx="1102472" cy="1102472"/>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32" name="TextBox 32"/>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grpSp>
        <p:nvGrpSpPr>
          <p:cNvPr id="33" name="Group 33"/>
          <p:cNvGrpSpPr/>
          <p:nvPr/>
        </p:nvGrpSpPr>
        <p:grpSpPr>
          <a:xfrm>
            <a:off x="10608671" y="4776224"/>
            <a:ext cx="1102472" cy="1102472"/>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35" name="TextBox 3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grpSp>
        <p:nvGrpSpPr>
          <p:cNvPr id="36" name="Group 36"/>
          <p:cNvGrpSpPr/>
          <p:nvPr/>
        </p:nvGrpSpPr>
        <p:grpSpPr>
          <a:xfrm>
            <a:off x="10608671" y="6831196"/>
            <a:ext cx="1102472" cy="1102472"/>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38" name="TextBox 38"/>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39" name="TextBox 39"/>
          <p:cNvSpPr txBox="1"/>
          <p:nvPr/>
        </p:nvSpPr>
        <p:spPr>
          <a:xfrm>
            <a:off x="10608671" y="2798750"/>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4</a:t>
            </a:r>
            <a:endParaRPr lang="en-US" sz="5020">
              <a:solidFill>
                <a:srgbClr val="000000"/>
              </a:solidFill>
              <a:latin typeface="Alatsi Bold"/>
            </a:endParaRPr>
          </a:p>
        </p:txBody>
      </p:sp>
      <p:sp>
        <p:nvSpPr>
          <p:cNvPr id="40" name="TextBox 40"/>
          <p:cNvSpPr txBox="1"/>
          <p:nvPr/>
        </p:nvSpPr>
        <p:spPr>
          <a:xfrm>
            <a:off x="10608671" y="4851813"/>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5</a:t>
            </a:r>
            <a:endParaRPr lang="en-US" sz="5020">
              <a:solidFill>
                <a:srgbClr val="000000"/>
              </a:solidFill>
              <a:latin typeface="Alatsi Bold"/>
            </a:endParaRPr>
          </a:p>
        </p:txBody>
      </p:sp>
      <p:sp>
        <p:nvSpPr>
          <p:cNvPr id="41" name="TextBox 41"/>
          <p:cNvSpPr txBox="1"/>
          <p:nvPr/>
        </p:nvSpPr>
        <p:spPr>
          <a:xfrm>
            <a:off x="10608671" y="6907396"/>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6</a:t>
            </a:r>
            <a:endParaRPr lang="en-US" sz="5020">
              <a:solidFill>
                <a:srgbClr val="000000"/>
              </a:solidFill>
              <a:latin typeface="Alatsi Bold"/>
            </a:endParaRPr>
          </a:p>
        </p:txBody>
      </p:sp>
      <p:sp>
        <p:nvSpPr>
          <p:cNvPr id="42" name="TextBox 42"/>
          <p:cNvSpPr txBox="1"/>
          <p:nvPr/>
        </p:nvSpPr>
        <p:spPr>
          <a:xfrm>
            <a:off x="12054628" y="2898223"/>
            <a:ext cx="3340822" cy="679967"/>
          </a:xfrm>
          <a:prstGeom prst="rect">
            <a:avLst/>
          </a:prstGeom>
        </p:spPr>
        <p:txBody>
          <a:bodyPr lIns="0" tIns="0" rIns="0" bIns="0" rtlCol="0" anchor="t">
            <a:spAutoFit/>
          </a:bodyPr>
          <a:lstStyle/>
          <a:p>
            <a:pPr algn="l">
              <a:lnSpc>
                <a:spcPts val="5570"/>
              </a:lnSpc>
            </a:pPr>
            <a:r>
              <a:rPr lang="en-US" sz="3980" dirty="0">
                <a:solidFill>
                  <a:srgbClr val="000000"/>
                </a:solidFill>
                <a:latin typeface="Alatsi Bold"/>
              </a:rPr>
              <a:t>Generate Rules</a:t>
            </a:r>
            <a:endParaRPr lang="en-US" sz="3980" dirty="0">
              <a:solidFill>
                <a:srgbClr val="000000"/>
              </a:solidFill>
              <a:latin typeface="Alatsi Bold"/>
            </a:endParaRPr>
          </a:p>
        </p:txBody>
      </p:sp>
      <p:sp>
        <p:nvSpPr>
          <p:cNvPr id="43" name="TextBox 43"/>
          <p:cNvSpPr txBox="1"/>
          <p:nvPr/>
        </p:nvSpPr>
        <p:spPr>
          <a:xfrm>
            <a:off x="12054628" y="4951286"/>
            <a:ext cx="2560420" cy="679967"/>
          </a:xfrm>
          <a:prstGeom prst="rect">
            <a:avLst/>
          </a:prstGeom>
        </p:spPr>
        <p:txBody>
          <a:bodyPr lIns="0" tIns="0" rIns="0" bIns="0" rtlCol="0" anchor="t">
            <a:spAutoFit/>
          </a:bodyPr>
          <a:lstStyle/>
          <a:p>
            <a:pPr algn="l">
              <a:lnSpc>
                <a:spcPts val="5570"/>
              </a:lnSpc>
            </a:pPr>
            <a:r>
              <a:rPr lang="en-US" sz="3980">
                <a:solidFill>
                  <a:srgbClr val="000000"/>
                </a:solidFill>
                <a:latin typeface="Alatsi Bold"/>
              </a:rPr>
              <a:t>Filter Rules</a:t>
            </a:r>
            <a:endParaRPr lang="en-US" sz="3980">
              <a:solidFill>
                <a:srgbClr val="000000"/>
              </a:solidFill>
              <a:latin typeface="Alatsi Bold"/>
            </a:endParaRPr>
          </a:p>
        </p:txBody>
      </p:sp>
      <p:sp>
        <p:nvSpPr>
          <p:cNvPr id="44" name="TextBox 44"/>
          <p:cNvSpPr txBox="1"/>
          <p:nvPr/>
        </p:nvSpPr>
        <p:spPr>
          <a:xfrm>
            <a:off x="11977843" y="7002853"/>
            <a:ext cx="6013106" cy="679967"/>
          </a:xfrm>
          <a:prstGeom prst="rect">
            <a:avLst/>
          </a:prstGeom>
        </p:spPr>
        <p:txBody>
          <a:bodyPr lIns="0" tIns="0" rIns="0" bIns="0" rtlCol="0" anchor="t">
            <a:spAutoFit/>
          </a:bodyPr>
          <a:lstStyle/>
          <a:p>
            <a:pPr algn="l">
              <a:lnSpc>
                <a:spcPts val="5570"/>
              </a:lnSpc>
            </a:pPr>
            <a:r>
              <a:rPr lang="en-US" sz="3980">
                <a:solidFill>
                  <a:srgbClr val="000000"/>
                </a:solidFill>
                <a:latin typeface="Alatsi Bold"/>
              </a:rPr>
              <a:t>Interpretation &amp; Validation</a:t>
            </a:r>
            <a:endParaRPr lang="en-US" sz="3980">
              <a:solidFill>
                <a:srgbClr val="000000"/>
              </a:solidFill>
              <a:latin typeface="Alatsi Bold"/>
            </a:endParaRPr>
          </a:p>
        </p:txBody>
      </p:sp>
      <p:sp>
        <p:nvSpPr>
          <p:cNvPr id="45"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3232</Words>
  <Application>WPS Presentation</Application>
  <PresentationFormat>Custom</PresentationFormat>
  <Paragraphs>300</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Alatsi Bold</vt:lpstr>
      <vt:lpstr>Segoe Print</vt:lpstr>
      <vt:lpstr>Open Sans Bold</vt:lpstr>
      <vt:lpstr>Arial</vt:lpstr>
      <vt:lpstr>Alatsi</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Mining</dc:title>
  <dc:creator>MAHIMA</dc:creator>
  <cp:lastModifiedBy>MAHIMA</cp:lastModifiedBy>
  <cp:revision>4</cp:revision>
  <dcterms:created xsi:type="dcterms:W3CDTF">2006-08-16T00:00:00Z</dcterms:created>
  <dcterms:modified xsi:type="dcterms:W3CDTF">2024-07-05T17:21:47Z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21C6BF66408B49F797B8B555649CB381_12</vt:lpwstr>
  </property>
  <property fmtid="{D5CDD505-2E9C-101B-9397-08002B2CF9AE}" pid="3" name="KSOProductBuildVer">
    <vt:lpwstr>1033-12.2.0.17119</vt:lpwstr>
  </property>
</Properties>
</file>