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</p:sldIdLst>
  <p:sldSz cx="18288000" cy="10287000"/>
  <p:notesSz cx="6858000" cy="9144000"/>
  <p:embeddedFontLst>
    <p:embeddedFont>
      <p:font typeface="Calibri" panose="020F050202020403020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52" d="100"/>
          <a:sy n="52" d="100"/>
        </p:scale>
        <p:origin x="850" y="62"/>
      </p:cViewPr>
      <p:guideLst>
        <p:guide orient="horz" pos="2168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2725400" y="-21155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972800" y="88090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6"/>
          <p:cNvSpPr txBox="1"/>
          <p:nvPr>
            <p:custDataLst>
              <p:tags r:id="rId3"/>
            </p:custDataLst>
          </p:nvPr>
        </p:nvSpPr>
        <p:spPr>
          <a:xfrm>
            <a:off x="4208155" y="2705100"/>
            <a:ext cx="13180039" cy="305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11900"/>
              </a:lnSpc>
            </a:pPr>
            <a:r>
              <a:rPr lang="en-IN" altLang="en-US" sz="8500">
                <a:solidFill>
                  <a:srgbClr val="000000"/>
                </a:solidFill>
                <a:latin typeface="Alatsi Bold"/>
              </a:rPr>
              <a:t>Gold Price </a:t>
            </a:r>
            <a:endParaRPr lang="en-IN" altLang="en-US" sz="8500">
              <a:solidFill>
                <a:srgbClr val="000000"/>
              </a:solidFill>
              <a:latin typeface="Alatsi Bold"/>
            </a:endParaRPr>
          </a:p>
          <a:p>
            <a:pPr algn="ctr">
              <a:lnSpc>
                <a:spcPts val="11900"/>
              </a:lnSpc>
            </a:pPr>
            <a:r>
              <a:rPr lang="en-IN" altLang="en-US" sz="8500">
                <a:solidFill>
                  <a:srgbClr val="000000"/>
                </a:solidFill>
                <a:latin typeface="Alatsi Bold"/>
              </a:rPr>
              <a:t>Prediction</a:t>
            </a:r>
            <a:endParaRPr lang="en-IN" altLang="en-US" sz="8500">
              <a:solidFill>
                <a:srgbClr val="000000"/>
              </a:solidFill>
              <a:latin typeface="Alatsi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5141" y="3326107"/>
            <a:ext cx="14705320" cy="4500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This project aims to analyze and predict daily gold prices using a comprehensive dataset from Nasdaq, covering January 19, 2014, to January 22, 2024.</a:t>
            </a:r>
            <a:endParaRPr lang="en-US" sz="4180">
              <a:solidFill>
                <a:srgbClr val="000000"/>
              </a:solidFill>
              <a:latin typeface="Alatsi Bold"/>
            </a:endParaRPr>
          </a:p>
          <a:p>
            <a:pPr algn="ctr">
              <a:lnSpc>
                <a:spcPts val="5850"/>
              </a:lnSpc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The goal is to develop predictive models, formulate trading strategies, and assess market sentiment's impact on gold price movements.</a:t>
            </a:r>
            <a:endParaRPr lang="en-US" sz="418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3030107" y="598150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553980" y="866775"/>
            <a:ext cx="13180039" cy="152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IN" altLang="en-US" sz="8500">
                <a:solidFill>
                  <a:srgbClr val="000000"/>
                </a:solidFill>
                <a:latin typeface="Alatsi Bold"/>
              </a:rPr>
              <a:t>Problem Statement</a:t>
            </a:r>
            <a:endParaRPr lang="en-IN" altLang="en-US" sz="8500">
              <a:solidFill>
                <a:srgbClr val="000000"/>
              </a:solidFill>
              <a:latin typeface="Alatsi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334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endParaRPr lang="en-US" sz="5575">
                <a:solidFill>
                  <a:srgbClr val="000000"/>
                </a:solidFill>
                <a:latin typeface="Open Sans Bold" panose="020B0806030504020204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6"/>
          <p:cNvSpPr txBox="1"/>
          <p:nvPr>
            <p:custDataLst>
              <p:tags r:id="rId3"/>
            </p:custDataLst>
          </p:nvPr>
        </p:nvSpPr>
        <p:spPr>
          <a:xfrm>
            <a:off x="16114395" y="0"/>
            <a:ext cx="1052830" cy="152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IN" altLang="en-US" sz="8500">
                <a:solidFill>
                  <a:srgbClr val="000000"/>
                </a:solidFill>
                <a:latin typeface="Alatsi Bold"/>
              </a:rPr>
              <a:t>1</a:t>
            </a:r>
            <a:endParaRPr lang="en-IN" altLang="en-US" sz="8500">
              <a:solidFill>
                <a:srgbClr val="000000"/>
              </a:solidFill>
              <a:latin typeface="Alatsi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10" y="38100"/>
            <a:ext cx="13180039" cy="152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IN" altLang="en-US" sz="8500">
                <a:solidFill>
                  <a:srgbClr val="000000"/>
                </a:solidFill>
                <a:latin typeface="Alatsi Bold"/>
              </a:rPr>
              <a:t>Dataset</a:t>
            </a:r>
            <a:endParaRPr lang="en-IN" altLang="en-US" sz="850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" y="1714500"/>
            <a:ext cx="12955905" cy="734758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399415" lvl="1" indent="0" algn="l">
              <a:lnSpc>
                <a:spcPts val="5180"/>
              </a:lnSpc>
              <a:buFont typeface="Arial" panose="020B0604020202020204"/>
              <a:buNone/>
            </a:pPr>
            <a:r>
              <a:rPr lang="en-US" sz="3200">
                <a:solidFill>
                  <a:srgbClr val="000000"/>
                </a:solidFill>
                <a:latin typeface="Alatsi Bold"/>
              </a:rPr>
              <a:t>Dataset Description:</a:t>
            </a:r>
            <a:endParaRPr lang="en-US" sz="3200">
              <a:solidFill>
                <a:srgbClr val="000000"/>
              </a:solidFill>
              <a:latin typeface="Alatsi Bold"/>
            </a:endParaRPr>
          </a:p>
          <a:p>
            <a:pPr marL="399415" lvl="1" indent="0" algn="l">
              <a:lnSpc>
                <a:spcPts val="5180"/>
              </a:lnSpc>
              <a:buFont typeface="Arial" panose="020B0604020202020204"/>
              <a:buNone/>
            </a:pPr>
            <a:endParaRPr lang="en-US" sz="3200">
              <a:solidFill>
                <a:srgbClr val="000000"/>
              </a:solidFill>
              <a:latin typeface="Alatsi Bold"/>
            </a:endParaRPr>
          </a:p>
          <a:p>
            <a:pPr marL="399415" lvl="1" indent="0" algn="l">
              <a:lnSpc>
                <a:spcPts val="5180"/>
              </a:lnSpc>
              <a:buFont typeface="Arial" panose="020B0604020202020204"/>
              <a:buNone/>
            </a:pPr>
            <a:r>
              <a:rPr lang="en-US" sz="3200">
                <a:solidFill>
                  <a:srgbClr val="000000"/>
                </a:solidFill>
                <a:latin typeface="Alatsi Bold"/>
              </a:rPr>
              <a:t>1. Date: A unique identifier for each trading day.</a:t>
            </a:r>
            <a:endParaRPr lang="en-US" sz="3200">
              <a:solidFill>
                <a:srgbClr val="000000"/>
              </a:solidFill>
              <a:latin typeface="Alatsi Bold"/>
            </a:endParaRPr>
          </a:p>
          <a:p>
            <a:pPr marL="399415" lvl="1" indent="0" algn="l">
              <a:lnSpc>
                <a:spcPts val="5180"/>
              </a:lnSpc>
              <a:buFont typeface="Arial" panose="020B0604020202020204"/>
              <a:buNone/>
            </a:pPr>
            <a:r>
              <a:rPr lang="en-US" sz="3200">
                <a:solidFill>
                  <a:srgbClr val="000000"/>
                </a:solidFill>
                <a:latin typeface="Alatsi Bold"/>
              </a:rPr>
              <a:t>2. Close: Closing price of gold on the respective date.</a:t>
            </a:r>
            <a:endParaRPr lang="en-US" sz="3200">
              <a:solidFill>
                <a:srgbClr val="000000"/>
              </a:solidFill>
              <a:latin typeface="Alatsi Bold"/>
            </a:endParaRPr>
          </a:p>
          <a:p>
            <a:pPr marL="399415" lvl="1" indent="0" algn="l">
              <a:lnSpc>
                <a:spcPts val="5180"/>
              </a:lnSpc>
              <a:buFont typeface="Arial" panose="020B0604020202020204"/>
              <a:buNone/>
            </a:pPr>
            <a:r>
              <a:rPr lang="en-US" sz="3200">
                <a:solidFill>
                  <a:srgbClr val="000000"/>
                </a:solidFill>
                <a:latin typeface="Alatsi Bold"/>
              </a:rPr>
              <a:t>3. Volume: Gold trading volume on the corresponding date.</a:t>
            </a:r>
            <a:endParaRPr lang="en-US" sz="3200">
              <a:solidFill>
                <a:srgbClr val="000000"/>
              </a:solidFill>
              <a:latin typeface="Alatsi Bold"/>
            </a:endParaRPr>
          </a:p>
          <a:p>
            <a:pPr marL="399415" lvl="1" indent="0" algn="l">
              <a:lnSpc>
                <a:spcPts val="5180"/>
              </a:lnSpc>
              <a:buFont typeface="Arial" panose="020B0604020202020204"/>
              <a:buNone/>
            </a:pPr>
            <a:r>
              <a:rPr lang="en-US" sz="3200">
                <a:solidFill>
                  <a:srgbClr val="000000"/>
                </a:solidFill>
                <a:latin typeface="Alatsi Bold"/>
              </a:rPr>
              <a:t>4. Open: Opening price of gold on the respective date.</a:t>
            </a:r>
            <a:endParaRPr lang="en-US" sz="3200">
              <a:solidFill>
                <a:srgbClr val="000000"/>
              </a:solidFill>
              <a:latin typeface="Alatsi Bold"/>
            </a:endParaRPr>
          </a:p>
          <a:p>
            <a:pPr marL="399415" lvl="1" indent="0" algn="l">
              <a:lnSpc>
                <a:spcPts val="5180"/>
              </a:lnSpc>
              <a:buFont typeface="Arial" panose="020B0604020202020204"/>
              <a:buNone/>
            </a:pPr>
            <a:r>
              <a:rPr lang="en-US" sz="3200">
                <a:solidFill>
                  <a:srgbClr val="000000"/>
                </a:solidFill>
                <a:latin typeface="Alatsi Bold"/>
              </a:rPr>
              <a:t>5. High: The highest recorded price of gold during </a:t>
            </a:r>
            <a:endParaRPr lang="en-US" sz="3200">
              <a:solidFill>
                <a:srgbClr val="000000"/>
              </a:solidFill>
              <a:latin typeface="Alatsi Bold"/>
            </a:endParaRPr>
          </a:p>
          <a:p>
            <a:pPr marL="399415" lvl="1" indent="0" algn="l">
              <a:lnSpc>
                <a:spcPts val="5180"/>
              </a:lnSpc>
              <a:buFont typeface="Arial" panose="020B0604020202020204"/>
              <a:buNone/>
            </a:pPr>
            <a:r>
              <a:rPr lang="en-US" sz="3200">
                <a:solidFill>
                  <a:srgbClr val="000000"/>
                </a:solidFill>
                <a:latin typeface="Alatsi Bold"/>
              </a:rPr>
              <a:t>the trading day.</a:t>
            </a:r>
            <a:endParaRPr lang="en-US" sz="3200">
              <a:solidFill>
                <a:srgbClr val="000000"/>
              </a:solidFill>
              <a:latin typeface="Alatsi Bold"/>
            </a:endParaRPr>
          </a:p>
          <a:p>
            <a:pPr marL="399415" lvl="1" indent="0" algn="l">
              <a:lnSpc>
                <a:spcPts val="5180"/>
              </a:lnSpc>
              <a:buFont typeface="Arial" panose="020B0604020202020204"/>
              <a:buNone/>
            </a:pPr>
            <a:r>
              <a:rPr lang="en-US" sz="3200">
                <a:solidFill>
                  <a:srgbClr val="000000"/>
                </a:solidFill>
                <a:latin typeface="Alatsi Bold"/>
              </a:rPr>
              <a:t>6. Low: The lowest price recorded for gold in the </a:t>
            </a:r>
            <a:endParaRPr lang="en-US" sz="3200">
              <a:solidFill>
                <a:srgbClr val="000000"/>
              </a:solidFill>
              <a:latin typeface="Alatsi Bold"/>
            </a:endParaRPr>
          </a:p>
          <a:p>
            <a:pPr marL="399415" lvl="1" indent="0" algn="l">
              <a:lnSpc>
                <a:spcPts val="5180"/>
              </a:lnSpc>
              <a:buFont typeface="Arial" panose="020B0604020202020204"/>
              <a:buNone/>
            </a:pPr>
            <a:r>
              <a:rPr lang="en-US" sz="3200">
                <a:solidFill>
                  <a:srgbClr val="000000"/>
                </a:solidFill>
                <a:latin typeface="Alatsi Bold"/>
              </a:rPr>
              <a:t>trading day.</a:t>
            </a:r>
            <a:endParaRPr lang="en-US" sz="320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-260599" y="979151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1430804" y="97724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1" name="Group 11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437582"/>
              <a:ext cx="2083482" cy="1334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endParaRPr lang="en-US" sz="5575">
                <a:solidFill>
                  <a:srgbClr val="000000"/>
                </a:solidFill>
                <a:latin typeface="Open Sans Bold" panose="020B0806030504020204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-2819601" y="-34290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6"/>
          <p:cNvSpPr txBox="1"/>
          <p:nvPr>
            <p:custDataLst>
              <p:tags r:id="rId3"/>
            </p:custDataLst>
          </p:nvPr>
        </p:nvSpPr>
        <p:spPr>
          <a:xfrm>
            <a:off x="16113760" y="0"/>
            <a:ext cx="1052830" cy="152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11900"/>
              </a:lnSpc>
            </a:pPr>
            <a:r>
              <a:rPr lang="en-IN" altLang="en-US" sz="8500">
                <a:solidFill>
                  <a:srgbClr val="000000"/>
                </a:solidFill>
                <a:latin typeface="Alatsi Bold"/>
              </a:rPr>
              <a:t>2</a:t>
            </a:r>
            <a:endParaRPr lang="en-IN" altLang="en-US" sz="8500">
              <a:solidFill>
                <a:srgbClr val="000000"/>
              </a:solidFill>
              <a:latin typeface="Alatsi Bold"/>
            </a:endParaRPr>
          </a:p>
        </p:txBody>
      </p:sp>
      <p:pic>
        <p:nvPicPr>
          <p:cNvPr id="18" name="Picture 17" descr="Screenshot 2024-06-24 2111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090275" y="5708650"/>
            <a:ext cx="6519545" cy="3805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85850" y="674688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Alatsi Bold"/>
              </a:rPr>
              <a:t>STEPS</a:t>
            </a:r>
            <a:endParaRPr lang="en-US" sz="8500">
              <a:solidFill>
                <a:srgbClr val="000000"/>
              </a:solidFill>
              <a:latin typeface="Alatsi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64423" y="2725070"/>
            <a:ext cx="1102472" cy="110247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667" tIns="50667" rIns="50667" bIns="50667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64423" y="2798750"/>
            <a:ext cx="1102472" cy="85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0"/>
              </a:lnSpc>
            </a:pPr>
            <a:r>
              <a:rPr lang="en-US" sz="5020">
                <a:solidFill>
                  <a:srgbClr val="000000"/>
                </a:solidFill>
                <a:latin typeface="Alatsi Bold"/>
              </a:rPr>
              <a:t>1</a:t>
            </a:r>
            <a:endParaRPr lang="en-US" sz="5020">
              <a:solidFill>
                <a:srgbClr val="000000"/>
              </a:solidFill>
              <a:latin typeface="Alatsi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564423" y="4776224"/>
            <a:ext cx="1102472" cy="110247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667" tIns="50667" rIns="50667" bIns="50667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64423" y="4849903"/>
            <a:ext cx="1102472" cy="85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0"/>
              </a:lnSpc>
            </a:pPr>
            <a:r>
              <a:rPr lang="en-US" sz="5020">
                <a:solidFill>
                  <a:srgbClr val="000000"/>
                </a:solidFill>
                <a:latin typeface="Alatsi Bold"/>
              </a:rPr>
              <a:t>2</a:t>
            </a:r>
            <a:endParaRPr lang="en-US" sz="5020">
              <a:solidFill>
                <a:srgbClr val="000000"/>
              </a:solidFill>
              <a:latin typeface="Alats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564423" y="6827377"/>
            <a:ext cx="1102472" cy="110247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667" tIns="50667" rIns="50667" bIns="50667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64423" y="6901057"/>
            <a:ext cx="1102472" cy="85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0"/>
              </a:lnSpc>
            </a:pPr>
            <a:r>
              <a:rPr lang="en-US" sz="5020">
                <a:solidFill>
                  <a:srgbClr val="000000"/>
                </a:solidFill>
                <a:latin typeface="Alatsi Bold"/>
              </a:rPr>
              <a:t>3</a:t>
            </a:r>
            <a:endParaRPr lang="en-US" sz="502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844800" y="2898140"/>
            <a:ext cx="3833495" cy="1428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0"/>
              </a:lnSpc>
            </a:pPr>
            <a:r>
              <a:rPr lang="en-IN" altLang="en-US" sz="3980" dirty="0">
                <a:solidFill>
                  <a:srgbClr val="000000"/>
                </a:solidFill>
                <a:latin typeface="Alatsi Bold"/>
              </a:rPr>
              <a:t>Exploratory</a:t>
            </a:r>
            <a:endParaRPr lang="en-IN" altLang="en-US" sz="3980" dirty="0">
              <a:solidFill>
                <a:srgbClr val="000000"/>
              </a:solidFill>
              <a:latin typeface="Alatsi Bold"/>
            </a:endParaRPr>
          </a:p>
          <a:p>
            <a:pPr algn="l">
              <a:lnSpc>
                <a:spcPts val="5570"/>
              </a:lnSpc>
            </a:pPr>
            <a:r>
              <a:rPr lang="en-IN" altLang="en-US" sz="3980" dirty="0">
                <a:solidFill>
                  <a:srgbClr val="000000"/>
                </a:solidFill>
                <a:latin typeface="Alatsi Bold"/>
              </a:rPr>
              <a:t>Data Analysis</a:t>
            </a:r>
            <a:endParaRPr lang="en-IN" altLang="en-US" sz="3980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933700" y="5029835"/>
            <a:ext cx="5306060" cy="1428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0"/>
              </a:lnSpc>
            </a:pPr>
            <a:r>
              <a:rPr lang="en-IN" altLang="en-US" sz="3980" dirty="0">
                <a:solidFill>
                  <a:srgbClr val="000000"/>
                </a:solidFill>
                <a:latin typeface="Alatsi Bold"/>
              </a:rPr>
              <a:t>Data Visualization</a:t>
            </a:r>
            <a:endParaRPr lang="en-IN" altLang="en-US" sz="3980" dirty="0">
              <a:solidFill>
                <a:srgbClr val="000000"/>
              </a:solidFill>
              <a:latin typeface="Alatsi Bold"/>
            </a:endParaRPr>
          </a:p>
          <a:p>
            <a:pPr algn="l">
              <a:lnSpc>
                <a:spcPts val="5570"/>
              </a:lnSpc>
            </a:pPr>
            <a:r>
              <a:rPr lang="en-IN" altLang="en-US" sz="3980" dirty="0">
                <a:solidFill>
                  <a:srgbClr val="000000"/>
                </a:solidFill>
                <a:latin typeface="Alatsi Bold"/>
              </a:rPr>
              <a:t>&amp; Preprocessing</a:t>
            </a:r>
            <a:endParaRPr lang="en-IN" altLang="en-US" sz="3980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933595" y="7000535"/>
            <a:ext cx="5185407" cy="142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0"/>
              </a:lnSpc>
            </a:pPr>
            <a:r>
              <a:rPr lang="en-IN" altLang="en-US" sz="3980" dirty="0">
                <a:solidFill>
                  <a:srgbClr val="000000"/>
                </a:solidFill>
                <a:latin typeface="Alatsi Bold"/>
              </a:rPr>
              <a:t>Time Series</a:t>
            </a:r>
            <a:endParaRPr lang="en-IN" altLang="en-US" sz="3980" dirty="0">
              <a:solidFill>
                <a:srgbClr val="000000"/>
              </a:solidFill>
              <a:latin typeface="Alatsi Bold"/>
            </a:endParaRPr>
          </a:p>
          <a:p>
            <a:pPr algn="l">
              <a:lnSpc>
                <a:spcPts val="5570"/>
              </a:lnSpc>
            </a:pPr>
            <a:r>
              <a:rPr lang="en-IN" altLang="en-US" sz="3980" dirty="0">
                <a:solidFill>
                  <a:srgbClr val="000000"/>
                </a:solidFill>
                <a:latin typeface="Alatsi Bold"/>
              </a:rPr>
              <a:t>Analysis</a:t>
            </a:r>
            <a:endParaRPr lang="en-IN" altLang="en-US" sz="3980" dirty="0">
              <a:solidFill>
                <a:srgbClr val="000000"/>
              </a:solidFill>
              <a:latin typeface="Alatsi Bold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1" name="AutoShape 21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" name="Group 2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4" name="Group 2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437582"/>
              <a:ext cx="2083482" cy="1334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endParaRPr lang="en-US" sz="5575">
                <a:solidFill>
                  <a:srgbClr val="000000"/>
                </a:solidFill>
                <a:latin typeface="Open Sans Bold" panose="020B0806030504020204"/>
              </a:endParaRPr>
            </a:p>
          </p:txBody>
        </p:sp>
      </p:grpSp>
      <p:sp>
        <p:nvSpPr>
          <p:cNvPr id="28" name="Freeform 28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>
            <a:off x="10608671" y="2725070"/>
            <a:ext cx="1102472" cy="1102472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667" tIns="50667" rIns="50667" bIns="50667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608671" y="4776224"/>
            <a:ext cx="1102472" cy="1102472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667" tIns="50667" rIns="50667" bIns="50667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608671" y="6831196"/>
            <a:ext cx="1102472" cy="110247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667" tIns="50667" rIns="50667" bIns="50667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608671" y="2798750"/>
            <a:ext cx="1102472" cy="85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0"/>
              </a:lnSpc>
            </a:pPr>
            <a:r>
              <a:rPr lang="en-US" sz="5020">
                <a:solidFill>
                  <a:srgbClr val="000000"/>
                </a:solidFill>
                <a:latin typeface="Alatsi Bold"/>
              </a:rPr>
              <a:t>4</a:t>
            </a:r>
            <a:endParaRPr lang="en-US" sz="502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0608671" y="4851813"/>
            <a:ext cx="1102472" cy="85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0"/>
              </a:lnSpc>
            </a:pPr>
            <a:r>
              <a:rPr lang="en-US" sz="5020">
                <a:solidFill>
                  <a:srgbClr val="000000"/>
                </a:solidFill>
                <a:latin typeface="Alatsi Bold"/>
              </a:rPr>
              <a:t>5</a:t>
            </a:r>
            <a:endParaRPr lang="en-US" sz="502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0608671" y="6907396"/>
            <a:ext cx="1102472" cy="85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0"/>
              </a:lnSpc>
            </a:pPr>
            <a:r>
              <a:rPr lang="en-US" sz="5020">
                <a:solidFill>
                  <a:srgbClr val="000000"/>
                </a:solidFill>
                <a:latin typeface="Alatsi Bold"/>
              </a:rPr>
              <a:t>6</a:t>
            </a:r>
            <a:endParaRPr lang="en-US" sz="502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2054628" y="2898223"/>
            <a:ext cx="3340822" cy="142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0"/>
              </a:lnSpc>
            </a:pPr>
            <a:r>
              <a:rPr lang="en-IN" altLang="en-US" sz="3980" dirty="0">
                <a:solidFill>
                  <a:srgbClr val="000000"/>
                </a:solidFill>
                <a:latin typeface="Alatsi Bold"/>
              </a:rPr>
              <a:t>Advanced</a:t>
            </a:r>
            <a:endParaRPr lang="en-IN" altLang="en-US" sz="3980" dirty="0">
              <a:solidFill>
                <a:srgbClr val="000000"/>
              </a:solidFill>
              <a:latin typeface="Alatsi Bold"/>
            </a:endParaRPr>
          </a:p>
          <a:p>
            <a:pPr algn="l">
              <a:lnSpc>
                <a:spcPts val="5570"/>
              </a:lnSpc>
            </a:pPr>
            <a:r>
              <a:rPr lang="en-IN" altLang="en-US" sz="3980" dirty="0">
                <a:solidFill>
                  <a:srgbClr val="000000"/>
                </a:solidFill>
                <a:latin typeface="Alatsi Bold"/>
              </a:rPr>
              <a:t>Modeling</a:t>
            </a:r>
            <a:endParaRPr lang="en-IN" altLang="en-US" sz="3980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2054840" y="4951095"/>
            <a:ext cx="4511675" cy="1428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70"/>
              </a:lnSpc>
            </a:pPr>
            <a:r>
              <a:rPr lang="en-IN" altLang="en-US" sz="3980">
                <a:solidFill>
                  <a:srgbClr val="000000"/>
                </a:solidFill>
                <a:latin typeface="Alatsi Bold"/>
              </a:rPr>
              <a:t>Trading Strategy</a:t>
            </a:r>
            <a:endParaRPr lang="en-IN" altLang="en-US" sz="3980">
              <a:solidFill>
                <a:srgbClr val="000000"/>
              </a:solidFill>
              <a:latin typeface="Alatsi Bold"/>
            </a:endParaRPr>
          </a:p>
          <a:p>
            <a:pPr algn="l">
              <a:lnSpc>
                <a:spcPts val="5570"/>
              </a:lnSpc>
            </a:pPr>
            <a:r>
              <a:rPr lang="en-IN" altLang="en-US" sz="3980">
                <a:solidFill>
                  <a:srgbClr val="000000"/>
                </a:solidFill>
                <a:latin typeface="Alatsi Bold"/>
              </a:rPr>
              <a:t>Development</a:t>
            </a:r>
            <a:endParaRPr lang="en-IN" altLang="en-US" sz="398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1977843" y="7002853"/>
            <a:ext cx="6013106" cy="142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0"/>
              </a:lnSpc>
            </a:pPr>
            <a:r>
              <a:rPr lang="en-IN" altLang="en-US" sz="3980">
                <a:solidFill>
                  <a:srgbClr val="000000"/>
                </a:solidFill>
                <a:latin typeface="Alatsi Bold"/>
              </a:rPr>
              <a:t>Statistical </a:t>
            </a:r>
            <a:endParaRPr lang="en-IN" altLang="en-US" sz="3980">
              <a:solidFill>
                <a:srgbClr val="000000"/>
              </a:solidFill>
              <a:latin typeface="Alatsi Bold"/>
            </a:endParaRPr>
          </a:p>
          <a:p>
            <a:pPr algn="l">
              <a:lnSpc>
                <a:spcPts val="5570"/>
              </a:lnSpc>
            </a:pPr>
            <a:r>
              <a:rPr lang="en-IN" altLang="en-US" sz="3980">
                <a:solidFill>
                  <a:srgbClr val="000000"/>
                </a:solidFill>
                <a:latin typeface="Alatsi Bold"/>
              </a:rPr>
              <a:t>Analysis</a:t>
            </a:r>
            <a:endParaRPr lang="en-IN" altLang="en-US" sz="398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45" name="TextBox 6"/>
          <p:cNvSpPr txBox="1"/>
          <p:nvPr>
            <p:custDataLst>
              <p:tags r:id="rId3"/>
            </p:custDataLst>
          </p:nvPr>
        </p:nvSpPr>
        <p:spPr>
          <a:xfrm>
            <a:off x="16113760" y="0"/>
            <a:ext cx="1052830" cy="152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11900"/>
              </a:lnSpc>
            </a:pPr>
            <a:r>
              <a:rPr lang="en-IN" altLang="en-US" sz="8500">
                <a:solidFill>
                  <a:srgbClr val="000000"/>
                </a:solidFill>
                <a:latin typeface="Alatsi Bold"/>
              </a:rPr>
              <a:t>3</a:t>
            </a:r>
            <a:endParaRPr lang="en-IN" altLang="en-US" sz="8500">
              <a:solidFill>
                <a:srgbClr val="000000"/>
              </a:solidFill>
              <a:latin typeface="Alatsi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00722" y="240056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5"/>
              </a:lnSpc>
            </a:pPr>
            <a:r>
              <a:rPr lang="en-US" sz="14695">
                <a:solidFill>
                  <a:srgbClr val="000000"/>
                </a:solidFill>
                <a:latin typeface="Alatsi Bold"/>
              </a:rPr>
              <a:t>THANK YOU</a:t>
            </a:r>
            <a:endParaRPr lang="en-US" sz="14695">
              <a:solidFill>
                <a:srgbClr val="000000"/>
              </a:solidFill>
              <a:latin typeface="Alatsi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Presentation</Application>
  <PresentationFormat>Custom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Alatsi Bold</vt:lpstr>
      <vt:lpstr>Segoe Print</vt:lpstr>
      <vt:lpstr>Open Sans Bold</vt:lpstr>
      <vt:lpstr>Arial</vt:lpstr>
      <vt:lpstr>Alatsi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>MAHIMA</dc:creator>
  <cp:lastModifiedBy>MAHIMA</cp:lastModifiedBy>
  <cp:revision>5</cp:revision>
  <dcterms:created xsi:type="dcterms:W3CDTF">2006-08-16T00:00:00Z</dcterms:created>
  <dcterms:modified xsi:type="dcterms:W3CDTF">2024-06-24T18:46:59Z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38AADFC645AC4598A3637B9C25820428_13</vt:lpwstr>
  </property>
  <property fmtid="{D5CDD505-2E9C-101B-9397-08002B2CF9AE}" pid="3" name="KSOProductBuildVer">
    <vt:lpwstr>1033-12.2.0.17119</vt:lpwstr>
  </property>
</Properties>
</file>