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257" r:id="rId4"/>
    <p:sldId id="258" r:id="rId5"/>
    <p:sldId id="259" r:id="rId6"/>
    <p:sldId id="273" r:id="rId8"/>
  </p:sldIdLst>
  <p:sldSz cx="18288000" cy="10287000"/>
  <p:notesSz cx="6858000" cy="9144000"/>
  <p:embeddedFontLst>
    <p:embeddedFont>
      <p:font typeface="Calibri" panose="020F050202020403020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2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52" d="100"/>
          <a:sy n="52" d="100"/>
        </p:scale>
        <p:origin x="850" y="62"/>
      </p:cViewPr>
      <p:guideLst>
        <p:guide orient="horz" pos="2168"/>
        <p:guide pos="278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3" name="Freeform 13"/>
          <p:cNvSpPr/>
          <p:nvPr/>
        </p:nvSpPr>
        <p:spPr>
          <a:xfrm>
            <a:off x="12725400" y="-21155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Freeform 14"/>
          <p:cNvSpPr/>
          <p:nvPr/>
        </p:nvSpPr>
        <p:spPr>
          <a:xfrm>
            <a:off x="10972800" y="880902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5" name="TextBox 6"/>
          <p:cNvSpPr txBox="1"/>
          <p:nvPr>
            <p:custDataLst>
              <p:tags r:id="rId3"/>
            </p:custDataLst>
          </p:nvPr>
        </p:nvSpPr>
        <p:spPr>
          <a:xfrm>
            <a:off x="4208155" y="2705100"/>
            <a:ext cx="13180039" cy="3051810"/>
          </a:xfrm>
          <a:prstGeom prst="rect">
            <a:avLst/>
          </a:prstGeom>
        </p:spPr>
        <p:txBody>
          <a:bodyPr lIns="0" tIns="0" rIns="0" bIns="0" rtlCol="0" anchor="t">
            <a:spAutoFit/>
          </a:bodyPr>
          <a:p>
            <a:pPr algn="ctr">
              <a:lnSpc>
                <a:spcPts val="11900"/>
              </a:lnSpc>
            </a:pPr>
            <a:r>
              <a:rPr lang="en-IN" altLang="en-US" sz="8500">
                <a:solidFill>
                  <a:srgbClr val="000000"/>
                </a:solidFill>
                <a:latin typeface="Alatsi Bold"/>
              </a:rPr>
              <a:t>Electricity Consumption </a:t>
            </a:r>
            <a:endParaRPr lang="en-IN" altLang="en-US" sz="8500">
              <a:solidFill>
                <a:srgbClr val="000000"/>
              </a:solidFill>
              <a:latin typeface="Alatsi Bold"/>
            </a:endParaRPr>
          </a:p>
          <a:p>
            <a:pPr algn="ctr">
              <a:lnSpc>
                <a:spcPts val="11900"/>
              </a:lnSpc>
            </a:pPr>
            <a:r>
              <a:rPr lang="en-IN" altLang="en-US" sz="8500">
                <a:solidFill>
                  <a:srgbClr val="000000"/>
                </a:solidFill>
                <a:latin typeface="Alatsi Bold"/>
              </a:rPr>
              <a:t>Prediction</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30580" y="2898140"/>
            <a:ext cx="16609695" cy="5679440"/>
          </a:xfrm>
          <a:prstGeom prst="rect">
            <a:avLst/>
          </a:prstGeom>
        </p:spPr>
        <p:txBody>
          <a:bodyPr wrap="square" lIns="0" tIns="0" rIns="0" bIns="0" rtlCol="0" anchor="t">
            <a:noAutofit/>
          </a:bodyPr>
          <a:lstStyle/>
          <a:p>
            <a:pPr algn="ctr">
              <a:lnSpc>
                <a:spcPts val="5850"/>
              </a:lnSpc>
            </a:pPr>
            <a:r>
              <a:rPr lang="en-US" sz="4180">
                <a:solidFill>
                  <a:srgbClr val="000000"/>
                </a:solidFill>
                <a:latin typeface="Alatsi Bold"/>
              </a:rPr>
              <a:t>This project focuses on utilizing Python for time series prediction of household electricity consumption.</a:t>
            </a:r>
            <a:r>
              <a:rPr lang="en-IN" altLang="en-US" sz="4180">
                <a:solidFill>
                  <a:srgbClr val="000000"/>
                </a:solidFill>
                <a:latin typeface="Alatsi Bold"/>
              </a:rPr>
              <a:t> </a:t>
            </a:r>
            <a:r>
              <a:rPr lang="en-US" sz="4180">
                <a:solidFill>
                  <a:srgbClr val="000000"/>
                </a:solidFill>
                <a:latin typeface="Alatsi Bold"/>
              </a:rPr>
              <a:t>Our objective is to develop robust forecasting models that can accurately predict future electricity consumption trends based on historical data. The insights gained from this analysis will empower households to optimize energy usage, improve planning, and contribute to sustainable energy practices.</a:t>
            </a:r>
            <a:endParaRPr lang="en-US" sz="4180">
              <a:solidFill>
                <a:srgbClr val="000000"/>
              </a:solidFill>
              <a:latin typeface="Alatsi Bold"/>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53907" y="658348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525905"/>
          </a:xfrm>
          <a:prstGeom prst="rect">
            <a:avLst/>
          </a:prstGeom>
        </p:spPr>
        <p:txBody>
          <a:bodyPr lIns="0" tIns="0" rIns="0" bIns="0" rtlCol="0" anchor="t">
            <a:spAutoFit/>
          </a:bodyPr>
          <a:lstStyle/>
          <a:p>
            <a:pPr algn="ctr">
              <a:lnSpc>
                <a:spcPts val="11900"/>
              </a:lnSpc>
            </a:pPr>
            <a:r>
              <a:rPr lang="en-IN" altLang="en-US" sz="8500">
                <a:solidFill>
                  <a:srgbClr val="000000"/>
                </a:solidFill>
                <a:latin typeface="Alatsi Bold"/>
              </a:rPr>
              <a:t>Problem Statement</a:t>
            </a:r>
            <a:endParaRPr lang="en-IN" altLang="en-US" sz="8500">
              <a:solidFill>
                <a:srgbClr val="000000"/>
              </a:solidFill>
              <a:latin typeface="Alatsi Bold"/>
            </a:endParaRP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TextBox 6"/>
          <p:cNvSpPr txBox="1"/>
          <p:nvPr>
            <p:custDataLst>
              <p:tags r:id="rId3"/>
            </p:custDataLst>
          </p:nvPr>
        </p:nvSpPr>
        <p:spPr>
          <a:xfrm>
            <a:off x="16114395" y="0"/>
            <a:ext cx="1052830" cy="1525905"/>
          </a:xfrm>
          <a:prstGeom prst="rect">
            <a:avLst/>
          </a:prstGeom>
        </p:spPr>
        <p:txBody>
          <a:bodyPr wrap="square" lIns="0" tIns="0" rIns="0" bIns="0" rtlCol="0" anchor="t">
            <a:spAutoFit/>
          </a:bodyPr>
          <a:lstStyle/>
          <a:p>
            <a:pPr algn="ctr">
              <a:lnSpc>
                <a:spcPts val="11900"/>
              </a:lnSpc>
            </a:pPr>
            <a:r>
              <a:rPr lang="en-IN" altLang="en-US" sz="8500">
                <a:solidFill>
                  <a:srgbClr val="000000"/>
                </a:solidFill>
                <a:latin typeface="Alatsi Bold"/>
              </a:rPr>
              <a:t>1</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438410" y="38100"/>
            <a:ext cx="13180039" cy="1525905"/>
          </a:xfrm>
          <a:prstGeom prst="rect">
            <a:avLst/>
          </a:prstGeom>
        </p:spPr>
        <p:txBody>
          <a:bodyPr lIns="0" tIns="0" rIns="0" bIns="0" rtlCol="0" anchor="t">
            <a:spAutoFit/>
          </a:bodyPr>
          <a:lstStyle/>
          <a:p>
            <a:pPr algn="ctr">
              <a:lnSpc>
                <a:spcPts val="11900"/>
              </a:lnSpc>
            </a:pPr>
            <a:r>
              <a:rPr lang="en-IN" altLang="en-US" sz="8500">
                <a:solidFill>
                  <a:srgbClr val="000000"/>
                </a:solidFill>
                <a:latin typeface="Alatsi Bold"/>
              </a:rPr>
              <a:t>Dataset</a:t>
            </a:r>
            <a:endParaRPr lang="en-IN" altLang="en-US" sz="8500">
              <a:solidFill>
                <a:srgbClr val="000000"/>
              </a:solidFill>
              <a:latin typeface="Alatsi Bold"/>
            </a:endParaRPr>
          </a:p>
        </p:txBody>
      </p:sp>
      <p:sp>
        <p:nvSpPr>
          <p:cNvPr id="3" name="TextBox 3"/>
          <p:cNvSpPr txBox="1"/>
          <p:nvPr/>
        </p:nvSpPr>
        <p:spPr>
          <a:xfrm>
            <a:off x="623570" y="1783080"/>
            <a:ext cx="16993870" cy="7535545"/>
          </a:xfrm>
          <a:prstGeom prst="rect">
            <a:avLst/>
          </a:prstGeom>
        </p:spPr>
        <p:txBody>
          <a:bodyPr wrap="square" lIns="0" tIns="0" rIns="0" bIns="0" rtlCol="0" anchor="t">
            <a:noAutofit/>
          </a:bodyPr>
          <a:lstStyle/>
          <a:p>
            <a:pPr marL="399415" lvl="1" indent="0" algn="l">
              <a:lnSpc>
                <a:spcPts val="5180"/>
              </a:lnSpc>
              <a:buFont typeface="Arial" panose="020B0604020202020204"/>
              <a:buNone/>
            </a:pPr>
            <a:r>
              <a:rPr lang="en-US" sz="2800">
                <a:solidFill>
                  <a:srgbClr val="000000"/>
                </a:solidFill>
                <a:latin typeface="Alatsi Bold"/>
              </a:rPr>
              <a:t>Dataset Description:</a:t>
            </a:r>
            <a:endParaRPr lang="en-US" sz="2800">
              <a:solidFill>
                <a:srgbClr val="000000"/>
              </a:solidFill>
              <a:latin typeface="Alatsi Bold"/>
            </a:endParaRPr>
          </a:p>
          <a:p>
            <a:pPr marL="399415" lvl="1" indent="0" algn="l">
              <a:lnSpc>
                <a:spcPts val="5180"/>
              </a:lnSpc>
              <a:buFont typeface="Arial" panose="020B0604020202020204"/>
              <a:buNone/>
            </a:pP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1. Date: Date of the electricity consumption recording.</a:t>
            </a: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2. Time: Time of the electricity consumption recording.</a:t>
            </a: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3. Global_active_power: Total active power consumed by the household.</a:t>
            </a: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4. Global_reactive_power: Total reactive power consumed by the household.</a:t>
            </a: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5. Voltage: Voltage level during the electricity consumption period.</a:t>
            </a: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6. Global_intensity: Total current intensity consumed by the household.</a:t>
            </a: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7. Sub_metering_1: Electricity consumption in sub-metering 1 (e.g., kitchen).</a:t>
            </a: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8. Sub_metering_2: Electricity consumption in sub-metering 2 (e.g., laundry).</a:t>
            </a:r>
            <a:endParaRPr lang="en-US" sz="2800">
              <a:solidFill>
                <a:srgbClr val="000000"/>
              </a:solidFill>
              <a:latin typeface="Alatsi Bold"/>
            </a:endParaRPr>
          </a:p>
          <a:p>
            <a:pPr marL="399415" lvl="1" indent="0" algn="l">
              <a:lnSpc>
                <a:spcPts val="5180"/>
              </a:lnSpc>
              <a:buFont typeface="Arial" panose="020B0604020202020204"/>
              <a:buNone/>
            </a:pPr>
            <a:r>
              <a:rPr lang="en-US" sz="2800">
                <a:solidFill>
                  <a:srgbClr val="000000"/>
                </a:solidFill>
                <a:latin typeface="Alatsi Bold"/>
              </a:rPr>
              <a:t>9. Sub_metering_3: Electricity consumption in sub-metering 3 (e.g., water heater).</a:t>
            </a:r>
            <a:endParaRPr lang="en-US" sz="2800">
              <a:solidFill>
                <a:srgbClr val="000000"/>
              </a:solidFill>
              <a:latin typeface="Alatsi Bold"/>
            </a:endParaRPr>
          </a:p>
        </p:txBody>
      </p:sp>
      <p:sp>
        <p:nvSpPr>
          <p:cNvPr id="8" name="AutoShape 8"/>
          <p:cNvSpPr/>
          <p:nvPr/>
        </p:nvSpPr>
        <p:spPr>
          <a:xfrm>
            <a:off x="-260599" y="9791517"/>
            <a:ext cx="7105264" cy="19050"/>
          </a:xfrm>
          <a:prstGeom prst="line">
            <a:avLst/>
          </a:prstGeom>
          <a:ln w="114300" cap="flat">
            <a:solidFill>
              <a:srgbClr val="9FC3D0"/>
            </a:solidFill>
            <a:prstDash val="solid"/>
            <a:headEnd type="none" w="sm" len="sm"/>
            <a:tailEnd type="none" w="sm" len="sm"/>
          </a:ln>
        </p:spPr>
      </p:sp>
      <p:sp>
        <p:nvSpPr>
          <p:cNvPr id="9" name="AutoShape 9"/>
          <p:cNvSpPr/>
          <p:nvPr/>
        </p:nvSpPr>
        <p:spPr>
          <a:xfrm>
            <a:off x="11430804" y="9772467"/>
            <a:ext cx="7105264" cy="19050"/>
          </a:xfrm>
          <a:prstGeom prst="line">
            <a:avLst/>
          </a:prstGeom>
          <a:ln w="114300" cap="flat">
            <a:solidFill>
              <a:srgbClr val="9FC3D0"/>
            </a:solidFill>
            <a:prstDash val="solid"/>
            <a:headEnd type="none" w="sm" len="sm"/>
            <a:tailEnd type="none" w="sm" len="sm"/>
          </a:ln>
        </p:spPr>
      </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15" name="Freeform 15"/>
          <p:cNvSpPr/>
          <p:nvPr/>
        </p:nvSpPr>
        <p:spPr>
          <a:xfrm>
            <a:off x="-2895801" y="-26670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16"/>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7"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2</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90600" y="494983"/>
            <a:ext cx="16230600" cy="1450976"/>
          </a:xfrm>
          <a:prstGeom prst="rect">
            <a:avLst/>
          </a:prstGeom>
        </p:spPr>
        <p:txBody>
          <a:bodyPr lIns="0" tIns="0" rIns="0" bIns="0" rtlCol="0" anchor="t">
            <a:spAutoFit/>
          </a:bodyPr>
          <a:lstStyle/>
          <a:p>
            <a:pPr algn="ctr">
              <a:lnSpc>
                <a:spcPts val="11900"/>
              </a:lnSpc>
            </a:pPr>
            <a:r>
              <a:rPr lang="en-US" sz="8500">
                <a:solidFill>
                  <a:srgbClr val="000000"/>
                </a:solidFill>
                <a:latin typeface="Alatsi Bold"/>
              </a:rPr>
              <a:t>STEPS</a:t>
            </a:r>
            <a:endParaRPr lang="en-US" sz="8500">
              <a:solidFill>
                <a:srgbClr val="000000"/>
              </a:solidFill>
              <a:latin typeface="Alatsi Bold"/>
            </a:endParaRPr>
          </a:p>
        </p:txBody>
      </p:sp>
      <p:grpSp>
        <p:nvGrpSpPr>
          <p:cNvPr id="3" name="Group 3"/>
          <p:cNvGrpSpPr/>
          <p:nvPr/>
        </p:nvGrpSpPr>
        <p:grpSpPr>
          <a:xfrm>
            <a:off x="1564423" y="2725070"/>
            <a:ext cx="1102472" cy="110247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5" name="TextBox 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6" name="TextBox 6"/>
          <p:cNvSpPr txBox="1"/>
          <p:nvPr/>
        </p:nvSpPr>
        <p:spPr>
          <a:xfrm>
            <a:off x="1564423" y="2798750"/>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1</a:t>
            </a:r>
            <a:endParaRPr lang="en-US" sz="5020">
              <a:solidFill>
                <a:srgbClr val="000000"/>
              </a:solidFill>
              <a:latin typeface="Alatsi Bold"/>
            </a:endParaRPr>
          </a:p>
        </p:txBody>
      </p:sp>
      <p:grpSp>
        <p:nvGrpSpPr>
          <p:cNvPr id="7" name="Group 7"/>
          <p:cNvGrpSpPr/>
          <p:nvPr/>
        </p:nvGrpSpPr>
        <p:grpSpPr>
          <a:xfrm>
            <a:off x="1564423" y="4776224"/>
            <a:ext cx="1102472" cy="110247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9" name="TextBox 9"/>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10" name="TextBox 10"/>
          <p:cNvSpPr txBox="1"/>
          <p:nvPr/>
        </p:nvSpPr>
        <p:spPr>
          <a:xfrm>
            <a:off x="1564423" y="4849903"/>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2</a:t>
            </a:r>
            <a:endParaRPr lang="en-US" sz="5020">
              <a:solidFill>
                <a:srgbClr val="000000"/>
              </a:solidFill>
              <a:latin typeface="Alatsi Bold"/>
            </a:endParaRPr>
          </a:p>
        </p:txBody>
      </p:sp>
      <p:grpSp>
        <p:nvGrpSpPr>
          <p:cNvPr id="11" name="Group 11"/>
          <p:cNvGrpSpPr/>
          <p:nvPr/>
        </p:nvGrpSpPr>
        <p:grpSpPr>
          <a:xfrm>
            <a:off x="1564423" y="6827377"/>
            <a:ext cx="1102472" cy="110247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3" name="TextBox 13"/>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14" name="TextBox 14"/>
          <p:cNvSpPr txBox="1"/>
          <p:nvPr/>
        </p:nvSpPr>
        <p:spPr>
          <a:xfrm>
            <a:off x="1564423" y="6901057"/>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3</a:t>
            </a:r>
            <a:endParaRPr lang="en-US" sz="5020">
              <a:solidFill>
                <a:srgbClr val="000000"/>
              </a:solidFill>
              <a:latin typeface="Alatsi Bold"/>
            </a:endParaRPr>
          </a:p>
        </p:txBody>
      </p:sp>
      <p:sp>
        <p:nvSpPr>
          <p:cNvPr id="15" name="TextBox 15"/>
          <p:cNvSpPr txBox="1"/>
          <p:nvPr/>
        </p:nvSpPr>
        <p:spPr>
          <a:xfrm>
            <a:off x="2819400" y="2628900"/>
            <a:ext cx="3833495" cy="1428115"/>
          </a:xfrm>
          <a:prstGeom prst="rect">
            <a:avLst/>
          </a:prstGeom>
        </p:spPr>
        <p:txBody>
          <a:bodyPr wrap="square" lIns="0" tIns="0" rIns="0" bIns="0" rtlCol="0" anchor="t">
            <a:spAutoFit/>
          </a:bodyPr>
          <a:lstStyle/>
          <a:p>
            <a:pPr algn="l">
              <a:lnSpc>
                <a:spcPts val="5570"/>
              </a:lnSpc>
            </a:pPr>
            <a:r>
              <a:rPr lang="en-IN" altLang="en-US" sz="3980" dirty="0">
                <a:solidFill>
                  <a:srgbClr val="000000"/>
                </a:solidFill>
                <a:latin typeface="Alatsi Bold"/>
              </a:rPr>
              <a:t>Data Preprocessing</a:t>
            </a:r>
            <a:endParaRPr lang="en-IN" altLang="en-US" sz="3980" dirty="0">
              <a:solidFill>
                <a:srgbClr val="000000"/>
              </a:solidFill>
              <a:latin typeface="Alatsi Bold"/>
            </a:endParaRPr>
          </a:p>
        </p:txBody>
      </p:sp>
      <p:sp>
        <p:nvSpPr>
          <p:cNvPr id="16" name="TextBox 16"/>
          <p:cNvSpPr txBox="1"/>
          <p:nvPr/>
        </p:nvSpPr>
        <p:spPr>
          <a:xfrm>
            <a:off x="2895600" y="4686300"/>
            <a:ext cx="5306060" cy="1428115"/>
          </a:xfrm>
          <a:prstGeom prst="rect">
            <a:avLst/>
          </a:prstGeom>
        </p:spPr>
        <p:txBody>
          <a:bodyPr wrap="square" lIns="0" tIns="0" rIns="0" bIns="0" rtlCol="0" anchor="t">
            <a:spAutoFit/>
          </a:bodyPr>
          <a:lstStyle/>
          <a:p>
            <a:pPr algn="l">
              <a:lnSpc>
                <a:spcPts val="5570"/>
              </a:lnSpc>
            </a:pPr>
            <a:r>
              <a:rPr lang="en-IN" altLang="en-US" sz="3980" dirty="0">
                <a:solidFill>
                  <a:srgbClr val="000000"/>
                </a:solidFill>
                <a:latin typeface="Alatsi Bold"/>
              </a:rPr>
              <a:t>Exploratory </a:t>
            </a:r>
            <a:endParaRPr lang="en-IN" altLang="en-US" sz="3980" dirty="0">
              <a:solidFill>
                <a:srgbClr val="000000"/>
              </a:solidFill>
              <a:latin typeface="Alatsi Bold"/>
            </a:endParaRPr>
          </a:p>
          <a:p>
            <a:pPr algn="l">
              <a:lnSpc>
                <a:spcPts val="5570"/>
              </a:lnSpc>
            </a:pPr>
            <a:r>
              <a:rPr lang="en-IN" altLang="en-US" sz="3980" dirty="0">
                <a:solidFill>
                  <a:srgbClr val="000000"/>
                </a:solidFill>
                <a:latin typeface="Alatsi Bold"/>
              </a:rPr>
              <a:t>Data Analysis</a:t>
            </a:r>
            <a:endParaRPr lang="en-IN" altLang="en-US" sz="3980" dirty="0">
              <a:solidFill>
                <a:srgbClr val="000000"/>
              </a:solidFill>
              <a:latin typeface="Alatsi Bold"/>
            </a:endParaRPr>
          </a:p>
        </p:txBody>
      </p:sp>
      <p:sp>
        <p:nvSpPr>
          <p:cNvPr id="17" name="TextBox 17"/>
          <p:cNvSpPr txBox="1"/>
          <p:nvPr/>
        </p:nvSpPr>
        <p:spPr>
          <a:xfrm>
            <a:off x="2933595" y="6743995"/>
            <a:ext cx="5185407" cy="1428115"/>
          </a:xfrm>
          <a:prstGeom prst="rect">
            <a:avLst/>
          </a:prstGeom>
        </p:spPr>
        <p:txBody>
          <a:bodyPr lIns="0" tIns="0" rIns="0" bIns="0" rtlCol="0" anchor="t">
            <a:spAutoFit/>
          </a:bodyPr>
          <a:lstStyle/>
          <a:p>
            <a:pPr algn="l">
              <a:lnSpc>
                <a:spcPts val="5570"/>
              </a:lnSpc>
            </a:pPr>
            <a:r>
              <a:rPr lang="en-IN" altLang="en-US" sz="3980" dirty="0">
                <a:solidFill>
                  <a:srgbClr val="000000"/>
                </a:solidFill>
                <a:latin typeface="Alatsi Bold"/>
              </a:rPr>
              <a:t>Time Series</a:t>
            </a:r>
            <a:endParaRPr lang="en-IN" altLang="en-US" sz="3980" dirty="0">
              <a:solidFill>
                <a:srgbClr val="000000"/>
              </a:solidFill>
              <a:latin typeface="Alatsi Bold"/>
            </a:endParaRPr>
          </a:p>
          <a:p>
            <a:pPr algn="l">
              <a:lnSpc>
                <a:spcPts val="5570"/>
              </a:lnSpc>
            </a:pPr>
            <a:r>
              <a:rPr lang="en-IN" altLang="en-US" sz="3980" dirty="0">
                <a:solidFill>
                  <a:srgbClr val="000000"/>
                </a:solidFill>
                <a:latin typeface="Alatsi Bold"/>
              </a:rPr>
              <a:t>Forecasting Models</a:t>
            </a:r>
            <a:endParaRPr lang="en-IN" altLang="en-US" sz="3980" dirty="0">
              <a:solidFill>
                <a:srgbClr val="000000"/>
              </a:solidFill>
              <a:latin typeface="Alatsi Bold"/>
            </a:endParaRPr>
          </a:p>
        </p:txBody>
      </p:sp>
      <p:grpSp>
        <p:nvGrpSpPr>
          <p:cNvPr id="18" name="Group 18"/>
          <p:cNvGrpSpPr/>
          <p:nvPr/>
        </p:nvGrpSpPr>
        <p:grpSpPr>
          <a:xfrm>
            <a:off x="627362" y="0"/>
            <a:ext cx="937061" cy="10287000"/>
            <a:chOff x="0" y="0"/>
            <a:chExt cx="246798" cy="2709333"/>
          </a:xfrm>
        </p:grpSpPr>
        <p:sp>
          <p:nvSpPr>
            <p:cNvPr id="19" name="Freeform 19"/>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0" name="TextBox 20"/>
            <p:cNvSpPr txBox="1"/>
            <p:nvPr/>
          </p:nvSpPr>
          <p:spPr>
            <a:xfrm>
              <a:off x="0" y="-38100"/>
              <a:ext cx="246798" cy="2747433"/>
            </a:xfrm>
            <a:prstGeom prst="rect">
              <a:avLst/>
            </a:prstGeom>
          </p:spPr>
          <p:txBody>
            <a:bodyPr lIns="50800" tIns="50800" rIns="50800" bIns="50800" rtlCol="0" anchor="ctr"/>
            <a:lstStyle/>
            <a:p>
              <a:pPr algn="ctr">
                <a:lnSpc>
                  <a:spcPts val="2660"/>
                </a:lnSpc>
              </a:pPr>
            </a:p>
          </p:txBody>
        </p:sp>
      </p:grpSp>
      <p:sp>
        <p:nvSpPr>
          <p:cNvPr id="21" name="AutoShape 2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2" name="AutoShape 2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0" y="437582"/>
              <a:ext cx="2083482" cy="1334347"/>
            </a:xfrm>
            <a:prstGeom prst="rect">
              <a:avLst/>
            </a:prstGeom>
          </p:spPr>
          <p:txBody>
            <a:bodyPr lIns="0" tIns="0" rIns="0" bIns="0" rtlCol="0" anchor="t">
              <a:spAutoFit/>
            </a:bodyPr>
            <a:lstStyle/>
            <a:p>
              <a:pPr algn="ctr">
                <a:lnSpc>
                  <a:spcPts val="7805"/>
                </a:lnSpc>
              </a:pPr>
              <a:endParaRPr lang="en-US" sz="5575">
                <a:solidFill>
                  <a:srgbClr val="000000"/>
                </a:solidFill>
                <a:latin typeface="Open Sans Bold" panose="020B0806030504020204"/>
              </a:endParaRPr>
            </a:p>
          </p:txBody>
        </p:sp>
      </p:grpSp>
      <p:sp>
        <p:nvSpPr>
          <p:cNvPr id="28" name="Freeform 28"/>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9" name="Freeform 29"/>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0" name="Group 30"/>
          <p:cNvGrpSpPr/>
          <p:nvPr/>
        </p:nvGrpSpPr>
        <p:grpSpPr>
          <a:xfrm>
            <a:off x="10608671" y="2725070"/>
            <a:ext cx="1102472" cy="1102472"/>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32" name="TextBox 32"/>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grpSp>
        <p:nvGrpSpPr>
          <p:cNvPr id="33" name="Group 33"/>
          <p:cNvGrpSpPr/>
          <p:nvPr/>
        </p:nvGrpSpPr>
        <p:grpSpPr>
          <a:xfrm>
            <a:off x="10608671" y="4776224"/>
            <a:ext cx="1102472" cy="1102472"/>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35" name="TextBox 35"/>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grpSp>
        <p:nvGrpSpPr>
          <p:cNvPr id="36" name="Group 36"/>
          <p:cNvGrpSpPr/>
          <p:nvPr/>
        </p:nvGrpSpPr>
        <p:grpSpPr>
          <a:xfrm>
            <a:off x="10608671" y="6831196"/>
            <a:ext cx="1102472" cy="1102472"/>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38" name="TextBox 38"/>
            <p:cNvSpPr txBox="1"/>
            <p:nvPr/>
          </p:nvSpPr>
          <p:spPr>
            <a:xfrm>
              <a:off x="76200" y="38100"/>
              <a:ext cx="660400" cy="698500"/>
            </a:xfrm>
            <a:prstGeom prst="rect">
              <a:avLst/>
            </a:prstGeom>
          </p:spPr>
          <p:txBody>
            <a:bodyPr lIns="50667" tIns="50667" rIns="50667" bIns="50667" rtlCol="0" anchor="ctr"/>
            <a:lstStyle/>
            <a:p>
              <a:pPr algn="ctr">
                <a:lnSpc>
                  <a:spcPts val="2660"/>
                </a:lnSpc>
              </a:pPr>
            </a:p>
          </p:txBody>
        </p:sp>
      </p:grpSp>
      <p:sp>
        <p:nvSpPr>
          <p:cNvPr id="39" name="TextBox 39"/>
          <p:cNvSpPr txBox="1"/>
          <p:nvPr/>
        </p:nvSpPr>
        <p:spPr>
          <a:xfrm>
            <a:off x="10608671" y="2798750"/>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4</a:t>
            </a:r>
            <a:endParaRPr lang="en-US" sz="5020">
              <a:solidFill>
                <a:srgbClr val="000000"/>
              </a:solidFill>
              <a:latin typeface="Alatsi Bold"/>
            </a:endParaRPr>
          </a:p>
        </p:txBody>
      </p:sp>
      <p:sp>
        <p:nvSpPr>
          <p:cNvPr id="40" name="TextBox 40"/>
          <p:cNvSpPr txBox="1"/>
          <p:nvPr/>
        </p:nvSpPr>
        <p:spPr>
          <a:xfrm>
            <a:off x="10608671" y="4851813"/>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5</a:t>
            </a:r>
            <a:endParaRPr lang="en-US" sz="5020">
              <a:solidFill>
                <a:srgbClr val="000000"/>
              </a:solidFill>
              <a:latin typeface="Alatsi Bold"/>
            </a:endParaRPr>
          </a:p>
        </p:txBody>
      </p:sp>
      <p:sp>
        <p:nvSpPr>
          <p:cNvPr id="41" name="TextBox 41"/>
          <p:cNvSpPr txBox="1"/>
          <p:nvPr/>
        </p:nvSpPr>
        <p:spPr>
          <a:xfrm>
            <a:off x="10608671" y="6907396"/>
            <a:ext cx="1102472" cy="859863"/>
          </a:xfrm>
          <a:prstGeom prst="rect">
            <a:avLst/>
          </a:prstGeom>
        </p:spPr>
        <p:txBody>
          <a:bodyPr lIns="0" tIns="0" rIns="0" bIns="0" rtlCol="0" anchor="t">
            <a:spAutoFit/>
          </a:bodyPr>
          <a:lstStyle/>
          <a:p>
            <a:pPr algn="ctr">
              <a:lnSpc>
                <a:spcPts val="7030"/>
              </a:lnSpc>
            </a:pPr>
            <a:r>
              <a:rPr lang="en-US" sz="5020">
                <a:solidFill>
                  <a:srgbClr val="000000"/>
                </a:solidFill>
                <a:latin typeface="Alatsi Bold"/>
              </a:rPr>
              <a:t>6</a:t>
            </a:r>
            <a:endParaRPr lang="en-US" sz="5020">
              <a:solidFill>
                <a:srgbClr val="000000"/>
              </a:solidFill>
              <a:latin typeface="Alatsi Bold"/>
            </a:endParaRPr>
          </a:p>
        </p:txBody>
      </p:sp>
      <p:sp>
        <p:nvSpPr>
          <p:cNvPr id="42" name="TextBox 42"/>
          <p:cNvSpPr txBox="1"/>
          <p:nvPr/>
        </p:nvSpPr>
        <p:spPr>
          <a:xfrm>
            <a:off x="11977793" y="2628983"/>
            <a:ext cx="3340822" cy="1428115"/>
          </a:xfrm>
          <a:prstGeom prst="rect">
            <a:avLst/>
          </a:prstGeom>
        </p:spPr>
        <p:txBody>
          <a:bodyPr lIns="0" tIns="0" rIns="0" bIns="0" rtlCol="0" anchor="t">
            <a:spAutoFit/>
          </a:bodyPr>
          <a:lstStyle/>
          <a:p>
            <a:pPr algn="l">
              <a:lnSpc>
                <a:spcPts val="5570"/>
              </a:lnSpc>
            </a:pPr>
            <a:r>
              <a:rPr lang="en-IN" altLang="en-US" sz="3980" dirty="0">
                <a:solidFill>
                  <a:srgbClr val="000000"/>
                </a:solidFill>
                <a:latin typeface="Alatsi Bold"/>
              </a:rPr>
              <a:t>Feature</a:t>
            </a:r>
            <a:endParaRPr lang="en-IN" altLang="en-US" sz="3980" dirty="0">
              <a:solidFill>
                <a:srgbClr val="000000"/>
              </a:solidFill>
              <a:latin typeface="Alatsi Bold"/>
            </a:endParaRPr>
          </a:p>
          <a:p>
            <a:pPr algn="l">
              <a:lnSpc>
                <a:spcPts val="5570"/>
              </a:lnSpc>
            </a:pPr>
            <a:r>
              <a:rPr lang="en-IN" altLang="en-US" sz="3980" dirty="0">
                <a:solidFill>
                  <a:srgbClr val="000000"/>
                </a:solidFill>
                <a:latin typeface="Alatsi Bold"/>
              </a:rPr>
              <a:t>Engineering</a:t>
            </a:r>
            <a:endParaRPr lang="en-IN" altLang="en-US" sz="3980" dirty="0">
              <a:solidFill>
                <a:srgbClr val="000000"/>
              </a:solidFill>
              <a:latin typeface="Alatsi Bold"/>
            </a:endParaRPr>
          </a:p>
        </p:txBody>
      </p:sp>
      <p:sp>
        <p:nvSpPr>
          <p:cNvPr id="43" name="TextBox 43"/>
          <p:cNvSpPr txBox="1"/>
          <p:nvPr/>
        </p:nvSpPr>
        <p:spPr>
          <a:xfrm>
            <a:off x="11978005" y="4686300"/>
            <a:ext cx="4511675" cy="1428115"/>
          </a:xfrm>
          <a:prstGeom prst="rect">
            <a:avLst/>
          </a:prstGeom>
        </p:spPr>
        <p:txBody>
          <a:bodyPr wrap="square" lIns="0" tIns="0" rIns="0" bIns="0" rtlCol="0" anchor="t">
            <a:spAutoFit/>
          </a:bodyPr>
          <a:lstStyle/>
          <a:p>
            <a:pPr algn="l">
              <a:lnSpc>
                <a:spcPts val="5570"/>
              </a:lnSpc>
            </a:pPr>
            <a:r>
              <a:rPr lang="en-IN" altLang="en-US" sz="3980">
                <a:solidFill>
                  <a:srgbClr val="000000"/>
                </a:solidFill>
                <a:latin typeface="Alatsi Bold"/>
              </a:rPr>
              <a:t>Model Evaluation </a:t>
            </a:r>
            <a:endParaRPr lang="en-IN" altLang="en-US" sz="3980">
              <a:solidFill>
                <a:srgbClr val="000000"/>
              </a:solidFill>
              <a:latin typeface="Alatsi Bold"/>
            </a:endParaRPr>
          </a:p>
          <a:p>
            <a:pPr algn="l">
              <a:lnSpc>
                <a:spcPts val="5570"/>
              </a:lnSpc>
            </a:pPr>
            <a:r>
              <a:rPr lang="en-IN" altLang="en-US" sz="3980">
                <a:solidFill>
                  <a:srgbClr val="000000"/>
                </a:solidFill>
                <a:latin typeface="Alatsi Bold"/>
              </a:rPr>
              <a:t>&amp; Tuning</a:t>
            </a:r>
            <a:endParaRPr lang="en-IN" altLang="en-US" sz="3980">
              <a:solidFill>
                <a:srgbClr val="000000"/>
              </a:solidFill>
              <a:latin typeface="Alatsi Bold"/>
            </a:endParaRPr>
          </a:p>
        </p:txBody>
      </p:sp>
      <p:sp>
        <p:nvSpPr>
          <p:cNvPr id="44" name="TextBox 44"/>
          <p:cNvSpPr txBox="1"/>
          <p:nvPr/>
        </p:nvSpPr>
        <p:spPr>
          <a:xfrm>
            <a:off x="11977843" y="6743773"/>
            <a:ext cx="6013106" cy="1428115"/>
          </a:xfrm>
          <a:prstGeom prst="rect">
            <a:avLst/>
          </a:prstGeom>
        </p:spPr>
        <p:txBody>
          <a:bodyPr lIns="0" tIns="0" rIns="0" bIns="0" rtlCol="0" anchor="t">
            <a:spAutoFit/>
          </a:bodyPr>
          <a:lstStyle/>
          <a:p>
            <a:pPr algn="l">
              <a:lnSpc>
                <a:spcPts val="5570"/>
              </a:lnSpc>
            </a:pPr>
            <a:r>
              <a:rPr lang="en-IN" altLang="en-US" sz="3980">
                <a:solidFill>
                  <a:srgbClr val="000000"/>
                </a:solidFill>
                <a:latin typeface="Alatsi Bold"/>
              </a:rPr>
              <a:t>Future Consumption</a:t>
            </a:r>
            <a:endParaRPr lang="en-IN" altLang="en-US" sz="3980">
              <a:solidFill>
                <a:srgbClr val="000000"/>
              </a:solidFill>
              <a:latin typeface="Alatsi Bold"/>
            </a:endParaRPr>
          </a:p>
          <a:p>
            <a:pPr algn="l">
              <a:lnSpc>
                <a:spcPts val="5570"/>
              </a:lnSpc>
            </a:pPr>
            <a:r>
              <a:rPr lang="en-IN" altLang="en-US" sz="3980">
                <a:solidFill>
                  <a:srgbClr val="000000"/>
                </a:solidFill>
                <a:latin typeface="Alatsi Bold"/>
              </a:rPr>
              <a:t>Prediction</a:t>
            </a:r>
            <a:endParaRPr lang="en-IN" altLang="en-US" sz="3980">
              <a:solidFill>
                <a:srgbClr val="000000"/>
              </a:solidFill>
              <a:latin typeface="Alatsi Bold"/>
            </a:endParaRPr>
          </a:p>
        </p:txBody>
      </p:sp>
      <p:sp>
        <p:nvSpPr>
          <p:cNvPr id="45" name="TextBox 6"/>
          <p:cNvSpPr txBox="1"/>
          <p:nvPr>
            <p:custDataLst>
              <p:tags r:id="rId3"/>
            </p:custDataLst>
          </p:nvPr>
        </p:nvSpPr>
        <p:spPr>
          <a:xfrm>
            <a:off x="16113760" y="0"/>
            <a:ext cx="1052830" cy="1525905"/>
          </a:xfrm>
          <a:prstGeom prst="rect">
            <a:avLst/>
          </a:prstGeom>
        </p:spPr>
        <p:txBody>
          <a:bodyPr wrap="square" lIns="0" tIns="0" rIns="0" bIns="0" rtlCol="0" anchor="t">
            <a:spAutoFit/>
          </a:bodyPr>
          <a:p>
            <a:pPr algn="ctr">
              <a:lnSpc>
                <a:spcPts val="11900"/>
              </a:lnSpc>
            </a:pPr>
            <a:r>
              <a:rPr lang="en-IN" altLang="en-US" sz="8500">
                <a:solidFill>
                  <a:srgbClr val="000000"/>
                </a:solidFill>
                <a:latin typeface="Alatsi Bold"/>
              </a:rPr>
              <a:t>3</a:t>
            </a:r>
            <a:endParaRPr lang="en-IN" altLang="en-US" sz="8500">
              <a:solidFill>
                <a:srgbClr val="000000"/>
              </a:solidFill>
              <a:latin typeface="Alatsi 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800722" y="2400565"/>
            <a:ext cx="11627497" cy="2514704"/>
          </a:xfrm>
          <a:prstGeom prst="rect">
            <a:avLst/>
          </a:prstGeom>
        </p:spPr>
        <p:txBody>
          <a:bodyPr lIns="0" tIns="0" rIns="0" bIns="0" rtlCol="0" anchor="t">
            <a:spAutoFit/>
          </a:bodyPr>
          <a:lstStyle/>
          <a:p>
            <a:pPr algn="ctr">
              <a:lnSpc>
                <a:spcPts val="20575"/>
              </a:lnSpc>
            </a:pPr>
            <a:r>
              <a:rPr lang="en-US" sz="14695">
                <a:solidFill>
                  <a:srgbClr val="000000"/>
                </a:solidFill>
                <a:latin typeface="Alatsi Bold"/>
              </a:rPr>
              <a:t>THANK YOU</a:t>
            </a:r>
            <a:endParaRPr lang="en-US" sz="14695">
              <a:solidFill>
                <a:srgbClr val="000000"/>
              </a:solidFill>
              <a:latin typeface="Alatsi Bold"/>
            </a:endParaRP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Words>
  <Application>WPS Presentation</Application>
  <PresentationFormat>Custom</PresentationFormat>
  <Paragraphs>60</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Alatsi Bold</vt:lpstr>
      <vt:lpstr>Segoe Print</vt:lpstr>
      <vt:lpstr>Open Sans Bold</vt:lpstr>
      <vt:lpstr>Arial</vt:lpstr>
      <vt:lpstr>Microsoft YaHei</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 Mining</dc:title>
  <dc:creator>MAHIMA</dc:creator>
  <cp:lastModifiedBy>MAHIMA</cp:lastModifiedBy>
  <cp:revision>8</cp:revision>
  <dcterms:created xsi:type="dcterms:W3CDTF">2006-08-16T00:00:00Z</dcterms:created>
  <dcterms:modified xsi:type="dcterms:W3CDTF">2024-07-05T16:55:35Z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CFC35279DC0D406DBB962CAD48C6835D_13</vt:lpwstr>
  </property>
  <property fmtid="{D5CDD505-2E9C-101B-9397-08002B2CF9AE}" pid="3" name="KSOProductBuildVer">
    <vt:lpwstr>1033-12.2.0.17119</vt:lpwstr>
  </property>
</Properties>
</file>