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9FBBC281-DB2E-4206-AEAB-903F0203BB3C}"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AD37D76B-4B72-4DB4-AE9F-E9264EE730E7}"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CEDACC1A-ABF4-4A5C-A2EC-5EF17D89191E}"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6480EFC7-C8AC-4944-9B7E-CAD489D96A2A}"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4C8983A6-08CC-474E-9314-B9AE9BFAB07E}"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4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A4B36248-DDAA-4A40-802C-30BDBDC5C8F4}"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18EC74E-DA4C-40A0-980A-0DE434D19EC1}"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5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21902E94-C46B-436C-A169-623B238FB5B4}"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9D6E7FAC-CC28-4576-A36F-557AF89CAC85}"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30B0426A-1EA7-4738-BE93-784A59D050F7}"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6FD92D1-5889-4927-82BA-70A1E42504C3}"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31A6F233-A5C3-4A69-B2C5-0E0B48183CBA}"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B9062FF9-8BF4-4F3C-9636-2A55C5331BEC}"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FE573684-D37C-4FE7-B6A9-3CB444435D5A}"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7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AD0DE4E2-D32B-463F-9BAB-FA5CE14895A2}"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3CF1C89-7DB4-4E56-84C0-F88F2649FC64}"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7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8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8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8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8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51584F1D-8B29-4825-8CA6-901AED1FC72F}"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9E014331-36F5-4C7B-9822-5F74BDBD6E4A}"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9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B923D446-1D82-4D51-802D-FCBF84A9F54D}"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9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B39BF2BC-CD47-431E-BA76-8D1B9449A1B3}"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9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855BD4A6-1747-4521-A362-1080DC2EB84E}"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04FB3B8F-DEB6-4D41-83E0-2466F6944022}"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BA98F3D7-D9E3-4F1A-944F-2764ED58B3F8}"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AAB3A21F-1342-4863-8B14-62683062EE76}"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0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0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0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D762147B-9FF3-44B2-AA6A-EECE7F8F5349}"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0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2709ABE7-3211-4FFB-9CD7-81F19D39F909}"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1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33736615-2057-43DC-A98E-C64978660E0B}"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1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1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F8D10301-A9EB-46A0-8333-EF784054FFBC}"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1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1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E8CCA040-D68F-4CB7-BE26-6BAED182FBDC}"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2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032A9799-8F93-4B8B-9BEA-F1F59AA674DD}"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DC61F8E-B691-47B9-BE40-25C8958C580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66F6EAD-B30A-44D3-8779-30A4E82879B0}"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B1C57168-514D-4E24-968A-E77F8370574C}"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49A2E66-BDDA-4BAE-9D9D-6B7ADEDCCBB5}"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51810E4-31C1-4048-9542-428C0332E78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48BB4E25-5508-4592-A357-C67695D52FD7}"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080" cy="72900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sp>
      <p:sp>
        <p:nvSpPr>
          <p:cNvPr id="7" name="PlaceHolder 1"/>
          <p:cNvSpPr>
            <a:spLocks noGrp="1"/>
          </p:cNvSpPr>
          <p:nvPr>
            <p:ph type="ftr" idx="1"/>
          </p:nvPr>
        </p:nvSpPr>
        <p:spPr>
          <a:xfrm>
            <a:off x="4038480" y="6356520"/>
            <a:ext cx="4113720" cy="363960"/>
          </a:xfrm>
          <a:prstGeom prst="rect">
            <a:avLst/>
          </a:prstGeom>
          <a:noFill/>
          <a:ln w="0">
            <a:noFill/>
          </a:ln>
        </p:spPr>
        <p:txBody>
          <a:bodyPr lIns="90000" tIns="45000" rIns="90000" bIns="45000" anchor="ctr">
            <a:noAutofit/>
          </a:bodyPr>
          <a:lstStyle>
            <a:lvl1pPr algn="ctr">
              <a:lnSpc>
                <a:spcPct val="100000"/>
              </a:lnSpc>
              <a:buNone/>
              <a:tabLst>
                <a:tab pos="0" algn="l"/>
              </a:tabLst>
              <a:defRPr lang="en-IN" sz="1400" b="0" strike="noStrike" spc="-1">
                <a:solidFill>
                  <a:srgbClr val="000000"/>
                </a:solidFill>
                <a:latin typeface="Times New Roman"/>
                <a:ea typeface="DejaVu Sans"/>
              </a:defRPr>
            </a:lvl1pPr>
          </a:lstStyle>
          <a:p>
            <a:pPr algn="ctr">
              <a:lnSpc>
                <a:spcPct val="100000"/>
              </a:lnSpc>
              <a:buNone/>
              <a:tabLst>
                <a:tab pos="0" algn="l"/>
              </a:tabLst>
            </a:pPr>
            <a:r>
              <a:rPr lang="en-IN" sz="1400" b="0" strike="noStrike" spc="-1">
                <a:solidFill>
                  <a:srgbClr val="000000"/>
                </a:solidFill>
                <a:latin typeface="Times New Roman"/>
                <a:ea typeface="DejaVu Sans"/>
              </a:rPr>
              <a:t>&lt;footer&gt;</a:t>
            </a:r>
            <a:endParaRPr lang="en-IN" sz="1400" b="0" strike="noStrike" spc="-1">
              <a:latin typeface="Times New Roman"/>
            </a:endParaRPr>
          </a:p>
        </p:txBody>
      </p:sp>
      <p:sp>
        <p:nvSpPr>
          <p:cNvPr id="2" name="PlaceHolder 2"/>
          <p:cNvSpPr>
            <a:spLocks noGrp="1"/>
          </p:cNvSpPr>
          <p:nvPr>
            <p:ph type="sldNum" idx="2"/>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tabLst>
                <a:tab pos="0" algn="l"/>
              </a:tabLst>
              <a:defRPr lang="en-IN" sz="1200" b="0" strike="noStrike" spc="-1">
                <a:solidFill>
                  <a:srgbClr val="8B8B8B"/>
                </a:solidFill>
                <a:latin typeface="Calibri"/>
                <a:ea typeface="DejaVu Sans"/>
              </a:defRPr>
            </a:lvl1pPr>
          </a:lstStyle>
          <a:p>
            <a:pPr algn="r">
              <a:lnSpc>
                <a:spcPct val="100000"/>
              </a:lnSpc>
              <a:buNone/>
              <a:tabLst>
                <a:tab pos="0" algn="l"/>
              </a:tabLst>
            </a:pPr>
            <a:fld id="{B7D8DBC5-41E3-42C8-BA12-E7E8004B88D2}" type="slidenum">
              <a:rPr lang="en-IN" sz="1200" b="0" strike="noStrike" spc="-1">
                <a:solidFill>
                  <a:srgbClr val="8B8B8B"/>
                </a:solidFill>
                <a:latin typeface="Calibri"/>
                <a:ea typeface="DejaVu Sans"/>
              </a:rPr>
              <a:t>‹#›</a:t>
            </a:fld>
            <a:endParaRPr lang="en-IN" sz="1200" b="0" strike="noStrike" spc="-1">
              <a:latin typeface="Times New Roman"/>
            </a:endParaRPr>
          </a:p>
        </p:txBody>
      </p:sp>
      <p:sp>
        <p:nvSpPr>
          <p:cNvPr id="3" name="PlaceHolder 3"/>
          <p:cNvSpPr>
            <a:spLocks noGrp="1"/>
          </p:cNvSpPr>
          <p:nvPr>
            <p:ph type="dt" idx="3"/>
          </p:nvPr>
        </p:nvSpPr>
        <p:spPr>
          <a:xfrm>
            <a:off x="838080" y="6356520"/>
            <a:ext cx="2742120" cy="36396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Rectangle: Rounded Corners 6"/>
          <p:cNvSpPr/>
          <p:nvPr/>
        </p:nvSpPr>
        <p:spPr>
          <a:xfrm>
            <a:off x="9867960" y="365040"/>
            <a:ext cx="2323080" cy="72900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sp>
      <p:sp>
        <p:nvSpPr>
          <p:cNvPr id="43"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r>
              <a:rPr lang="en-US" sz="4400" b="0" strike="noStrike" spc="-1">
                <a:solidFill>
                  <a:srgbClr val="000000"/>
                </a:solidFill>
                <a:latin typeface="Arial"/>
              </a:rPr>
              <a:t>Click to edit the title text format</a:t>
            </a:r>
          </a:p>
        </p:txBody>
      </p:sp>
      <p:sp>
        <p:nvSpPr>
          <p:cNvPr id="44" name="PlaceHolder 2"/>
          <p:cNvSpPr>
            <a:spLocks noGrp="1"/>
          </p:cNvSpPr>
          <p:nvPr>
            <p:ph type="ftr" idx="4"/>
          </p:nvPr>
        </p:nvSpPr>
        <p:spPr>
          <a:xfrm>
            <a:off x="4038480" y="6356520"/>
            <a:ext cx="4113720" cy="363960"/>
          </a:xfrm>
          <a:prstGeom prst="rect">
            <a:avLst/>
          </a:prstGeom>
          <a:noFill/>
          <a:ln w="0">
            <a:noFill/>
          </a:ln>
        </p:spPr>
        <p:txBody>
          <a:bodyPr lIns="90000" tIns="45000" rIns="90000" bIns="45000" anchor="ctr">
            <a:noAutofit/>
          </a:bodyPr>
          <a:lstStyle>
            <a:lvl1pPr algn="ctr">
              <a:lnSpc>
                <a:spcPct val="100000"/>
              </a:lnSpc>
              <a:buNone/>
              <a:tabLst>
                <a:tab pos="0" algn="l"/>
              </a:tabLst>
              <a:defRPr lang="en-IN" sz="1400" b="0" strike="noStrike" spc="-1">
                <a:solidFill>
                  <a:srgbClr val="000000"/>
                </a:solidFill>
                <a:latin typeface="Times New Roman"/>
                <a:ea typeface="DejaVu Sans"/>
              </a:defRPr>
            </a:lvl1pPr>
          </a:lstStyle>
          <a:p>
            <a:pPr algn="ctr">
              <a:lnSpc>
                <a:spcPct val="100000"/>
              </a:lnSpc>
              <a:buNone/>
              <a:tabLst>
                <a:tab pos="0" algn="l"/>
              </a:tabLst>
            </a:pPr>
            <a:r>
              <a:rPr lang="en-IN" sz="1400" b="0" strike="noStrike" spc="-1">
                <a:solidFill>
                  <a:srgbClr val="000000"/>
                </a:solidFill>
                <a:latin typeface="Times New Roman"/>
                <a:ea typeface="DejaVu Sans"/>
              </a:rPr>
              <a:t>&lt;footer&gt;</a:t>
            </a:r>
            <a:endParaRPr lang="en-IN" sz="1400" b="0" strike="noStrike" spc="-1">
              <a:latin typeface="Times New Roman"/>
            </a:endParaRPr>
          </a:p>
        </p:txBody>
      </p:sp>
      <p:sp>
        <p:nvSpPr>
          <p:cNvPr id="45" name="PlaceHolder 3"/>
          <p:cNvSpPr>
            <a:spLocks noGrp="1"/>
          </p:cNvSpPr>
          <p:nvPr>
            <p:ph type="sldNum" idx="5"/>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tabLst>
                <a:tab pos="0" algn="l"/>
              </a:tabLst>
              <a:defRPr lang="en-IN" sz="1200" b="0" strike="noStrike" spc="-1">
                <a:solidFill>
                  <a:srgbClr val="8B8B8B"/>
                </a:solidFill>
                <a:latin typeface="Calibri"/>
                <a:ea typeface="DejaVu Sans"/>
              </a:defRPr>
            </a:lvl1pPr>
          </a:lstStyle>
          <a:p>
            <a:pPr algn="r">
              <a:lnSpc>
                <a:spcPct val="100000"/>
              </a:lnSpc>
              <a:buNone/>
              <a:tabLst>
                <a:tab pos="0" algn="l"/>
              </a:tabLst>
            </a:pPr>
            <a:fld id="{1F8AB91C-D0EF-460D-A980-CDA0BFA4F945}" type="slidenum">
              <a:rPr lang="en-IN" sz="1200" b="0" strike="noStrike" spc="-1">
                <a:solidFill>
                  <a:srgbClr val="8B8B8B"/>
                </a:solidFill>
                <a:latin typeface="Calibri"/>
                <a:ea typeface="DejaVu Sans"/>
              </a:rPr>
              <a:t>‹#›</a:t>
            </a:fld>
            <a:endParaRPr lang="en-IN" sz="1200" b="0" strike="noStrike" spc="-1">
              <a:latin typeface="Times New Roman"/>
            </a:endParaRPr>
          </a:p>
        </p:txBody>
      </p:sp>
      <p:sp>
        <p:nvSpPr>
          <p:cNvPr id="46" name="PlaceHolder 4"/>
          <p:cNvSpPr>
            <a:spLocks noGrp="1"/>
          </p:cNvSpPr>
          <p:nvPr>
            <p:ph type="dt" idx="6"/>
          </p:nvPr>
        </p:nvSpPr>
        <p:spPr>
          <a:xfrm>
            <a:off x="838080" y="6356520"/>
            <a:ext cx="2742120" cy="36396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4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Rectangle: Rounded Corners 6"/>
          <p:cNvSpPr/>
          <p:nvPr/>
        </p:nvSpPr>
        <p:spPr>
          <a:xfrm>
            <a:off x="9867960" y="365040"/>
            <a:ext cx="2323080" cy="72900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sp>
      <p:sp>
        <p:nvSpPr>
          <p:cNvPr id="85"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r>
              <a:rPr lang="en-US" sz="4400" b="0" strike="noStrike" spc="-1">
                <a:solidFill>
                  <a:srgbClr val="000000"/>
                </a:solidFill>
                <a:latin typeface="Arial"/>
              </a:rPr>
              <a:t>Click to edit the title text format</a:t>
            </a:r>
          </a:p>
        </p:txBody>
      </p:sp>
      <p:sp>
        <p:nvSpPr>
          <p:cNvPr id="86" name="PlaceHolder 2"/>
          <p:cNvSpPr>
            <a:spLocks noGrp="1"/>
          </p:cNvSpPr>
          <p:nvPr>
            <p:ph type="ftr" idx="7"/>
          </p:nvPr>
        </p:nvSpPr>
        <p:spPr>
          <a:xfrm>
            <a:off x="4038480" y="6356520"/>
            <a:ext cx="4113720" cy="363960"/>
          </a:xfrm>
          <a:prstGeom prst="rect">
            <a:avLst/>
          </a:prstGeom>
          <a:noFill/>
          <a:ln w="0">
            <a:noFill/>
          </a:ln>
        </p:spPr>
        <p:txBody>
          <a:bodyPr lIns="90000" tIns="45000" rIns="90000" bIns="45000" anchor="ctr">
            <a:noAutofit/>
          </a:bodyPr>
          <a:lstStyle>
            <a:lvl1pPr algn="ctr">
              <a:lnSpc>
                <a:spcPct val="100000"/>
              </a:lnSpc>
              <a:buNone/>
              <a:tabLst>
                <a:tab pos="0" algn="l"/>
              </a:tabLst>
              <a:defRPr lang="en-IN" sz="1400" b="0" strike="noStrike" spc="-1">
                <a:solidFill>
                  <a:srgbClr val="000000"/>
                </a:solidFill>
                <a:latin typeface="Times New Roman"/>
                <a:ea typeface="DejaVu Sans"/>
              </a:defRPr>
            </a:lvl1pPr>
          </a:lstStyle>
          <a:p>
            <a:pPr algn="ctr">
              <a:lnSpc>
                <a:spcPct val="100000"/>
              </a:lnSpc>
              <a:buNone/>
              <a:tabLst>
                <a:tab pos="0" algn="l"/>
              </a:tabLst>
            </a:pPr>
            <a:r>
              <a:rPr lang="en-IN" sz="1400" b="0" strike="noStrike" spc="-1">
                <a:solidFill>
                  <a:srgbClr val="000000"/>
                </a:solidFill>
                <a:latin typeface="Times New Roman"/>
                <a:ea typeface="DejaVu Sans"/>
              </a:rPr>
              <a:t>&lt;footer&gt;</a:t>
            </a:r>
            <a:endParaRPr lang="en-IN" sz="1400" b="0" strike="noStrike" spc="-1">
              <a:latin typeface="Times New Roman"/>
            </a:endParaRPr>
          </a:p>
        </p:txBody>
      </p:sp>
      <p:sp>
        <p:nvSpPr>
          <p:cNvPr id="87" name="PlaceHolder 3"/>
          <p:cNvSpPr>
            <a:spLocks noGrp="1"/>
          </p:cNvSpPr>
          <p:nvPr>
            <p:ph type="sldNum" idx="8"/>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tabLst>
                <a:tab pos="0" algn="l"/>
              </a:tabLst>
              <a:defRPr lang="en-IN" sz="1200" b="0" strike="noStrike" spc="-1">
                <a:solidFill>
                  <a:srgbClr val="8B8B8B"/>
                </a:solidFill>
                <a:latin typeface="Calibri"/>
                <a:ea typeface="DejaVu Sans"/>
              </a:defRPr>
            </a:lvl1pPr>
          </a:lstStyle>
          <a:p>
            <a:pPr algn="r">
              <a:lnSpc>
                <a:spcPct val="100000"/>
              </a:lnSpc>
              <a:buNone/>
              <a:tabLst>
                <a:tab pos="0" algn="l"/>
              </a:tabLst>
            </a:pPr>
            <a:fld id="{2BD344E7-E9C6-4C6D-9D55-616022A3B871}" type="slidenum">
              <a:rPr lang="en-IN" sz="1200" b="0" strike="noStrike" spc="-1">
                <a:solidFill>
                  <a:srgbClr val="8B8B8B"/>
                </a:solidFill>
                <a:latin typeface="Calibri"/>
                <a:ea typeface="DejaVu Sans"/>
              </a:rPr>
              <a:t>‹#›</a:t>
            </a:fld>
            <a:endParaRPr lang="en-IN" sz="1200" b="0" strike="noStrike" spc="-1">
              <a:latin typeface="Times New Roman"/>
            </a:endParaRPr>
          </a:p>
        </p:txBody>
      </p:sp>
      <p:sp>
        <p:nvSpPr>
          <p:cNvPr id="88" name="PlaceHolder 4"/>
          <p:cNvSpPr>
            <a:spLocks noGrp="1"/>
          </p:cNvSpPr>
          <p:nvPr>
            <p:ph type="dt" idx="9"/>
          </p:nvPr>
        </p:nvSpPr>
        <p:spPr>
          <a:xfrm>
            <a:off x="838080" y="6356520"/>
            <a:ext cx="2742120" cy="36396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8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p:nvPr>
        </p:nvSpPr>
        <p:spPr>
          <a:xfrm>
            <a:off x="0" y="1537920"/>
            <a:ext cx="12191040" cy="5319000"/>
          </a:xfrm>
          <a:prstGeom prst="rect">
            <a:avLst/>
          </a:prstGeom>
          <a:noFill/>
          <a:ln w="0">
            <a:noFill/>
          </a:ln>
        </p:spPr>
        <p:txBody>
          <a:bodyPr lIns="90000" tIns="45000" rIns="90000" bIns="45000" anchor="t">
            <a:normAutofit/>
          </a:bodyPr>
          <a:lstStyle/>
          <a:p>
            <a:pPr marL="246960" algn="ctr">
              <a:lnSpc>
                <a:spcPct val="200000"/>
              </a:lnSpc>
              <a:spcBef>
                <a:spcPts val="1001"/>
              </a:spcBef>
              <a:buNone/>
              <a:tabLst>
                <a:tab pos="0" algn="l"/>
              </a:tabLst>
            </a:pPr>
            <a:endParaRPr lang="en-US" sz="1800" b="0" strike="noStrike" spc="-1" dirty="0">
              <a:solidFill>
                <a:srgbClr val="000000"/>
              </a:solidFill>
              <a:latin typeface="Arial"/>
            </a:endParaRPr>
          </a:p>
          <a:p>
            <a:pPr marL="246960" algn="just">
              <a:lnSpc>
                <a:spcPct val="200000"/>
              </a:lnSpc>
              <a:spcBef>
                <a:spcPts val="1001"/>
              </a:spcBef>
              <a:buNone/>
              <a:tabLst>
                <a:tab pos="0" algn="l"/>
              </a:tabLst>
            </a:pPr>
            <a:endParaRPr lang="en-US" sz="1800" b="0" strike="noStrike" spc="-1" dirty="0">
              <a:solidFill>
                <a:srgbClr val="000000"/>
              </a:solidFill>
              <a:latin typeface="Arial"/>
            </a:endParaRPr>
          </a:p>
          <a:p>
            <a:pPr marL="246960" algn="just">
              <a:lnSpc>
                <a:spcPct val="200000"/>
              </a:lnSpc>
              <a:spcBef>
                <a:spcPts val="1001"/>
              </a:spcBef>
              <a:buNone/>
              <a:tabLst>
                <a:tab pos="0" algn="l"/>
              </a:tabLst>
            </a:pPr>
            <a:endParaRPr lang="en-US" sz="1800" b="0" strike="noStrike" spc="-1" dirty="0">
              <a:solidFill>
                <a:srgbClr val="000000"/>
              </a:solidFill>
              <a:latin typeface="Arial"/>
            </a:endParaRPr>
          </a:p>
          <a:p>
            <a:pPr marL="246960" algn="ctr">
              <a:lnSpc>
                <a:spcPct val="100000"/>
              </a:lnSpc>
              <a:spcBef>
                <a:spcPts val="1001"/>
              </a:spcBef>
              <a:buNone/>
              <a:tabLst>
                <a:tab pos="0" algn="l"/>
              </a:tabLst>
            </a:pPr>
            <a:endParaRPr lang="en-US" sz="1800" b="0" strike="noStrike" spc="-1" dirty="0">
              <a:solidFill>
                <a:srgbClr val="000000"/>
              </a:solidFill>
              <a:latin typeface="Arial"/>
            </a:endParaRPr>
          </a:p>
          <a:p>
            <a:pPr marL="246960" algn="ctr">
              <a:lnSpc>
                <a:spcPct val="100000"/>
              </a:lnSpc>
              <a:spcBef>
                <a:spcPts val="1001"/>
              </a:spcBef>
              <a:buNone/>
              <a:tabLst>
                <a:tab pos="0" algn="l"/>
              </a:tabLst>
            </a:pPr>
            <a:r>
              <a:rPr lang="en-US" sz="1800" b="0" strike="noStrike" spc="-1" dirty="0">
                <a:solidFill>
                  <a:srgbClr val="333333"/>
                </a:solidFill>
                <a:latin typeface="Times New Roman"/>
                <a:ea typeface="DejaVu Sans"/>
              </a:rPr>
              <a:t>Under the Guidance of</a:t>
            </a:r>
            <a:endParaRPr lang="en-US" sz="1800" b="0" strike="noStrike" spc="-1" dirty="0">
              <a:solidFill>
                <a:srgbClr val="000000"/>
              </a:solidFill>
              <a:latin typeface="Arial"/>
            </a:endParaRPr>
          </a:p>
          <a:p>
            <a:pPr marL="246960" algn="ctr">
              <a:lnSpc>
                <a:spcPct val="100000"/>
              </a:lnSpc>
              <a:spcBef>
                <a:spcPts val="1001"/>
              </a:spcBef>
              <a:buNone/>
              <a:tabLst>
                <a:tab pos="0" algn="l"/>
              </a:tabLst>
            </a:pPr>
            <a:r>
              <a:rPr lang="en-US" sz="1800" b="0" strike="noStrike" spc="-1" dirty="0">
                <a:solidFill>
                  <a:srgbClr val="333333"/>
                </a:solidFill>
                <a:latin typeface="Times New Roman"/>
                <a:ea typeface="DejaVu Sans"/>
              </a:rPr>
              <a:t>Dr. Pavan Kumar </a:t>
            </a:r>
            <a:r>
              <a:rPr lang="en-US" sz="1800" b="0" strike="noStrike" spc="-1" dirty="0" err="1">
                <a:solidFill>
                  <a:srgbClr val="333333"/>
                </a:solidFill>
                <a:latin typeface="Times New Roman"/>
                <a:ea typeface="DejaVu Sans"/>
              </a:rPr>
              <a:t>Pagadala</a:t>
            </a:r>
            <a:endParaRPr lang="en-US" sz="1800" b="0" strike="noStrike" spc="-1" dirty="0">
              <a:solidFill>
                <a:srgbClr val="000000"/>
              </a:solidFill>
              <a:latin typeface="Arial"/>
            </a:endParaRPr>
          </a:p>
          <a:p>
            <a:pPr marL="246960" algn="ctr">
              <a:lnSpc>
                <a:spcPct val="100000"/>
              </a:lnSpc>
              <a:spcBef>
                <a:spcPts val="1001"/>
              </a:spcBef>
              <a:buNone/>
              <a:tabLst>
                <a:tab pos="0" algn="l"/>
              </a:tabLst>
            </a:pPr>
            <a:r>
              <a:rPr lang="en-IN" sz="1800" b="0" strike="noStrike" spc="-1" dirty="0">
                <a:solidFill>
                  <a:srgbClr val="000000"/>
                </a:solidFill>
                <a:latin typeface="Times New Roman"/>
                <a:ea typeface="DejaVu Sans"/>
              </a:rPr>
              <a:t>Assistant Professor</a:t>
            </a:r>
            <a:endParaRPr lang="en-US" sz="1800" b="0" strike="noStrike" spc="-1" dirty="0">
              <a:solidFill>
                <a:srgbClr val="000000"/>
              </a:solidFill>
              <a:latin typeface="Arial"/>
            </a:endParaRPr>
          </a:p>
          <a:p>
            <a:pPr marL="246960" algn="ctr">
              <a:lnSpc>
                <a:spcPct val="100000"/>
              </a:lnSpc>
              <a:spcBef>
                <a:spcPts val="1001"/>
              </a:spcBef>
              <a:buNone/>
              <a:tabLst>
                <a:tab pos="0" algn="l"/>
              </a:tabLst>
            </a:pPr>
            <a:endParaRPr lang="en-US" sz="1800" b="0" strike="noStrike" spc="-1" dirty="0">
              <a:solidFill>
                <a:srgbClr val="000000"/>
              </a:solidFill>
              <a:latin typeface="Arial"/>
            </a:endParaRPr>
          </a:p>
          <a:p>
            <a:pPr marL="246960" algn="ctr">
              <a:lnSpc>
                <a:spcPct val="90000"/>
              </a:lnSpc>
              <a:spcBef>
                <a:spcPts val="1001"/>
              </a:spcBef>
              <a:buNone/>
              <a:tabLst>
                <a:tab pos="0" algn="l"/>
              </a:tabLst>
            </a:pPr>
            <a:r>
              <a:rPr lang="en-US" sz="2800" b="0" strike="noStrike" spc="-1" dirty="0">
                <a:solidFill>
                  <a:srgbClr val="333333"/>
                </a:solidFill>
                <a:latin typeface="inter-regular"/>
                <a:ea typeface="DejaVu Sans"/>
              </a:rPr>
              <a:t>Computer Science and Engineering Department </a:t>
            </a:r>
            <a:endParaRPr lang="en-US" sz="2800" b="0" strike="noStrike" spc="-1" dirty="0">
              <a:solidFill>
                <a:srgbClr val="000000"/>
              </a:solidFill>
              <a:latin typeface="Arial"/>
            </a:endParaRPr>
          </a:p>
          <a:p>
            <a:pPr marL="246960" algn="ctr">
              <a:lnSpc>
                <a:spcPct val="90000"/>
              </a:lnSpc>
              <a:spcBef>
                <a:spcPts val="1001"/>
              </a:spcBef>
              <a:buNone/>
              <a:tabLst>
                <a:tab pos="0" algn="l"/>
              </a:tabLst>
            </a:pPr>
            <a:r>
              <a:rPr lang="en-US" sz="2800" b="0" strike="noStrike" spc="-1" dirty="0">
                <a:solidFill>
                  <a:srgbClr val="333333"/>
                </a:solidFill>
                <a:latin typeface="inter-regular"/>
                <a:ea typeface="DejaVu Sans"/>
              </a:rPr>
              <a:t>KL Hyderabad Off Campus, Aziz Nagar ,Hyderabad</a:t>
            </a:r>
            <a:endParaRPr lang="en-US" sz="2800" b="0" strike="noStrike" spc="-1" dirty="0">
              <a:solidFill>
                <a:srgbClr val="000000"/>
              </a:solidFill>
              <a:latin typeface="Arial"/>
            </a:endParaRPr>
          </a:p>
        </p:txBody>
      </p:sp>
      <p:sp>
        <p:nvSpPr>
          <p:cNvPr id="127" name="PlaceHolder 2"/>
          <p:cNvSpPr>
            <a:spLocks noGrp="1"/>
          </p:cNvSpPr>
          <p:nvPr>
            <p:ph type="title"/>
          </p:nvPr>
        </p:nvSpPr>
        <p:spPr>
          <a:xfrm>
            <a:off x="408960" y="540000"/>
            <a:ext cx="11471040" cy="1440000"/>
          </a:xfrm>
          <a:prstGeom prst="rect">
            <a:avLst/>
          </a:prstGeom>
          <a:noFill/>
          <a:ln w="0">
            <a:noFill/>
          </a:ln>
        </p:spPr>
        <p:txBody>
          <a:bodyPr lIns="90000" tIns="45000" rIns="90000" bIns="45000" anchor="ctr">
            <a:normAutofit fontScale="90000"/>
          </a:bodyPr>
          <a:lstStyle/>
          <a:p>
            <a:pPr algn="ctr">
              <a:lnSpc>
                <a:spcPct val="90000"/>
              </a:lnSpc>
              <a:buNone/>
              <a:tabLst>
                <a:tab pos="0" algn="l"/>
              </a:tabLst>
            </a:pPr>
            <a:r>
              <a:rPr lang="en-US" sz="4000" b="0" strike="noStrike" spc="-1" dirty="0">
                <a:solidFill>
                  <a:srgbClr val="000000"/>
                </a:solidFill>
                <a:latin typeface="Calibri Light"/>
                <a:ea typeface="DejaVu Sans"/>
              </a:rPr>
              <a:t>Final Review on</a:t>
            </a:r>
            <a:br>
              <a:rPr sz="4000" dirty="0"/>
            </a:br>
            <a:r>
              <a:rPr lang="en-US" sz="4000" strike="noStrike" spc="-1" dirty="0">
                <a:solidFill>
                  <a:srgbClr val="000000"/>
                </a:solidFill>
                <a:latin typeface="Calibri Light" panose="020F0302020204030204" pitchFamily="34" charset="0"/>
                <a:ea typeface="DejaVu Sans"/>
                <a:cs typeface="Calibri Light" panose="020F0302020204030204" pitchFamily="34" charset="0"/>
              </a:rPr>
              <a:t>FLEET MANAGEMENT: SUPERVISED VS. UNSUPERVISED LEARNING WITH RANDOM FOREST AND KMEANS</a:t>
            </a:r>
            <a:endParaRPr lang="en-US" sz="4000" strike="noStrike" spc="-1" dirty="0">
              <a:solidFill>
                <a:srgbClr val="000000"/>
              </a:solidFill>
              <a:latin typeface="Calibri Light" panose="020F0302020204030204" pitchFamily="34" charset="0"/>
              <a:cs typeface="Calibri Light" panose="020F0302020204030204" pitchFamily="34" charset="0"/>
            </a:endParaRPr>
          </a:p>
        </p:txBody>
      </p:sp>
      <p:graphicFrame>
        <p:nvGraphicFramePr>
          <p:cNvPr id="128" name="Table 1"/>
          <p:cNvGraphicFramePr/>
          <p:nvPr/>
        </p:nvGraphicFramePr>
        <p:xfrm>
          <a:off x="3931920" y="2656440"/>
          <a:ext cx="5909040" cy="370800"/>
        </p:xfrm>
        <a:graphic>
          <a:graphicData uri="http://schemas.openxmlformats.org/drawingml/2006/table">
            <a:tbl>
              <a:tblPr/>
              <a:tblGrid>
                <a:gridCol w="2954520">
                  <a:extLst>
                    <a:ext uri="{9D8B030D-6E8A-4147-A177-3AD203B41FA5}">
                      <a16:colId xmlns:a16="http://schemas.microsoft.com/office/drawing/2014/main" val="20000"/>
                    </a:ext>
                  </a:extLst>
                </a:gridCol>
                <a:gridCol w="2954520">
                  <a:extLst>
                    <a:ext uri="{9D8B030D-6E8A-4147-A177-3AD203B41FA5}">
                      <a16:colId xmlns:a16="http://schemas.microsoft.com/office/drawing/2014/main" val="20001"/>
                    </a:ext>
                  </a:extLst>
                </a:gridCol>
              </a:tblGrid>
              <a:tr h="370800">
                <a:tc>
                  <a:txBody>
                    <a:bodyPr/>
                    <a:lstStyle/>
                    <a:p>
                      <a:pPr>
                        <a:lnSpc>
                          <a:spcPct val="100000"/>
                        </a:lnSpc>
                        <a:buNone/>
                      </a:pPr>
                      <a:r>
                        <a:rPr lang="en-US" sz="1800" b="0" strike="noStrike" spc="-1" dirty="0">
                          <a:solidFill>
                            <a:srgbClr val="000000"/>
                          </a:solidFill>
                          <a:latin typeface="Arial"/>
                          <a:ea typeface="DejaVu Sans"/>
                        </a:rPr>
                        <a:t>Danam Sree Mahima</a:t>
                      </a:r>
                      <a:endParaRPr lang="en-IN" sz="1800" b="0" strike="noStrike" spc="-1" dirty="0">
                        <a:latin typeface="Arial"/>
                      </a:endParaRPr>
                    </a:p>
                  </a:txBody>
                  <a:tcPr>
                    <a:lnL>
                      <a:noFill/>
                    </a:lnL>
                    <a:lnR>
                      <a:noFill/>
                    </a:lnR>
                    <a:lnT>
                      <a:noFill/>
                    </a:lnT>
                    <a:lnB>
                      <a:noFill/>
                    </a:lnB>
                    <a:noFill/>
                  </a:tcPr>
                </a:tc>
                <a:tc>
                  <a:txBody>
                    <a:bodyPr/>
                    <a:lstStyle/>
                    <a:p>
                      <a:pPr>
                        <a:lnSpc>
                          <a:spcPct val="100000"/>
                        </a:lnSpc>
                        <a:buNone/>
                      </a:pPr>
                      <a:r>
                        <a:rPr lang="en-US" sz="1800" b="0" strike="noStrike" spc="-1" dirty="0">
                          <a:solidFill>
                            <a:srgbClr val="000000"/>
                          </a:solidFill>
                          <a:latin typeface="Arial"/>
                          <a:ea typeface="DejaVu Sans"/>
                        </a:rPr>
                        <a:t>2010030336</a:t>
                      </a:r>
                      <a:endParaRPr lang="en-IN" sz="1800" b="0" strike="noStrike" spc="-1" dirty="0">
                        <a:latin typeface="Arial"/>
                      </a:endParaRPr>
                    </a:p>
                  </a:txBody>
                  <a:tcPr>
                    <a:lnL>
                      <a:noFill/>
                    </a:lnL>
                    <a:lnR>
                      <a:noFill/>
                    </a:lnR>
                    <a:lnT>
                      <a:noFill/>
                    </a:lnT>
                    <a:lnB>
                      <a:no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6">
                                            <p:txEl>
                                              <p:pRg st="4" end="4"/>
                                            </p:txEl>
                                          </p:spTgt>
                                        </p:tgtEl>
                                        <p:attrNameLst>
                                          <p:attrName>style.visibility</p:attrName>
                                        </p:attrNameLst>
                                      </p:cBhvr>
                                      <p:to>
                                        <p:strVal val="visible"/>
                                      </p:to>
                                    </p:set>
                                    <p:anim calcmode="lin" valueType="num">
                                      <p:cBhvr additive="repl">
                                        <p:cTn id="7" dur="500" fill="hold"/>
                                        <p:tgtEl>
                                          <p:spTgt spid="126">
                                            <p:txEl>
                                              <p:pRg st="4" end="4"/>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0" y="0"/>
            <a:ext cx="12191040" cy="1324440"/>
          </a:xfrm>
          <a:prstGeom prst="rect">
            <a:avLst/>
          </a:prstGeom>
          <a:noFill/>
          <a:ln w="0">
            <a:noFill/>
          </a:ln>
        </p:spPr>
        <p:txBody>
          <a:bodyPr lIns="90000" tIns="45000" rIns="90000" bIns="45000" anchor="ctr">
            <a:normAutofit/>
          </a:bodyPr>
          <a:lstStyle/>
          <a:p>
            <a:pPr algn="ctr">
              <a:lnSpc>
                <a:spcPct val="90000"/>
              </a:lnSpc>
              <a:spcBef>
                <a:spcPts val="1001"/>
              </a:spcBef>
              <a:buNone/>
            </a:pPr>
            <a:r>
              <a:rPr lang="en-US" sz="4000" b="0" strike="noStrike" spc="-1">
                <a:solidFill>
                  <a:srgbClr val="000000"/>
                </a:solidFill>
                <a:latin typeface="Times New Roman"/>
                <a:ea typeface="DejaVu Sans"/>
              </a:rPr>
              <a:t>Future Scope</a:t>
            </a:r>
            <a:endParaRPr lang="en-US" sz="4000" b="0" strike="noStrike" spc="-1">
              <a:solidFill>
                <a:srgbClr val="000000"/>
              </a:solidFill>
              <a:latin typeface="Arial"/>
            </a:endParaRPr>
          </a:p>
        </p:txBody>
      </p:sp>
      <p:sp>
        <p:nvSpPr>
          <p:cNvPr id="148" name="PlaceHolder 2"/>
          <p:cNvSpPr>
            <a:spLocks noGrp="1"/>
          </p:cNvSpPr>
          <p:nvPr>
            <p:ph/>
          </p:nvPr>
        </p:nvSpPr>
        <p:spPr>
          <a:xfrm>
            <a:off x="526320" y="1325520"/>
            <a:ext cx="11498040" cy="4850280"/>
          </a:xfrm>
          <a:prstGeom prst="rect">
            <a:avLst/>
          </a:prstGeom>
          <a:noFill/>
          <a:ln w="0">
            <a:noFill/>
          </a:ln>
        </p:spPr>
        <p:txBody>
          <a:bodyPr lIns="90000" tIns="45000" rIns="90000" bIns="45000" anchor="t">
            <a:normAutofit/>
          </a:bodyPr>
          <a:lstStyle/>
          <a:p>
            <a:pPr>
              <a:lnSpc>
                <a:spcPct val="90000"/>
              </a:lnSpc>
              <a:spcBef>
                <a:spcPts val="1001"/>
              </a:spcBef>
              <a:buNone/>
              <a:tabLst>
                <a:tab pos="0" algn="l"/>
              </a:tabLst>
            </a:pPr>
            <a:r>
              <a:rPr lang="en-US" sz="2400" b="0" strike="noStrike" spc="-1">
                <a:solidFill>
                  <a:srgbClr val="000000"/>
                </a:solidFill>
                <a:latin typeface="Times New Roman"/>
                <a:ea typeface="DejaVu Sans"/>
              </a:rPr>
              <a:t>In the future, fleet management is set to benefit from advancements such as real-time data integration and AI-driven autonomous systems. Real-time data analytics will enable proactive decision-making, optimizing maintenance, fuel efficiency, and route planning. Meanwhile, AI-powered autonomous fleet management promises safer, more efficient operations, with predictive analytics forecasting demand and optimizing supply chains for improved performance and reduced costs.</a:t>
            </a:r>
            <a:endParaRPr lang="en-US" sz="2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60360" y="365040"/>
            <a:ext cx="10992600" cy="1324440"/>
          </a:xfrm>
          <a:prstGeom prst="rect">
            <a:avLst/>
          </a:prstGeom>
          <a:noFill/>
          <a:ln w="0">
            <a:noFill/>
          </a:ln>
        </p:spPr>
        <p:txBody>
          <a:bodyPr lIns="90000" tIns="45000" rIns="90000" bIns="45000" anchor="ctr">
            <a:noAutofit/>
          </a:bodyPr>
          <a:lstStyle/>
          <a:p>
            <a:pPr>
              <a:lnSpc>
                <a:spcPct val="90000"/>
              </a:lnSpc>
              <a:buNone/>
              <a:tabLst>
                <a:tab pos="0" algn="l"/>
              </a:tabLst>
            </a:pPr>
            <a:r>
              <a:rPr lang="en-US" sz="4400" b="0" strike="noStrike" spc="-1">
                <a:solidFill>
                  <a:srgbClr val="000000"/>
                </a:solidFill>
                <a:latin typeface="Calibri Light"/>
                <a:ea typeface="DejaVu Sans"/>
              </a:rPr>
              <a:t>References</a:t>
            </a:r>
            <a:endParaRPr lang="en-US" sz="4400" b="0" strike="noStrike" spc="-1">
              <a:solidFill>
                <a:srgbClr val="000000"/>
              </a:solidFill>
              <a:latin typeface="Arial"/>
            </a:endParaRPr>
          </a:p>
        </p:txBody>
      </p:sp>
      <p:sp>
        <p:nvSpPr>
          <p:cNvPr id="150"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1800" b="0" strike="noStrike" spc="-1" dirty="0">
                <a:solidFill>
                  <a:srgbClr val="000000"/>
                </a:solidFill>
                <a:latin typeface="CIDFont+F2"/>
                <a:ea typeface="DejaVu Sans"/>
              </a:rPr>
              <a:t>[1] </a:t>
            </a:r>
            <a:r>
              <a:rPr lang="en-US" sz="1800" b="0" strike="noStrike" spc="-1" dirty="0" err="1">
                <a:solidFill>
                  <a:srgbClr val="000000"/>
                </a:solidFill>
                <a:latin typeface="CIDFont+F2"/>
                <a:ea typeface="DejaVu Sans"/>
              </a:rPr>
              <a:t>Bakdi</a:t>
            </a:r>
            <a:r>
              <a:rPr lang="en-US" sz="1800" b="0" strike="noStrike" spc="-1" dirty="0">
                <a:solidFill>
                  <a:srgbClr val="000000"/>
                </a:solidFill>
                <a:latin typeface="CIDFont+F2"/>
                <a:ea typeface="DejaVu Sans"/>
              </a:rPr>
              <a:t>, A., Kristensen, N. B., </a:t>
            </a:r>
            <a:r>
              <a:rPr lang="en-US" sz="1800" b="0" strike="noStrike" spc="-1" dirty="0" err="1">
                <a:solidFill>
                  <a:srgbClr val="000000"/>
                </a:solidFill>
                <a:latin typeface="CIDFont+F2"/>
                <a:ea typeface="DejaVu Sans"/>
              </a:rPr>
              <a:t>Stakkeland</a:t>
            </a:r>
            <a:r>
              <a:rPr lang="en-US" sz="1800" b="0" strike="noStrike" spc="-1" dirty="0">
                <a:solidFill>
                  <a:srgbClr val="000000"/>
                </a:solidFill>
                <a:latin typeface="CIDFont+F2"/>
                <a:ea typeface="DejaVu Sans"/>
              </a:rPr>
              <a:t>, M. (2022). Multiple Instance Learning With Random Forest for Event Logs Analysis and Predictive Maintenance in Ship Electric Propulsion System. IEEE Transactions on Industrial Informatics, 18(11), 7718-7728.</a:t>
            </a:r>
            <a:endParaRPr lang="en-US" sz="18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1800" b="0" strike="noStrike" spc="-1" dirty="0">
                <a:solidFill>
                  <a:srgbClr val="000000"/>
                </a:solidFill>
                <a:latin typeface="CIDFont+F2"/>
                <a:ea typeface="DejaVu Sans"/>
              </a:rPr>
              <a:t>[2] </a:t>
            </a:r>
            <a:r>
              <a:rPr lang="en-US" sz="1800" b="0" strike="noStrike" spc="-1" dirty="0" err="1">
                <a:solidFill>
                  <a:srgbClr val="000000"/>
                </a:solidFill>
                <a:latin typeface="CIDFont+F2"/>
                <a:ea typeface="DejaVu Sans"/>
              </a:rPr>
              <a:t>Mallouk</a:t>
            </a:r>
            <a:r>
              <a:rPr lang="en-US" sz="1800" b="0" strike="noStrike" spc="-1" dirty="0">
                <a:solidFill>
                  <a:srgbClr val="000000"/>
                </a:solidFill>
                <a:latin typeface="CIDFont+F2"/>
                <a:ea typeface="DejaVu Sans"/>
              </a:rPr>
              <a:t>, I., </a:t>
            </a:r>
            <a:r>
              <a:rPr lang="en-US" sz="1800" b="0" strike="noStrike" spc="-1" dirty="0" err="1">
                <a:solidFill>
                  <a:srgbClr val="000000"/>
                </a:solidFill>
                <a:latin typeface="CIDFont+F2"/>
                <a:ea typeface="DejaVu Sans"/>
              </a:rPr>
              <a:t>Sallez</a:t>
            </a:r>
            <a:r>
              <a:rPr lang="en-US" sz="1800" b="0" strike="noStrike" spc="-1" dirty="0">
                <a:solidFill>
                  <a:srgbClr val="000000"/>
                </a:solidFill>
                <a:latin typeface="CIDFont+F2"/>
                <a:ea typeface="DejaVu Sans"/>
              </a:rPr>
              <a:t>, Y., El </a:t>
            </a:r>
            <a:r>
              <a:rPr lang="en-US" sz="1800" b="0" strike="noStrike" spc="-1" dirty="0" err="1">
                <a:solidFill>
                  <a:srgbClr val="000000"/>
                </a:solidFill>
                <a:latin typeface="CIDFont+F2"/>
                <a:ea typeface="DejaVu Sans"/>
              </a:rPr>
              <a:t>Majd</a:t>
            </a:r>
            <a:r>
              <a:rPr lang="en-US" sz="1800" b="0" strike="noStrike" spc="-1" dirty="0">
                <a:solidFill>
                  <a:srgbClr val="000000"/>
                </a:solidFill>
                <a:latin typeface="CIDFont+F2"/>
                <a:ea typeface="DejaVu Sans"/>
              </a:rPr>
              <a:t>, B. A. (2021). Machine learning approach for predictive maintenance of transport systems. In 2021 Third International Conference on Transportation and Smart Technologies (TST) (pp. 1-6). IEEE</a:t>
            </a:r>
            <a:endParaRPr lang="en-US" sz="18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1800" b="0" strike="noStrike" spc="-1" dirty="0">
                <a:solidFill>
                  <a:srgbClr val="000000"/>
                </a:solidFill>
                <a:latin typeface="CIDFont+F2"/>
                <a:ea typeface="DejaVu Sans"/>
              </a:rPr>
              <a:t>[3] Taslim, H. A., Yahaya, N. A. Yahya, N. A. M. (2023). Supervised learning models for health condition-based classification of remaining useful life in predictive maintenance: A preliminary study. AIP Conf. Proc. 2808.</a:t>
            </a:r>
            <a:endParaRPr lang="en-US" sz="18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1800" b="0" strike="noStrike" spc="-1" dirty="0">
                <a:solidFill>
                  <a:srgbClr val="000000"/>
                </a:solidFill>
                <a:latin typeface="CIDFont+F2"/>
                <a:ea typeface="DejaVu Sans"/>
              </a:rPr>
              <a:t>[4] </a:t>
            </a:r>
            <a:r>
              <a:rPr lang="en-US" sz="1800" b="0" strike="noStrike" spc="-1" dirty="0" err="1">
                <a:solidFill>
                  <a:srgbClr val="000000"/>
                </a:solidFill>
                <a:latin typeface="CIDFont+F2"/>
                <a:ea typeface="DejaVu Sans"/>
              </a:rPr>
              <a:t>Giannoulidis</a:t>
            </a:r>
            <a:r>
              <a:rPr lang="en-US" sz="1800" b="0" strike="noStrike" spc="-1" dirty="0">
                <a:solidFill>
                  <a:srgbClr val="000000"/>
                </a:solidFill>
                <a:latin typeface="CIDFont+F2"/>
                <a:ea typeface="DejaVu Sans"/>
              </a:rPr>
              <a:t>, A., </a:t>
            </a:r>
            <a:r>
              <a:rPr lang="en-US" sz="1800" b="0" strike="noStrike" spc="-1" dirty="0" err="1">
                <a:solidFill>
                  <a:srgbClr val="000000"/>
                </a:solidFill>
                <a:latin typeface="CIDFont+F2"/>
                <a:ea typeface="DejaVu Sans"/>
              </a:rPr>
              <a:t>Gounaris</a:t>
            </a:r>
            <a:r>
              <a:rPr lang="en-US" sz="1800" b="0" strike="noStrike" spc="-1" dirty="0">
                <a:solidFill>
                  <a:srgbClr val="000000"/>
                </a:solidFill>
                <a:latin typeface="CIDFont+F2"/>
                <a:ea typeface="DejaVu Sans"/>
              </a:rPr>
              <a:t>, A. (2023). A context-aware unsupervised predictive maintenance solution for fleet management. Journal of Intelligent Information Systems, 60, 521–547.</a:t>
            </a:r>
            <a:endParaRPr lang="en-US" sz="18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1800" b="0" strike="noStrike" spc="-1" dirty="0">
                <a:solidFill>
                  <a:srgbClr val="000000"/>
                </a:solidFill>
                <a:latin typeface="CIDFont+F2"/>
                <a:ea typeface="DejaVu Sans"/>
              </a:rPr>
              <a:t>[5] </a:t>
            </a:r>
            <a:r>
              <a:rPr lang="en-US" sz="1800" b="0" strike="noStrike" spc="-1" dirty="0" err="1">
                <a:solidFill>
                  <a:srgbClr val="000000"/>
                </a:solidFill>
                <a:latin typeface="CIDFont+F2"/>
                <a:ea typeface="DejaVu Sans"/>
              </a:rPr>
              <a:t>Maktoubian</a:t>
            </a:r>
            <a:r>
              <a:rPr lang="en-US" sz="1800" b="0" strike="noStrike" spc="-1" dirty="0">
                <a:solidFill>
                  <a:srgbClr val="000000"/>
                </a:solidFill>
                <a:latin typeface="CIDFont+F2"/>
                <a:ea typeface="DejaVu Sans"/>
              </a:rPr>
              <a:t>, J., </a:t>
            </a:r>
            <a:r>
              <a:rPr lang="en-US" sz="1800" b="0" strike="noStrike" spc="-1" dirty="0" err="1">
                <a:solidFill>
                  <a:srgbClr val="000000"/>
                </a:solidFill>
                <a:latin typeface="CIDFont+F2"/>
                <a:ea typeface="DejaVu Sans"/>
              </a:rPr>
              <a:t>Taskhiri</a:t>
            </a:r>
            <a:r>
              <a:rPr lang="en-US" sz="1800" b="0" strike="noStrike" spc="-1" dirty="0">
                <a:solidFill>
                  <a:srgbClr val="000000"/>
                </a:solidFill>
                <a:latin typeface="CIDFont+F2"/>
                <a:ea typeface="DejaVu Sans"/>
              </a:rPr>
              <a:t>, M. S., Turner, P. (2021). Intelligent Predictive Maintenance (</a:t>
            </a:r>
            <a:r>
              <a:rPr lang="en-US" sz="1800" b="0" strike="noStrike" spc="-1" dirty="0" err="1">
                <a:solidFill>
                  <a:srgbClr val="000000"/>
                </a:solidFill>
                <a:latin typeface="CIDFont+F2"/>
                <a:ea typeface="DejaVu Sans"/>
              </a:rPr>
              <a:t>IPdM</a:t>
            </a:r>
            <a:r>
              <a:rPr lang="en-US" sz="1800" b="0" strike="noStrike" spc="-1" dirty="0">
                <a:solidFill>
                  <a:srgbClr val="000000"/>
                </a:solidFill>
                <a:latin typeface="CIDFont+F2"/>
                <a:ea typeface="DejaVu Sans"/>
              </a:rPr>
              <a:t>) in Forestry: A Review of Challenges and Opportunities. Forests,12(11).</a:t>
            </a:r>
            <a:endParaRPr lang="en-US" sz="1800" b="0" strike="noStrike" spc="-1" dirty="0">
              <a:solidFill>
                <a:srgbClr val="000000"/>
              </a:solidFill>
              <a:latin typeface="Arial"/>
            </a:endParaRPr>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p:nvPr>
        </p:nvSpPr>
        <p:spPr>
          <a:xfrm>
            <a:off x="838080" y="817560"/>
            <a:ext cx="10514520" cy="5358600"/>
          </a:xfrm>
          <a:prstGeom prst="rect">
            <a:avLst/>
          </a:prstGeom>
          <a:noFill/>
          <a:ln w="0">
            <a:noFill/>
          </a:ln>
        </p:spPr>
        <p:txBody>
          <a:bodyPr lIns="90000" tIns="45000" rIns="90000" bIns="45000" anchor="t">
            <a:normAutofit/>
          </a:bodyPr>
          <a:lstStyle/>
          <a:p>
            <a:pPr marL="228600" algn="ctr">
              <a:lnSpc>
                <a:spcPct val="90000"/>
              </a:lnSpc>
              <a:spcBef>
                <a:spcPts val="1001"/>
              </a:spcBef>
              <a:buNone/>
              <a:tabLst>
                <a:tab pos="0" algn="l"/>
              </a:tabLst>
            </a:pPr>
            <a:endParaRPr lang="en-US" sz="6000" b="0" strike="noStrike" spc="-1">
              <a:solidFill>
                <a:srgbClr val="000000"/>
              </a:solidFill>
              <a:latin typeface="Arial"/>
            </a:endParaRPr>
          </a:p>
          <a:p>
            <a:pPr marL="228600" algn="ctr">
              <a:lnSpc>
                <a:spcPct val="90000"/>
              </a:lnSpc>
              <a:spcBef>
                <a:spcPts val="1001"/>
              </a:spcBef>
              <a:buNone/>
              <a:tabLst>
                <a:tab pos="0" algn="l"/>
              </a:tabLst>
            </a:pPr>
            <a:endParaRPr lang="en-US" sz="6000" b="0" strike="noStrike" spc="-1">
              <a:solidFill>
                <a:srgbClr val="000000"/>
              </a:solidFill>
              <a:latin typeface="Arial"/>
            </a:endParaRPr>
          </a:p>
          <a:p>
            <a:pPr marL="228600" algn="ctr">
              <a:lnSpc>
                <a:spcPct val="90000"/>
              </a:lnSpc>
              <a:spcBef>
                <a:spcPts val="1001"/>
              </a:spcBef>
              <a:buNone/>
              <a:tabLst>
                <a:tab pos="0" algn="l"/>
              </a:tabLst>
            </a:pPr>
            <a:r>
              <a:rPr lang="en-US" sz="6000" b="0" strike="noStrike" spc="-1">
                <a:solidFill>
                  <a:srgbClr val="000000"/>
                </a:solidFill>
                <a:latin typeface="Times New Roman"/>
                <a:ea typeface="DejaVu Sans"/>
              </a:rPr>
              <a:t>Thank you and Any Queries</a:t>
            </a:r>
            <a:endParaRPr lang="en-US" sz="6000" b="0" strike="noStrike" spc="-1">
              <a:solidFill>
                <a:srgbClr val="000000"/>
              </a:solidFill>
              <a:latin typeface="Aria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4520" cy="1171800"/>
          </a:xfrm>
          <a:prstGeom prst="rect">
            <a:avLst/>
          </a:prstGeom>
          <a:noFill/>
          <a:ln w="0">
            <a:noFill/>
          </a:ln>
        </p:spPr>
        <p:txBody>
          <a:bodyPr lIns="90000" tIns="45000" rIns="90000" bIns="45000" anchor="ctr">
            <a:noAutofit/>
          </a:bodyPr>
          <a:lstStyle/>
          <a:p>
            <a:pPr algn="ctr">
              <a:lnSpc>
                <a:spcPct val="90000"/>
              </a:lnSpc>
              <a:buNone/>
              <a:tabLst>
                <a:tab pos="0" algn="l"/>
              </a:tabLst>
            </a:pPr>
            <a:r>
              <a:rPr lang="en-US" sz="4400" b="0" strike="noStrike" spc="-1">
                <a:solidFill>
                  <a:srgbClr val="000000"/>
                </a:solidFill>
                <a:latin typeface="Calibri Light"/>
                <a:ea typeface="DejaVu Sans"/>
              </a:rPr>
              <a:t>Overview</a:t>
            </a:r>
            <a:endParaRPr lang="en-US" sz="4400" b="0" strike="noStrike" spc="-1">
              <a:solidFill>
                <a:srgbClr val="000000"/>
              </a:solidFill>
              <a:latin typeface="Arial"/>
            </a:endParaRPr>
          </a:p>
        </p:txBody>
      </p:sp>
      <p:sp>
        <p:nvSpPr>
          <p:cNvPr id="130" name="PlaceHolder 2"/>
          <p:cNvSpPr>
            <a:spLocks noGrp="1"/>
          </p:cNvSpPr>
          <p:nvPr>
            <p:ph/>
          </p:nvPr>
        </p:nvSpPr>
        <p:spPr>
          <a:xfrm>
            <a:off x="838080" y="1825560"/>
            <a:ext cx="10514520" cy="435024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a:solidFill>
                  <a:srgbClr val="000000"/>
                </a:solidFill>
                <a:latin typeface="Times New Roman"/>
                <a:ea typeface="DejaVu Sans"/>
              </a:rPr>
              <a:t>Introduction</a:t>
            </a:r>
            <a:endParaRPr lang="en-US" sz="24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a:solidFill>
                  <a:srgbClr val="000000"/>
                </a:solidFill>
                <a:latin typeface="Times New Roman"/>
                <a:ea typeface="DejaVu Sans"/>
              </a:rPr>
              <a:t>Objectives of the Project</a:t>
            </a:r>
            <a:endParaRPr lang="en-US" sz="24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a:solidFill>
                  <a:srgbClr val="000000"/>
                </a:solidFill>
                <a:latin typeface="Times New Roman"/>
                <a:ea typeface="DejaVu Sans"/>
              </a:rPr>
              <a:t>Proposed Methodology/Architecture/Algorithm/Technique/etc</a:t>
            </a:r>
            <a:endParaRPr lang="en-US" sz="24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a:solidFill>
                  <a:srgbClr val="000000"/>
                </a:solidFill>
                <a:latin typeface="Times New Roman"/>
                <a:ea typeface="DejaVu Sans"/>
              </a:rPr>
              <a:t>Implementation Details</a:t>
            </a:r>
            <a:endParaRPr lang="en-US" sz="24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a:solidFill>
                  <a:srgbClr val="000000"/>
                </a:solidFill>
                <a:latin typeface="Times New Roman"/>
                <a:ea typeface="DejaVu Sans"/>
              </a:rPr>
              <a:t>Results (If any one objective is completed)</a:t>
            </a:r>
            <a:endParaRPr lang="en-US" sz="24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a:solidFill>
                  <a:srgbClr val="000000"/>
                </a:solidFill>
                <a:latin typeface="Times New Roman"/>
                <a:ea typeface="DejaVu Sans"/>
              </a:rPr>
              <a:t>Future Scope</a:t>
            </a:r>
            <a:endParaRPr lang="en-US" sz="24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a:solidFill>
                  <a:srgbClr val="000000"/>
                </a:solidFill>
                <a:latin typeface="Times New Roman"/>
                <a:ea typeface="DejaVu Sans"/>
              </a:rPr>
              <a:t>References</a:t>
            </a:r>
            <a:endParaRPr lang="en-US" sz="24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0" y="0"/>
            <a:ext cx="12191040" cy="1324440"/>
          </a:xfrm>
          <a:prstGeom prst="rect">
            <a:avLst/>
          </a:prstGeom>
          <a:noFill/>
          <a:ln w="0">
            <a:noFill/>
          </a:ln>
        </p:spPr>
        <p:txBody>
          <a:bodyPr lIns="90000" tIns="45000" rIns="90000" bIns="45000" anchor="ctr">
            <a:normAutofit/>
          </a:bodyPr>
          <a:lstStyle/>
          <a:p>
            <a:pPr algn="ctr">
              <a:lnSpc>
                <a:spcPct val="90000"/>
              </a:lnSpc>
              <a:buNone/>
              <a:tabLst>
                <a:tab pos="0" algn="l"/>
              </a:tabLst>
            </a:pPr>
            <a:r>
              <a:rPr lang="en-US" sz="4000" b="1" strike="noStrike" spc="-1">
                <a:solidFill>
                  <a:srgbClr val="000000"/>
                </a:solidFill>
                <a:latin typeface="Times New Roman"/>
                <a:ea typeface="DejaVu Sans"/>
              </a:rPr>
              <a:t>Introduction</a:t>
            </a:r>
            <a:endParaRPr lang="en-US" sz="4000" b="0" strike="noStrike" spc="-1">
              <a:solidFill>
                <a:srgbClr val="000000"/>
              </a:solidFill>
              <a:latin typeface="Arial"/>
            </a:endParaRPr>
          </a:p>
        </p:txBody>
      </p:sp>
      <p:sp>
        <p:nvSpPr>
          <p:cNvPr id="132" name="PlaceHolder 2"/>
          <p:cNvSpPr>
            <a:spLocks noGrp="1"/>
          </p:cNvSpPr>
          <p:nvPr>
            <p:ph/>
          </p:nvPr>
        </p:nvSpPr>
        <p:spPr>
          <a:xfrm>
            <a:off x="526320" y="1361520"/>
            <a:ext cx="11498040" cy="4850280"/>
          </a:xfrm>
          <a:prstGeom prst="rect">
            <a:avLst/>
          </a:prstGeom>
          <a:noFill/>
          <a:ln w="0">
            <a:noFill/>
          </a:ln>
        </p:spPr>
        <p:txBody>
          <a:bodyPr lIns="90000" tIns="45000" rIns="90000" bIns="45000" anchor="t">
            <a:normAutofit fontScale="96000" lnSpcReduction="10000"/>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Arial"/>
              </a:rPr>
              <a:t>Supervised learning in fleet management utilizes labeled data for training models to predict vehicle performance, maintenance needs, and optimize routes based on historical information.</a:t>
            </a:r>
          </a:p>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Arial"/>
              </a:rPr>
              <a:t>Unsupervised learning in fleet management involves using unlabeled data to identify patterns, anomalies, and hidden relationships within the fleet data, aiding in clustering vehicles based on similarities and discovering insights without predefined labels.</a:t>
            </a:r>
          </a:p>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Arial"/>
              </a:rPr>
              <a:t>Random Forest, a supervised learning algorithm, is effective in fleet management for accurate predictions by aggregating multiple decision trees, while K-Means clustering, an unsupervised technique, helps segment vehicles into clusters based on features like mileage, fuel consumption, or maintenance history.</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0" y="0"/>
            <a:ext cx="12191040" cy="1324440"/>
          </a:xfrm>
          <a:prstGeom prst="rect">
            <a:avLst/>
          </a:prstGeom>
          <a:noFill/>
          <a:ln w="0">
            <a:noFill/>
          </a:ln>
        </p:spPr>
        <p:txBody>
          <a:bodyPr lIns="90000" tIns="45000" rIns="90000" bIns="45000" anchor="ctr">
            <a:normAutofit/>
          </a:bodyPr>
          <a:lstStyle/>
          <a:p>
            <a:pPr algn="ctr">
              <a:lnSpc>
                <a:spcPct val="90000"/>
              </a:lnSpc>
              <a:buNone/>
              <a:tabLst>
                <a:tab pos="0" algn="l"/>
              </a:tabLst>
            </a:pPr>
            <a:r>
              <a:rPr lang="en-US" sz="4000" b="1" strike="noStrike" spc="-1">
                <a:solidFill>
                  <a:srgbClr val="000000"/>
                </a:solidFill>
                <a:latin typeface="Times New Roman"/>
                <a:ea typeface="DejaVu Sans"/>
              </a:rPr>
              <a:t>Objectives of the Project</a:t>
            </a:r>
            <a:endParaRPr lang="en-US" sz="4000" b="0" strike="noStrike" spc="-1">
              <a:solidFill>
                <a:srgbClr val="000000"/>
              </a:solidFill>
              <a:latin typeface="Arial"/>
            </a:endParaRPr>
          </a:p>
        </p:txBody>
      </p:sp>
      <p:sp>
        <p:nvSpPr>
          <p:cNvPr id="134" name="PlaceHolder 2"/>
          <p:cNvSpPr>
            <a:spLocks noGrp="1"/>
          </p:cNvSpPr>
          <p:nvPr>
            <p:ph/>
          </p:nvPr>
        </p:nvSpPr>
        <p:spPr>
          <a:xfrm>
            <a:off x="526320" y="1325520"/>
            <a:ext cx="11498040" cy="4850280"/>
          </a:xfrm>
          <a:prstGeom prst="rect">
            <a:avLst/>
          </a:prstGeom>
          <a:noFill/>
          <a:ln w="0">
            <a:noFill/>
          </a:ln>
        </p:spPr>
        <p:txBody>
          <a:bodyPr lIns="90000" tIns="45000" rIns="90000" bIns="45000" anchor="t">
            <a:normAutofit/>
          </a:bodyPr>
          <a:lstStyle/>
          <a:p>
            <a:pPr marL="432000" indent="-324000">
              <a:lnSpc>
                <a:spcPct val="90000"/>
              </a:lnSpc>
              <a:spcBef>
                <a:spcPts val="1417"/>
              </a:spcBef>
              <a:buClr>
                <a:srgbClr val="000000"/>
              </a:buClr>
              <a:buSzPct val="45000"/>
              <a:buFont typeface="Wingdings" charset="2"/>
              <a:buChar char=""/>
            </a:pPr>
            <a:endParaRPr lang="en-US" sz="2800" b="0" strike="noStrike" spc="-1" dirty="0">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lang="en-US" sz="2800" b="0" strike="noStrike" spc="-1" dirty="0">
                <a:solidFill>
                  <a:srgbClr val="000000"/>
                </a:solidFill>
                <a:latin typeface="Arial"/>
              </a:rPr>
              <a:t>Enhance predictive accuracy for vehicle performance and maintenance scheduling.</a:t>
            </a:r>
          </a:p>
          <a:p>
            <a:pPr marL="432000" indent="-324000">
              <a:lnSpc>
                <a:spcPct val="90000"/>
              </a:lnSpc>
              <a:spcBef>
                <a:spcPts val="1417"/>
              </a:spcBef>
              <a:buClr>
                <a:srgbClr val="000000"/>
              </a:buClr>
              <a:buSzPct val="45000"/>
              <a:buFont typeface="Wingdings" charset="2"/>
              <a:buChar char=""/>
            </a:pPr>
            <a:r>
              <a:rPr lang="en-US" sz="2800" b="0" strike="noStrike" spc="-1" dirty="0">
                <a:solidFill>
                  <a:srgbClr val="000000"/>
                </a:solidFill>
                <a:latin typeface="Arial"/>
              </a:rPr>
              <a:t>Identify hidden patterns and anomalies in fleet data for proactive maintenance and cost reduction.</a:t>
            </a:r>
          </a:p>
          <a:p>
            <a:pPr marL="432000" indent="-324000">
              <a:lnSpc>
                <a:spcPct val="90000"/>
              </a:lnSpc>
              <a:spcBef>
                <a:spcPts val="1417"/>
              </a:spcBef>
              <a:buClr>
                <a:srgbClr val="000000"/>
              </a:buClr>
              <a:buSzPct val="45000"/>
              <a:buFont typeface="Wingdings" charset="2"/>
              <a:buChar char=""/>
            </a:pPr>
            <a:r>
              <a:rPr lang="en-US" sz="2800" b="0" strike="noStrike" spc="-1" dirty="0">
                <a:solidFill>
                  <a:srgbClr val="000000"/>
                </a:solidFill>
                <a:latin typeface="Arial"/>
              </a:rPr>
              <a:t>Optimize fleet operations by clustering vehicles based on similarities for efficient resource allocation.</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727920" y="0"/>
            <a:ext cx="10972080" cy="1144440"/>
          </a:xfrm>
          <a:prstGeom prst="rect">
            <a:avLst/>
          </a:prstGeom>
          <a:noFill/>
          <a:ln w="0">
            <a:noFill/>
          </a:ln>
        </p:spPr>
        <p:txBody>
          <a:bodyPr lIns="0" tIns="0" rIns="0" bIns="0" anchor="ctr">
            <a:noAutofit/>
          </a:bodyPr>
          <a:lstStyle/>
          <a:p>
            <a:pPr algn="ctr">
              <a:lnSpc>
                <a:spcPct val="90000"/>
              </a:lnSpc>
              <a:buNone/>
            </a:pPr>
            <a:r>
              <a:rPr lang="en-US" sz="3600" b="0" strike="noStrike" spc="-1" dirty="0">
                <a:solidFill>
                  <a:srgbClr val="000000"/>
                </a:solidFill>
                <a:latin typeface="Arial"/>
                <a:ea typeface="DejaVu Sans"/>
              </a:rPr>
              <a:t>Proposed Algorithm</a:t>
            </a:r>
            <a:endParaRPr lang="en-US" sz="3600" b="0" strike="noStrike" spc="-1" dirty="0">
              <a:solidFill>
                <a:srgbClr val="000000"/>
              </a:solidFill>
              <a:latin typeface="Arial"/>
            </a:endParaRPr>
          </a:p>
        </p:txBody>
      </p:sp>
      <p:sp>
        <p:nvSpPr>
          <p:cNvPr id="2" name="TextBox 1">
            <a:extLst>
              <a:ext uri="{FF2B5EF4-FFF2-40B4-BE49-F238E27FC236}">
                <a16:creationId xmlns:a16="http://schemas.microsoft.com/office/drawing/2014/main" id="{B94D62A6-ACE0-4916-E43E-C791AA1BECD5}"/>
              </a:ext>
            </a:extLst>
          </p:cNvPr>
          <p:cNvSpPr txBox="1"/>
          <p:nvPr/>
        </p:nvSpPr>
        <p:spPr>
          <a:xfrm>
            <a:off x="492000" y="904241"/>
            <a:ext cx="10551920" cy="5333768"/>
          </a:xfrm>
          <a:prstGeom prst="rect">
            <a:avLst/>
          </a:prstGeom>
          <a:noFill/>
        </p:spPr>
        <p:txBody>
          <a:bodyPr wrap="square" rtlCol="0">
            <a:spAutoFit/>
          </a:bodyPr>
          <a:lstStyle/>
          <a:p>
            <a:pPr marL="285750" indent="-285750">
              <a:lnSpc>
                <a:spcPct val="90000"/>
              </a:lnSpc>
              <a:spcBef>
                <a:spcPts val="1001"/>
              </a:spcBef>
              <a:buFont typeface="Arial" panose="020B0604020202020204" pitchFamily="34" charset="0"/>
              <a:buChar char="•"/>
              <a:tabLst>
                <a:tab pos="0" algn="l"/>
              </a:tabLst>
            </a:pPr>
            <a:r>
              <a:rPr lang="en-US" sz="1400" b="0" strike="noStrike" spc="-1" dirty="0">
                <a:solidFill>
                  <a:srgbClr val="000000"/>
                </a:solidFill>
                <a:latin typeface="Times New Roman"/>
                <a:ea typeface="DejaVu Sans"/>
              </a:rPr>
              <a:t>Data Collection:</a:t>
            </a:r>
            <a:endParaRPr lang="en-IN" sz="1400" b="0" strike="noStrike" spc="-1" dirty="0">
              <a:latin typeface="Arial"/>
            </a:endParaRPr>
          </a:p>
          <a:p>
            <a:pPr lvl="1">
              <a:lnSpc>
                <a:spcPct val="90000"/>
              </a:lnSpc>
              <a:spcBef>
                <a:spcPts val="1001"/>
              </a:spcBef>
              <a:tabLst>
                <a:tab pos="0" algn="l"/>
              </a:tabLst>
            </a:pPr>
            <a:r>
              <a:rPr lang="en-US" sz="1400" b="0" strike="noStrike" spc="-1" dirty="0">
                <a:solidFill>
                  <a:srgbClr val="000000"/>
                </a:solidFill>
                <a:latin typeface="Times New Roman"/>
                <a:ea typeface="DejaVu Sans"/>
              </a:rPr>
              <a:t>Gather fleet–related data.</a:t>
            </a:r>
            <a:endParaRPr lang="en-IN" sz="1400" b="0" strike="noStrike" spc="-1" dirty="0">
              <a:latin typeface="Arial"/>
            </a:endParaRPr>
          </a:p>
          <a:p>
            <a:pPr marL="285750" indent="-285750">
              <a:lnSpc>
                <a:spcPct val="90000"/>
              </a:lnSpc>
              <a:spcBef>
                <a:spcPts val="1001"/>
              </a:spcBef>
              <a:buFont typeface="Arial" panose="020B0604020202020204" pitchFamily="34" charset="0"/>
              <a:buChar char="•"/>
              <a:tabLst>
                <a:tab pos="0" algn="l"/>
              </a:tabLst>
            </a:pPr>
            <a:r>
              <a:rPr lang="en-US" sz="1400" b="0" strike="noStrike" spc="-1" dirty="0">
                <a:solidFill>
                  <a:srgbClr val="000000"/>
                </a:solidFill>
                <a:latin typeface="Times New Roman"/>
                <a:ea typeface="DejaVu Sans"/>
              </a:rPr>
              <a:t>Data Cleaning and Preprocessing:</a:t>
            </a:r>
            <a:endParaRPr lang="en-IN" sz="1400" b="0" strike="noStrike" spc="-1" dirty="0">
              <a:latin typeface="Arial"/>
            </a:endParaRPr>
          </a:p>
          <a:p>
            <a:pPr lvl="1">
              <a:lnSpc>
                <a:spcPct val="90000"/>
              </a:lnSpc>
              <a:spcBef>
                <a:spcPts val="1001"/>
              </a:spcBef>
              <a:tabLst>
                <a:tab pos="0" algn="l"/>
              </a:tabLst>
            </a:pPr>
            <a:r>
              <a:rPr lang="en-US" sz="1400" b="0" strike="noStrike" spc="-1" dirty="0">
                <a:solidFill>
                  <a:srgbClr val="000000"/>
                </a:solidFill>
                <a:latin typeface="Times New Roman"/>
                <a:ea typeface="DejaVu Sans"/>
              </a:rPr>
              <a:t>Prepare data by fixing errors and ensuring consistency.</a:t>
            </a:r>
            <a:endParaRPr lang="en-IN" sz="1400" b="0" strike="noStrike" spc="-1" dirty="0">
              <a:latin typeface="Arial"/>
            </a:endParaRPr>
          </a:p>
          <a:p>
            <a:pPr marL="285750" indent="-285750">
              <a:lnSpc>
                <a:spcPct val="90000"/>
              </a:lnSpc>
              <a:spcBef>
                <a:spcPts val="1001"/>
              </a:spcBef>
              <a:buFont typeface="Arial" panose="020B0604020202020204" pitchFamily="34" charset="0"/>
              <a:buChar char="•"/>
              <a:tabLst>
                <a:tab pos="0" algn="l"/>
              </a:tabLst>
            </a:pPr>
            <a:r>
              <a:rPr lang="en-US" sz="1400" b="0" strike="noStrike" spc="-1" dirty="0">
                <a:solidFill>
                  <a:srgbClr val="000000"/>
                </a:solidFill>
                <a:latin typeface="Times New Roman"/>
                <a:ea typeface="DejaVu Sans"/>
              </a:rPr>
              <a:t>EDA (Exploratory Data Analysis):</a:t>
            </a:r>
            <a:endParaRPr lang="en-IN" sz="1400" b="0" strike="noStrike" spc="-1" dirty="0">
              <a:latin typeface="Arial"/>
            </a:endParaRPr>
          </a:p>
          <a:p>
            <a:pPr lvl="1">
              <a:lnSpc>
                <a:spcPct val="90000"/>
              </a:lnSpc>
              <a:spcBef>
                <a:spcPts val="1001"/>
              </a:spcBef>
              <a:tabLst>
                <a:tab pos="0" algn="l"/>
              </a:tabLst>
            </a:pPr>
            <a:r>
              <a:rPr lang="en-US" sz="1400" b="0" strike="noStrike" spc="-1" dirty="0">
                <a:solidFill>
                  <a:srgbClr val="000000"/>
                </a:solidFill>
                <a:latin typeface="Times New Roman"/>
                <a:ea typeface="DejaVu Sans"/>
              </a:rPr>
              <a:t>Explore data for insights and patterns.</a:t>
            </a:r>
            <a:endParaRPr lang="en-IN" sz="1400" b="0" strike="noStrike" spc="-1" dirty="0">
              <a:latin typeface="Arial"/>
            </a:endParaRPr>
          </a:p>
          <a:p>
            <a:pPr marL="285750" indent="-285750">
              <a:lnSpc>
                <a:spcPct val="90000"/>
              </a:lnSpc>
              <a:spcBef>
                <a:spcPts val="1001"/>
              </a:spcBef>
              <a:buFont typeface="Arial" panose="020B0604020202020204" pitchFamily="34" charset="0"/>
              <a:buChar char="•"/>
              <a:tabLst>
                <a:tab pos="0" algn="l"/>
              </a:tabLst>
            </a:pPr>
            <a:r>
              <a:rPr lang="en-US" sz="1400" b="0" strike="noStrike" spc="-1" dirty="0">
                <a:solidFill>
                  <a:srgbClr val="000000"/>
                </a:solidFill>
                <a:latin typeface="Times New Roman"/>
                <a:ea typeface="DejaVu Sans"/>
              </a:rPr>
              <a:t>Model Building and Implementation:</a:t>
            </a:r>
            <a:endParaRPr lang="en-IN" sz="1400" b="0" strike="noStrike" spc="-1" dirty="0">
              <a:latin typeface="Arial"/>
            </a:endParaRPr>
          </a:p>
          <a:p>
            <a:pPr lvl="1">
              <a:lnSpc>
                <a:spcPct val="90000"/>
              </a:lnSpc>
              <a:spcBef>
                <a:spcPts val="1001"/>
              </a:spcBef>
              <a:tabLst>
                <a:tab pos="0" algn="l"/>
              </a:tabLst>
            </a:pPr>
            <a:r>
              <a:rPr lang="en-US" sz="1400" b="0" strike="noStrike" spc="-1" dirty="0">
                <a:solidFill>
                  <a:srgbClr val="000000"/>
                </a:solidFill>
                <a:latin typeface="Times New Roman"/>
                <a:ea typeface="DejaVu Sans"/>
              </a:rPr>
              <a:t>Create machine learning models for fleet management tasks..</a:t>
            </a:r>
            <a:endParaRPr lang="en-IN" sz="1400" b="0" strike="noStrike" spc="-1" dirty="0">
              <a:latin typeface="Arial"/>
            </a:endParaRPr>
          </a:p>
          <a:p>
            <a:pPr marL="285750" indent="-285750">
              <a:lnSpc>
                <a:spcPct val="90000"/>
              </a:lnSpc>
              <a:spcBef>
                <a:spcPts val="1001"/>
              </a:spcBef>
              <a:buFont typeface="Arial" panose="020B0604020202020204" pitchFamily="34" charset="0"/>
              <a:buChar char="•"/>
              <a:tabLst>
                <a:tab pos="0" algn="l"/>
              </a:tabLst>
            </a:pPr>
            <a:r>
              <a:rPr lang="en-US" sz="1400" b="0" strike="noStrike" spc="-1" dirty="0">
                <a:solidFill>
                  <a:srgbClr val="000000"/>
                </a:solidFill>
                <a:latin typeface="Times New Roman"/>
                <a:ea typeface="DejaVu Sans"/>
              </a:rPr>
              <a:t> Evaluating the Model:</a:t>
            </a:r>
            <a:endParaRPr lang="en-IN" sz="1400" b="0" strike="noStrike" spc="-1" dirty="0">
              <a:latin typeface="Arial"/>
            </a:endParaRPr>
          </a:p>
          <a:p>
            <a:pPr lvl="1">
              <a:lnSpc>
                <a:spcPct val="90000"/>
              </a:lnSpc>
              <a:spcBef>
                <a:spcPts val="1001"/>
              </a:spcBef>
              <a:tabLst>
                <a:tab pos="0" algn="l"/>
              </a:tabLst>
            </a:pPr>
            <a:r>
              <a:rPr lang="en-US" sz="1400" b="0" strike="noStrike" spc="-1" dirty="0">
                <a:solidFill>
                  <a:srgbClr val="000000"/>
                </a:solidFill>
                <a:latin typeface="Times New Roman"/>
                <a:ea typeface="DejaVu Sans"/>
              </a:rPr>
              <a:t>Assess model accuracy and effectiveness.</a:t>
            </a:r>
            <a:endParaRPr lang="en-IN" sz="1400" b="0" strike="noStrike" spc="-1" dirty="0">
              <a:latin typeface="Arial"/>
            </a:endParaRPr>
          </a:p>
          <a:p>
            <a:pPr marL="285750" indent="-285750">
              <a:lnSpc>
                <a:spcPct val="90000"/>
              </a:lnSpc>
              <a:spcBef>
                <a:spcPts val="1001"/>
              </a:spcBef>
              <a:buFont typeface="Arial" panose="020B0604020202020204" pitchFamily="34" charset="0"/>
              <a:buChar char="•"/>
              <a:tabLst>
                <a:tab pos="0" algn="l"/>
              </a:tabLst>
            </a:pPr>
            <a:r>
              <a:rPr lang="en-US" sz="1400" b="0" strike="noStrike" spc="-1" dirty="0">
                <a:solidFill>
                  <a:srgbClr val="000000"/>
                </a:solidFill>
                <a:latin typeface="Times New Roman"/>
                <a:ea typeface="DejaVu Sans"/>
              </a:rPr>
              <a:t>Data Splitting:</a:t>
            </a:r>
            <a:endParaRPr lang="en-IN" sz="1400" b="0" strike="noStrike" spc="-1" dirty="0">
              <a:latin typeface="Arial"/>
            </a:endParaRPr>
          </a:p>
          <a:p>
            <a:pPr lvl="1">
              <a:lnSpc>
                <a:spcPct val="90000"/>
              </a:lnSpc>
              <a:spcBef>
                <a:spcPts val="1001"/>
              </a:spcBef>
              <a:tabLst>
                <a:tab pos="0" algn="l"/>
              </a:tabLst>
            </a:pPr>
            <a:r>
              <a:rPr lang="en-US" sz="1400" b="0" strike="noStrike" spc="-1" dirty="0">
                <a:solidFill>
                  <a:srgbClr val="000000"/>
                </a:solidFill>
                <a:latin typeface="Times New Roman"/>
                <a:ea typeface="DejaVu Sans"/>
              </a:rPr>
              <a:t>Divide data for testing and training.</a:t>
            </a:r>
            <a:endParaRPr lang="en-IN" sz="1400" b="0" strike="noStrike" spc="-1" dirty="0">
              <a:latin typeface="Arial"/>
            </a:endParaRPr>
          </a:p>
          <a:p>
            <a:pPr marL="285750" indent="-285750">
              <a:lnSpc>
                <a:spcPct val="90000"/>
              </a:lnSpc>
              <a:spcBef>
                <a:spcPts val="1001"/>
              </a:spcBef>
              <a:buFont typeface="Arial" panose="020B0604020202020204" pitchFamily="34" charset="0"/>
              <a:buChar char="•"/>
              <a:tabLst>
                <a:tab pos="0" algn="l"/>
              </a:tabLst>
            </a:pPr>
            <a:r>
              <a:rPr lang="en-US" sz="1400" b="0" strike="noStrike" spc="-1" dirty="0">
                <a:solidFill>
                  <a:srgbClr val="000000"/>
                </a:solidFill>
                <a:latin typeface="Times New Roman"/>
                <a:ea typeface="DejaVu Sans"/>
              </a:rPr>
              <a:t>Comparison of Models:</a:t>
            </a:r>
            <a:endParaRPr lang="en-IN" sz="1400" b="0" strike="noStrike" spc="-1" dirty="0">
              <a:latin typeface="Arial"/>
            </a:endParaRPr>
          </a:p>
          <a:p>
            <a:pPr lvl="1">
              <a:lnSpc>
                <a:spcPct val="90000"/>
              </a:lnSpc>
              <a:spcBef>
                <a:spcPts val="1001"/>
              </a:spcBef>
              <a:tabLst>
                <a:tab pos="0" algn="l"/>
              </a:tabLst>
            </a:pPr>
            <a:r>
              <a:rPr lang="en-US" sz="1400" b="0" strike="noStrike" spc="-1" dirty="0">
                <a:solidFill>
                  <a:srgbClr val="000000"/>
                </a:solidFill>
                <a:latin typeface="Times New Roman"/>
                <a:ea typeface="DejaVu Sans"/>
              </a:rPr>
              <a:t>Compare supervised (Random Forest) and unsupervised (</a:t>
            </a:r>
            <a:r>
              <a:rPr lang="en-US" sz="1400" b="0" strike="noStrike" spc="-1" dirty="0" err="1">
                <a:solidFill>
                  <a:srgbClr val="000000"/>
                </a:solidFill>
                <a:latin typeface="Times New Roman"/>
                <a:ea typeface="DejaVu Sans"/>
              </a:rPr>
              <a:t>KMeans</a:t>
            </a:r>
            <a:r>
              <a:rPr lang="en-US" sz="1400" b="0" strike="noStrike" spc="-1" dirty="0">
                <a:solidFill>
                  <a:srgbClr val="000000"/>
                </a:solidFill>
                <a:latin typeface="Times New Roman"/>
                <a:ea typeface="DejaVu Sans"/>
              </a:rPr>
              <a:t>) learning approaches.</a:t>
            </a:r>
            <a:endParaRPr lang="en-IN" sz="1400" b="0" strike="noStrike" spc="-1" dirty="0">
              <a:latin typeface="Arial"/>
            </a:endParaRPr>
          </a:p>
          <a:p>
            <a:pPr marL="285750" indent="-285750">
              <a:lnSpc>
                <a:spcPct val="90000"/>
              </a:lnSpc>
              <a:spcBef>
                <a:spcPts val="1001"/>
              </a:spcBef>
              <a:buFont typeface="Arial" panose="020B0604020202020204" pitchFamily="34" charset="0"/>
              <a:buChar char="•"/>
              <a:tabLst>
                <a:tab pos="0" algn="l"/>
              </a:tabLst>
            </a:pPr>
            <a:r>
              <a:rPr lang="en-US" sz="1400" b="0" strike="noStrike" spc="-1" dirty="0">
                <a:solidFill>
                  <a:srgbClr val="000000"/>
                </a:solidFill>
                <a:latin typeface="Times New Roman"/>
                <a:ea typeface="DejaVu Sans"/>
              </a:rPr>
              <a:t>Predicting the Best Model:</a:t>
            </a:r>
            <a:endParaRPr lang="en-IN" sz="1400" b="0" strike="noStrike" spc="-1" dirty="0">
              <a:latin typeface="Arial"/>
            </a:endParaRPr>
          </a:p>
          <a:p>
            <a:pPr lvl="1">
              <a:lnSpc>
                <a:spcPct val="90000"/>
              </a:lnSpc>
              <a:spcBef>
                <a:spcPts val="1001"/>
              </a:spcBef>
              <a:tabLst>
                <a:tab pos="0" algn="l"/>
              </a:tabLst>
            </a:pPr>
            <a:r>
              <a:rPr lang="en-US" sz="1400" b="0" strike="noStrike" spc="-1" dirty="0">
                <a:solidFill>
                  <a:srgbClr val="000000"/>
                </a:solidFill>
                <a:latin typeface="Times New Roman"/>
                <a:ea typeface="DejaVu Sans"/>
              </a:rPr>
              <a:t>Choose optimal model based on performance and practicality.</a:t>
            </a:r>
            <a:endParaRPr lang="en-IN" sz="1400" b="0" strike="noStrike" spc="-1" dirty="0">
              <a:latin typeface="Arial"/>
            </a:endParaRPr>
          </a:p>
          <a:p>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223400" y="273600"/>
            <a:ext cx="10972080" cy="1144440"/>
          </a:xfrm>
          <a:prstGeom prst="rect">
            <a:avLst/>
          </a:prstGeom>
          <a:noFill/>
          <a:ln w="0">
            <a:noFill/>
          </a:ln>
        </p:spPr>
        <p:txBody>
          <a:bodyPr lIns="0" tIns="0" rIns="0" bIns="0" anchor="ctr">
            <a:noAutofit/>
          </a:bodyPr>
          <a:lstStyle/>
          <a:p>
            <a:pPr algn="ctr">
              <a:lnSpc>
                <a:spcPct val="90000"/>
              </a:lnSpc>
              <a:buNone/>
            </a:pPr>
            <a:r>
              <a:rPr lang="en-US" sz="4000" b="1" strike="noStrike" spc="-1" dirty="0">
                <a:solidFill>
                  <a:srgbClr val="000000"/>
                </a:solidFill>
                <a:latin typeface="Arial"/>
                <a:ea typeface="DejaVu Sans"/>
              </a:rPr>
              <a:t>IMPLEMENTATION AND RESULTS</a:t>
            </a:r>
            <a:endParaRPr lang="en-US" sz="4000" b="0" strike="noStrike" spc="-1" dirty="0">
              <a:solidFill>
                <a:srgbClr val="000000"/>
              </a:solidFill>
              <a:latin typeface="Arial"/>
            </a:endParaRPr>
          </a:p>
        </p:txBody>
      </p:sp>
      <p:pic>
        <p:nvPicPr>
          <p:cNvPr id="138" name="Picture 137"/>
          <p:cNvPicPr/>
          <p:nvPr/>
        </p:nvPicPr>
        <p:blipFill>
          <a:blip r:embed="rId2"/>
          <a:stretch/>
        </p:blipFill>
        <p:spPr>
          <a:xfrm>
            <a:off x="360000" y="1620000"/>
            <a:ext cx="7020000" cy="400932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pic>
        <p:nvPicPr>
          <p:cNvPr id="140" name="Picture 139"/>
          <p:cNvPicPr/>
          <p:nvPr/>
        </p:nvPicPr>
        <p:blipFill>
          <a:blip r:embed="rId2"/>
          <a:stretch/>
        </p:blipFill>
        <p:spPr>
          <a:xfrm>
            <a:off x="752040" y="1080000"/>
            <a:ext cx="9687960" cy="48045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pic>
        <p:nvPicPr>
          <p:cNvPr id="142" name="Picture 141"/>
          <p:cNvPicPr/>
          <p:nvPr/>
        </p:nvPicPr>
        <p:blipFill>
          <a:blip r:embed="rId2"/>
          <a:stretch/>
        </p:blipFill>
        <p:spPr>
          <a:xfrm>
            <a:off x="400680" y="1260000"/>
            <a:ext cx="5179320" cy="5067360"/>
          </a:xfrm>
          <a:prstGeom prst="rect">
            <a:avLst/>
          </a:prstGeom>
          <a:ln w="0">
            <a:noFill/>
          </a:ln>
        </p:spPr>
      </p:pic>
      <p:pic>
        <p:nvPicPr>
          <p:cNvPr id="143" name="Picture 142"/>
          <p:cNvPicPr/>
          <p:nvPr/>
        </p:nvPicPr>
        <p:blipFill>
          <a:blip r:embed="rId3"/>
          <a:stretch/>
        </p:blipFill>
        <p:spPr>
          <a:xfrm>
            <a:off x="5679000" y="1418040"/>
            <a:ext cx="6309720" cy="488196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pic>
        <p:nvPicPr>
          <p:cNvPr id="145" name="Picture 144"/>
          <p:cNvPicPr/>
          <p:nvPr/>
        </p:nvPicPr>
        <p:blipFill>
          <a:blip r:embed="rId2"/>
          <a:stretch/>
        </p:blipFill>
        <p:spPr>
          <a:xfrm>
            <a:off x="540000" y="360000"/>
            <a:ext cx="5137200" cy="6408720"/>
          </a:xfrm>
          <a:prstGeom prst="rect">
            <a:avLst/>
          </a:prstGeom>
          <a:ln w="0">
            <a:noFill/>
          </a:ln>
        </p:spPr>
      </p:pic>
      <p:pic>
        <p:nvPicPr>
          <p:cNvPr id="146" name="Picture 145"/>
          <p:cNvPicPr/>
          <p:nvPr/>
        </p:nvPicPr>
        <p:blipFill>
          <a:blip r:embed="rId3"/>
          <a:stretch/>
        </p:blipFill>
        <p:spPr>
          <a:xfrm>
            <a:off x="6032880" y="1175040"/>
            <a:ext cx="5667120" cy="530496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TotalTime>
  <Words>642</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Arial</vt:lpstr>
      <vt:lpstr>Calibri</vt:lpstr>
      <vt:lpstr>Calibri Light</vt:lpstr>
      <vt:lpstr>CIDFont+F2</vt:lpstr>
      <vt:lpstr>inter-regular</vt:lpstr>
      <vt:lpstr>Symbol</vt:lpstr>
      <vt:lpstr>Times New Roman</vt:lpstr>
      <vt:lpstr>Wingdings</vt:lpstr>
      <vt:lpstr>Office Theme</vt:lpstr>
      <vt:lpstr>Office Theme</vt:lpstr>
      <vt:lpstr>Office Theme</vt:lpstr>
      <vt:lpstr>Final Review on FLEET MANAGEMENT: SUPERVISED VS. UNSUPERVISED LEARNING WITH RANDOM FOREST AND KMEANS</vt:lpstr>
      <vt:lpstr>Overview</vt:lpstr>
      <vt:lpstr>Introduction</vt:lpstr>
      <vt:lpstr>Objectives of the Project</vt:lpstr>
      <vt:lpstr>Proposed Algorithm</vt:lpstr>
      <vt:lpstr>IMPLEMENTATION AND RESULTS</vt:lpstr>
      <vt:lpstr>PowerPoint Presentation</vt:lpstr>
      <vt:lpstr>PowerPoint Presentation</vt:lpstr>
      <vt:lpstr>PowerPoint Presentation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Chiranjeevi Lect</dc:creator>
  <dc:description/>
  <cp:lastModifiedBy>Danam Sree Mahima .</cp:lastModifiedBy>
  <cp:revision>15</cp:revision>
  <dcterms:created xsi:type="dcterms:W3CDTF">2023-08-05T05:18:30Z</dcterms:created>
  <dcterms:modified xsi:type="dcterms:W3CDTF">2024-04-23T09:02:52Z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13</vt:i4>
  </property>
</Properties>
</file>