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5"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3CEFAC-5F36-482C-ADDA-D4FC95D77026}" type="datetimeFigureOut">
              <a:rPr lang="en-IN" smtClean="0"/>
              <a:t>03-09-2024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2CEAAB-16DB-48FA-B7A2-03EB3F51F1CD}" type="slidenum">
              <a:rPr lang="en-IN" smtClean="0"/>
              <a:t>‹#›</a:t>
            </a:fld>
            <a:endParaRPr lang="en-IN"/>
          </a:p>
        </p:txBody>
      </p:sp>
    </p:spTree>
    <p:extLst>
      <p:ext uri="{BB962C8B-B14F-4D97-AF65-F5344CB8AC3E}">
        <p14:creationId xmlns:p14="http://schemas.microsoft.com/office/powerpoint/2010/main" val="1668646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2CEAAB-16DB-48FA-B7A2-03EB3F51F1CD}" type="slidenum">
              <a:rPr lang="en-IN" smtClean="0"/>
              <a:t>7</a:t>
            </a:fld>
            <a:endParaRPr lang="en-IN"/>
          </a:p>
        </p:txBody>
      </p:sp>
    </p:spTree>
    <p:extLst>
      <p:ext uri="{BB962C8B-B14F-4D97-AF65-F5344CB8AC3E}">
        <p14:creationId xmlns:p14="http://schemas.microsoft.com/office/powerpoint/2010/main" val="1292077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6D266C-A141-431C-94C2-64D3D77EAC8E}"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A6E60-BB51-4123-B07E-A8ACC9F0139B}" type="slidenum">
              <a:rPr lang="en-IN" smtClean="0"/>
              <a:t>‹#›</a:t>
            </a:fld>
            <a:endParaRPr lang="en-IN"/>
          </a:p>
        </p:txBody>
      </p:sp>
    </p:spTree>
    <p:extLst>
      <p:ext uri="{BB962C8B-B14F-4D97-AF65-F5344CB8AC3E}">
        <p14:creationId xmlns:p14="http://schemas.microsoft.com/office/powerpoint/2010/main" val="2149237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6D266C-A141-431C-94C2-64D3D77EAC8E}"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BA6E60-BB51-4123-B07E-A8ACC9F0139B}" type="slidenum">
              <a:rPr lang="en-IN" smtClean="0"/>
              <a:t>‹#›</a:t>
            </a:fld>
            <a:endParaRPr lang="en-IN"/>
          </a:p>
        </p:txBody>
      </p:sp>
    </p:spTree>
    <p:extLst>
      <p:ext uri="{BB962C8B-B14F-4D97-AF65-F5344CB8AC3E}">
        <p14:creationId xmlns:p14="http://schemas.microsoft.com/office/powerpoint/2010/main" val="1953519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E6D266C-A141-431C-94C2-64D3D77EAC8E}"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A6E60-BB51-4123-B07E-A8ACC9F0139B}" type="slidenum">
              <a:rPr lang="en-IN" smtClean="0"/>
              <a:t>‹#›</a:t>
            </a:fld>
            <a:endParaRPr lang="en-IN"/>
          </a:p>
        </p:txBody>
      </p:sp>
    </p:spTree>
    <p:extLst>
      <p:ext uri="{BB962C8B-B14F-4D97-AF65-F5344CB8AC3E}">
        <p14:creationId xmlns:p14="http://schemas.microsoft.com/office/powerpoint/2010/main" val="3310285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E6D266C-A141-431C-94C2-64D3D77EAC8E}"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A6E60-BB51-4123-B07E-A8ACC9F0139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42851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6D266C-A141-431C-94C2-64D3D77EAC8E}"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A6E60-BB51-4123-B07E-A8ACC9F0139B}" type="slidenum">
              <a:rPr lang="en-IN" smtClean="0"/>
              <a:t>‹#›</a:t>
            </a:fld>
            <a:endParaRPr lang="en-IN"/>
          </a:p>
        </p:txBody>
      </p:sp>
    </p:spTree>
    <p:extLst>
      <p:ext uri="{BB962C8B-B14F-4D97-AF65-F5344CB8AC3E}">
        <p14:creationId xmlns:p14="http://schemas.microsoft.com/office/powerpoint/2010/main" val="4219935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E6D266C-A141-431C-94C2-64D3D77EAC8E}" type="datetimeFigureOut">
              <a:rPr lang="en-IN" smtClean="0"/>
              <a:t>03-09-2024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A6E60-BB51-4123-B07E-A8ACC9F0139B}" type="slidenum">
              <a:rPr lang="en-IN" smtClean="0"/>
              <a:t>‹#›</a:t>
            </a:fld>
            <a:endParaRPr lang="en-IN"/>
          </a:p>
        </p:txBody>
      </p:sp>
    </p:spTree>
    <p:extLst>
      <p:ext uri="{BB962C8B-B14F-4D97-AF65-F5344CB8AC3E}">
        <p14:creationId xmlns:p14="http://schemas.microsoft.com/office/powerpoint/2010/main" val="4100020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E6D266C-A141-431C-94C2-64D3D77EAC8E}" type="datetimeFigureOut">
              <a:rPr lang="en-IN" smtClean="0"/>
              <a:t>03-09-2024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A6E60-BB51-4123-B07E-A8ACC9F0139B}" type="slidenum">
              <a:rPr lang="en-IN" smtClean="0"/>
              <a:t>‹#›</a:t>
            </a:fld>
            <a:endParaRPr lang="en-IN"/>
          </a:p>
        </p:txBody>
      </p:sp>
    </p:spTree>
    <p:extLst>
      <p:ext uri="{BB962C8B-B14F-4D97-AF65-F5344CB8AC3E}">
        <p14:creationId xmlns:p14="http://schemas.microsoft.com/office/powerpoint/2010/main" val="3739095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6D266C-A141-431C-94C2-64D3D77EAC8E}"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A6E60-BB51-4123-B07E-A8ACC9F0139B}" type="slidenum">
              <a:rPr lang="en-IN" smtClean="0"/>
              <a:t>‹#›</a:t>
            </a:fld>
            <a:endParaRPr lang="en-IN"/>
          </a:p>
        </p:txBody>
      </p:sp>
    </p:spTree>
    <p:extLst>
      <p:ext uri="{BB962C8B-B14F-4D97-AF65-F5344CB8AC3E}">
        <p14:creationId xmlns:p14="http://schemas.microsoft.com/office/powerpoint/2010/main" val="937284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6D266C-A141-431C-94C2-64D3D77EAC8E}"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A6E60-BB51-4123-B07E-A8ACC9F0139B}" type="slidenum">
              <a:rPr lang="en-IN" smtClean="0"/>
              <a:t>‹#›</a:t>
            </a:fld>
            <a:endParaRPr lang="en-IN"/>
          </a:p>
        </p:txBody>
      </p:sp>
    </p:spTree>
    <p:extLst>
      <p:ext uri="{BB962C8B-B14F-4D97-AF65-F5344CB8AC3E}">
        <p14:creationId xmlns:p14="http://schemas.microsoft.com/office/powerpoint/2010/main" val="757139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E6D266C-A141-431C-94C2-64D3D77EAC8E}"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A6E60-BB51-4123-B07E-A8ACC9F0139B}" type="slidenum">
              <a:rPr lang="en-IN" smtClean="0"/>
              <a:t>‹#›</a:t>
            </a:fld>
            <a:endParaRPr lang="en-IN"/>
          </a:p>
        </p:txBody>
      </p:sp>
    </p:spTree>
    <p:extLst>
      <p:ext uri="{BB962C8B-B14F-4D97-AF65-F5344CB8AC3E}">
        <p14:creationId xmlns:p14="http://schemas.microsoft.com/office/powerpoint/2010/main" val="1114748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6D266C-A141-431C-94C2-64D3D77EAC8E}"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A6E60-BB51-4123-B07E-A8ACC9F0139B}" type="slidenum">
              <a:rPr lang="en-IN" smtClean="0"/>
              <a:t>‹#›</a:t>
            </a:fld>
            <a:endParaRPr lang="en-IN"/>
          </a:p>
        </p:txBody>
      </p:sp>
    </p:spTree>
    <p:extLst>
      <p:ext uri="{BB962C8B-B14F-4D97-AF65-F5344CB8AC3E}">
        <p14:creationId xmlns:p14="http://schemas.microsoft.com/office/powerpoint/2010/main" val="110116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6D266C-A141-431C-94C2-64D3D77EAC8E}"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BA6E60-BB51-4123-B07E-A8ACC9F0139B}" type="slidenum">
              <a:rPr lang="en-IN" smtClean="0"/>
              <a:t>‹#›</a:t>
            </a:fld>
            <a:endParaRPr lang="en-IN"/>
          </a:p>
        </p:txBody>
      </p:sp>
    </p:spTree>
    <p:extLst>
      <p:ext uri="{BB962C8B-B14F-4D97-AF65-F5344CB8AC3E}">
        <p14:creationId xmlns:p14="http://schemas.microsoft.com/office/powerpoint/2010/main" val="577943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6D266C-A141-431C-94C2-64D3D77EAC8E}" type="datetimeFigureOut">
              <a:rPr lang="en-IN" smtClean="0"/>
              <a:t>03-09-2024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BA6E60-BB51-4123-B07E-A8ACC9F0139B}" type="slidenum">
              <a:rPr lang="en-IN" smtClean="0"/>
              <a:t>‹#›</a:t>
            </a:fld>
            <a:endParaRPr lang="en-IN"/>
          </a:p>
        </p:txBody>
      </p:sp>
    </p:spTree>
    <p:extLst>
      <p:ext uri="{BB962C8B-B14F-4D97-AF65-F5344CB8AC3E}">
        <p14:creationId xmlns:p14="http://schemas.microsoft.com/office/powerpoint/2010/main" val="3662920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E6D266C-A141-431C-94C2-64D3D77EAC8E}" type="datetimeFigureOut">
              <a:rPr lang="en-IN" smtClean="0"/>
              <a:t>03-09-2024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4BA6E60-BB51-4123-B07E-A8ACC9F0139B}" type="slidenum">
              <a:rPr lang="en-IN" smtClean="0"/>
              <a:t>‹#›</a:t>
            </a:fld>
            <a:endParaRPr lang="en-IN"/>
          </a:p>
        </p:txBody>
      </p:sp>
    </p:spTree>
    <p:extLst>
      <p:ext uri="{BB962C8B-B14F-4D97-AF65-F5344CB8AC3E}">
        <p14:creationId xmlns:p14="http://schemas.microsoft.com/office/powerpoint/2010/main" val="3651141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E6D266C-A141-431C-94C2-64D3D77EAC8E}" type="datetimeFigureOut">
              <a:rPr lang="en-IN" smtClean="0"/>
              <a:t>03-09-2024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4BA6E60-BB51-4123-B07E-A8ACC9F0139B}" type="slidenum">
              <a:rPr lang="en-IN" smtClean="0"/>
              <a:t>‹#›</a:t>
            </a:fld>
            <a:endParaRPr lang="en-IN"/>
          </a:p>
        </p:txBody>
      </p:sp>
    </p:spTree>
    <p:extLst>
      <p:ext uri="{BB962C8B-B14F-4D97-AF65-F5344CB8AC3E}">
        <p14:creationId xmlns:p14="http://schemas.microsoft.com/office/powerpoint/2010/main" val="1153405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E6D266C-A141-431C-94C2-64D3D77EAC8E}" type="datetimeFigureOut">
              <a:rPr lang="en-IN" smtClean="0"/>
              <a:t>03-09-2024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4BA6E60-BB51-4123-B07E-A8ACC9F0139B}" type="slidenum">
              <a:rPr lang="en-IN" smtClean="0"/>
              <a:t>‹#›</a:t>
            </a:fld>
            <a:endParaRPr lang="en-IN"/>
          </a:p>
        </p:txBody>
      </p:sp>
    </p:spTree>
    <p:extLst>
      <p:ext uri="{BB962C8B-B14F-4D97-AF65-F5344CB8AC3E}">
        <p14:creationId xmlns:p14="http://schemas.microsoft.com/office/powerpoint/2010/main" val="2699246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6D266C-A141-431C-94C2-64D3D77EAC8E}"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BA6E60-BB51-4123-B07E-A8ACC9F0139B}" type="slidenum">
              <a:rPr lang="en-IN" smtClean="0"/>
              <a:t>‹#›</a:t>
            </a:fld>
            <a:endParaRPr lang="en-IN"/>
          </a:p>
        </p:txBody>
      </p:sp>
    </p:spTree>
    <p:extLst>
      <p:ext uri="{BB962C8B-B14F-4D97-AF65-F5344CB8AC3E}">
        <p14:creationId xmlns:p14="http://schemas.microsoft.com/office/powerpoint/2010/main" val="2180917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E6D266C-A141-431C-94C2-64D3D77EAC8E}" type="datetimeFigureOut">
              <a:rPr lang="en-IN" smtClean="0"/>
              <a:t>03-09-2024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4BA6E60-BB51-4123-B07E-A8ACC9F0139B}" type="slidenum">
              <a:rPr lang="en-IN" smtClean="0"/>
              <a:t>‹#›</a:t>
            </a:fld>
            <a:endParaRPr lang="en-IN"/>
          </a:p>
        </p:txBody>
      </p:sp>
    </p:spTree>
    <p:extLst>
      <p:ext uri="{BB962C8B-B14F-4D97-AF65-F5344CB8AC3E}">
        <p14:creationId xmlns:p14="http://schemas.microsoft.com/office/powerpoint/2010/main" val="37337487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ext uri="{BEBA8EAE-BF5A-486C-A8C5-ECC9F3942E4B}">
                <a14:imgProps xmlns:a14="http://schemas.microsoft.com/office/drawing/2010/main">
                  <a14:imgLayer r:embed="rId3">
                    <a14:imgEffect>
                      <a14:brightnessContrast bright="40000"/>
                    </a14:imgEffect>
                  </a14:imgLayer>
                </a14:imgProps>
              </a:ext>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E3231-2C05-78D0-67ED-6062CBD095D5}"/>
              </a:ext>
            </a:extLst>
          </p:cNvPr>
          <p:cNvSpPr>
            <a:spLocks noGrp="1"/>
          </p:cNvSpPr>
          <p:nvPr>
            <p:ph type="ctrTitle"/>
          </p:nvPr>
        </p:nvSpPr>
        <p:spPr>
          <a:xfrm>
            <a:off x="6577781" y="117986"/>
            <a:ext cx="4945625" cy="6007512"/>
          </a:xfrm>
        </p:spPr>
        <p:txBody>
          <a:bodyPr/>
          <a:lstStyle/>
          <a:p>
            <a:pPr algn="ctr"/>
            <a:r>
              <a:rPr lang="en-IN" b="1" dirty="0">
                <a:ln w="12700" cmpd="sng">
                  <a:solidFill>
                    <a:schemeClr val="bg2">
                      <a:lumMod val="75000"/>
                    </a:schemeClr>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5400000" algn="t" rotWithShape="0">
                    <a:prstClr val="black">
                      <a:alpha val="40000"/>
                    </a:prstClr>
                  </a:outerShdw>
                  <a:reflection blurRad="6350" stA="55000" endA="300" endPos="45500" dir="5400000" sy="-100000" algn="bl" rotWithShape="0"/>
                </a:effectLst>
                <a:latin typeface="Imprint MT Shadow" panose="04020605060303030202" pitchFamily="82" charset="0"/>
              </a:rPr>
              <a:t>U.S. Sales Overview Tableau Dashboard Project</a:t>
            </a:r>
          </a:p>
        </p:txBody>
      </p:sp>
      <p:pic>
        <p:nvPicPr>
          <p:cNvPr id="5" name="Picture 4">
            <a:extLst>
              <a:ext uri="{FF2B5EF4-FFF2-40B4-BE49-F238E27FC236}">
                <a16:creationId xmlns:a16="http://schemas.microsoft.com/office/drawing/2014/main" id="{6DFA548B-E6EA-C4D9-9FA3-967B3E70BAE6}"/>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0" y="0"/>
            <a:ext cx="6135329" cy="6857999"/>
          </a:xfrm>
          <a:prstGeom prst="rect">
            <a:avLst/>
          </a:prstGeom>
          <a:ln>
            <a:noFill/>
          </a:ln>
          <a:effectLst>
            <a:softEdge rad="112500"/>
          </a:effectLst>
        </p:spPr>
      </p:pic>
    </p:spTree>
    <p:extLst>
      <p:ext uri="{BB962C8B-B14F-4D97-AF65-F5344CB8AC3E}">
        <p14:creationId xmlns:p14="http://schemas.microsoft.com/office/powerpoint/2010/main" val="1126145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ext uri="{BEBA8EAE-BF5A-486C-A8C5-ECC9F3942E4B}">
                <a14:imgProps xmlns:a14="http://schemas.microsoft.com/office/drawing/2010/main">
                  <a14:imgLayer r:embed="rId3">
                    <a14:imgEffect>
                      <a14:brightnessContrast bright="40000"/>
                    </a14:imgEffect>
                  </a14:imgLayer>
                </a14:imgProps>
              </a:ext>
            </a:extLst>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8A1643-8990-B0ED-53A1-0B1B4CA2A864}"/>
              </a:ext>
            </a:extLst>
          </p:cNvPr>
          <p:cNvSpPr>
            <a:spLocks noGrp="1"/>
          </p:cNvSpPr>
          <p:nvPr>
            <p:ph idx="1"/>
          </p:nvPr>
        </p:nvSpPr>
        <p:spPr>
          <a:xfrm>
            <a:off x="383458" y="1248697"/>
            <a:ext cx="11366090" cy="6479458"/>
          </a:xfrm>
        </p:spPr>
        <p:txBody>
          <a:bodyPr/>
          <a:lstStyle/>
          <a:p>
            <a:pPr>
              <a:buFont typeface="Wingdings" panose="05000000000000000000" pitchFamily="2" charset="2"/>
              <a:buChar char="Ø"/>
            </a:pPr>
            <a:r>
              <a:rPr lang="en-IN" dirty="0">
                <a:solidFill>
                  <a:schemeClr val="tx1">
                    <a:lumMod val="95000"/>
                  </a:schemeClr>
                </a:solidFill>
                <a:latin typeface="Imprint MT Shadow" panose="04020605060303030202" pitchFamily="82" charset="0"/>
              </a:rPr>
              <a:t>Next Steps:</a:t>
            </a:r>
          </a:p>
          <a:p>
            <a:pPr>
              <a:buFont typeface="Courier New" panose="02070309020205020404" pitchFamily="49" charset="0"/>
              <a:buChar char="o"/>
            </a:pPr>
            <a:r>
              <a:rPr lang="en-IN" sz="1800" dirty="0">
                <a:solidFill>
                  <a:schemeClr val="bg1">
                    <a:lumMod val="95000"/>
                    <a:lumOff val="5000"/>
                  </a:schemeClr>
                </a:solidFill>
                <a:latin typeface="Imprint MT Shadow" panose="04020605060303030202" pitchFamily="82" charset="0"/>
              </a:rPr>
              <a:t>Implementing the identified future enhancements to further improve the dashboard’s functionality and user experience.</a:t>
            </a:r>
          </a:p>
          <a:p>
            <a:pPr>
              <a:buFont typeface="Courier New" panose="02070309020205020404" pitchFamily="49" charset="0"/>
              <a:buChar char="o"/>
            </a:pPr>
            <a:r>
              <a:rPr lang="en-IN" sz="1800" dirty="0">
                <a:solidFill>
                  <a:schemeClr val="bg1">
                    <a:lumMod val="95000"/>
                    <a:lumOff val="5000"/>
                  </a:schemeClr>
                </a:solidFill>
                <a:latin typeface="Imprint MT Shadow" panose="04020605060303030202" pitchFamily="82" charset="0"/>
              </a:rPr>
              <a:t>Continuously updating the dashboard with the latest data and insights to maintain its relevance and value for stakeholders.</a:t>
            </a:r>
          </a:p>
          <a:p>
            <a:pPr>
              <a:buFont typeface="Courier New" panose="02070309020205020404" pitchFamily="49" charset="0"/>
              <a:buChar char="o"/>
            </a:pPr>
            <a:r>
              <a:rPr lang="en-IN" sz="1800" dirty="0">
                <a:solidFill>
                  <a:schemeClr val="bg1">
                    <a:lumMod val="95000"/>
                    <a:lumOff val="5000"/>
                  </a:schemeClr>
                </a:solidFill>
                <a:latin typeface="Imprint MT Shadow" panose="04020605060303030202" pitchFamily="82" charset="0"/>
              </a:rPr>
              <a:t>Leveraging the insights gained from the dashboard to refine sales strategies, enhance customer engagement, and drive revenue growth.</a:t>
            </a:r>
          </a:p>
          <a:p>
            <a:pPr marL="0" indent="0">
              <a:buNone/>
            </a:pPr>
            <a:endParaRPr lang="en-IN" sz="1800" dirty="0">
              <a:solidFill>
                <a:schemeClr val="bg1">
                  <a:lumMod val="95000"/>
                  <a:lumOff val="5000"/>
                </a:schemeClr>
              </a:solidFill>
              <a:latin typeface="Imprint MT Shadow" panose="04020605060303030202" pitchFamily="82" charset="0"/>
            </a:endParaRPr>
          </a:p>
          <a:p>
            <a:pPr marL="0" indent="0">
              <a:buNone/>
            </a:pPr>
            <a:r>
              <a:rPr lang="en-IN" sz="1800" dirty="0">
                <a:solidFill>
                  <a:schemeClr val="bg1">
                    <a:lumMod val="95000"/>
                    <a:lumOff val="5000"/>
                  </a:schemeClr>
                </a:solidFill>
                <a:latin typeface="Imprint MT Shadow" panose="04020605060303030202" pitchFamily="82" charset="0"/>
              </a:rPr>
              <a:t>      In conclusion, the U.S. Sales Overview Tableau Dashboard has proven to be an invaluable asset for understanding sales performance and driving strategic business decisions. By continuing to evolve and expand its capabilities, the dashboard will support the company’s long-term sales objectives and contribute to sustained market success.</a:t>
            </a:r>
          </a:p>
        </p:txBody>
      </p:sp>
    </p:spTree>
    <p:extLst>
      <p:ext uri="{BB962C8B-B14F-4D97-AF65-F5344CB8AC3E}">
        <p14:creationId xmlns:p14="http://schemas.microsoft.com/office/powerpoint/2010/main" val="1652815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ext uri="{BEBA8EAE-BF5A-486C-A8C5-ECC9F3942E4B}">
                <a14:imgProps xmlns:a14="http://schemas.microsoft.com/office/drawing/2010/main">
                  <a14:imgLayer r:embed="rId3">
                    <a14:imgEffect>
                      <a14:brightnessContrast bright="40000"/>
                    </a14:imgEffect>
                  </a14:imgLayer>
                </a14:imgProps>
              </a:ext>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03576-48CD-25B4-6911-413379ED602C}"/>
              </a:ext>
            </a:extLst>
          </p:cNvPr>
          <p:cNvSpPr>
            <a:spLocks noGrp="1"/>
          </p:cNvSpPr>
          <p:nvPr>
            <p:ph type="title"/>
          </p:nvPr>
        </p:nvSpPr>
        <p:spPr>
          <a:xfrm>
            <a:off x="1452357" y="0"/>
            <a:ext cx="9404723" cy="1400530"/>
          </a:xfrm>
        </p:spPr>
        <p:txBody>
          <a:bodyPr/>
          <a:lstStyle/>
          <a:p>
            <a:pPr algn="ctr"/>
            <a:r>
              <a:rPr lang="en-IN" sz="6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Imprint MT Shadow" panose="04020605060303030202" pitchFamily="82" charset="0"/>
              </a:rPr>
              <a:t>INTRODUCTION</a:t>
            </a:r>
          </a:p>
        </p:txBody>
      </p:sp>
      <p:sp>
        <p:nvSpPr>
          <p:cNvPr id="3" name="Content Placeholder 2">
            <a:extLst>
              <a:ext uri="{FF2B5EF4-FFF2-40B4-BE49-F238E27FC236}">
                <a16:creationId xmlns:a16="http://schemas.microsoft.com/office/drawing/2014/main" id="{E24E8DBD-CB93-629D-E4FD-87C20FF03127}"/>
              </a:ext>
            </a:extLst>
          </p:cNvPr>
          <p:cNvSpPr>
            <a:spLocks noGrp="1"/>
          </p:cNvSpPr>
          <p:nvPr>
            <p:ph idx="1"/>
          </p:nvPr>
        </p:nvSpPr>
        <p:spPr>
          <a:xfrm>
            <a:off x="294968" y="1170039"/>
            <a:ext cx="11631561" cy="5574890"/>
          </a:xfrm>
        </p:spPr>
        <p:txBody>
          <a:bodyPr>
            <a:normAutofit/>
          </a:bodyPr>
          <a:lstStyle/>
          <a:p>
            <a:pPr>
              <a:buFont typeface="Wingdings" panose="05000000000000000000" pitchFamily="2" charset="2"/>
              <a:buChar char="Ø"/>
            </a:pPr>
            <a:r>
              <a:rPr lang="en-IN" b="1" dirty="0">
                <a:solidFill>
                  <a:schemeClr val="tx1">
                    <a:lumMod val="95000"/>
                  </a:schemeClr>
                </a:solidFill>
                <a:latin typeface="Imprint MT Shadow" panose="04020605060303030202" pitchFamily="82" charset="0"/>
              </a:rPr>
              <a:t>OBJECTIVE</a:t>
            </a:r>
          </a:p>
          <a:p>
            <a:pPr marL="0" indent="0">
              <a:buNone/>
            </a:pPr>
            <a:r>
              <a:rPr lang="en-IN" sz="1800" dirty="0">
                <a:solidFill>
                  <a:schemeClr val="bg1">
                    <a:lumMod val="95000"/>
                    <a:lumOff val="5000"/>
                  </a:schemeClr>
                </a:solidFill>
                <a:latin typeface="Imprint MT Shadow" panose="04020605060303030202" pitchFamily="82" charset="0"/>
              </a:rPr>
              <a:t>The primary objective of the Sales Overview Tableau Dashboard Project is to create an interactive and user-friendly dashboard that provides a comprehensive view of the company’s sales performance. This dashboard aims to:</a:t>
            </a:r>
          </a:p>
          <a:p>
            <a:pPr>
              <a:buFont typeface="Courier New" panose="02070309020205020404" pitchFamily="49" charset="0"/>
              <a:buChar char="o"/>
            </a:pPr>
            <a:r>
              <a:rPr lang="en-IN" dirty="0">
                <a:solidFill>
                  <a:schemeClr val="tx1">
                    <a:lumMod val="95000"/>
                  </a:schemeClr>
                </a:solidFill>
                <a:latin typeface="Imprint MT Shadow" panose="04020605060303030202" pitchFamily="82" charset="0"/>
              </a:rPr>
              <a:t>Visualize Key Sales Metrices: </a:t>
            </a:r>
            <a:r>
              <a:rPr lang="en-IN" sz="1800" dirty="0">
                <a:solidFill>
                  <a:schemeClr val="bg1">
                    <a:lumMod val="95000"/>
                    <a:lumOff val="5000"/>
                  </a:schemeClr>
                </a:solidFill>
                <a:latin typeface="Imprint MT Shadow" panose="04020605060303030202" pitchFamily="82" charset="0"/>
              </a:rPr>
              <a:t>Present critical sales metrices such as total revenue, sales growth rate, and average deal size in an easy-to-understand format.</a:t>
            </a:r>
          </a:p>
          <a:p>
            <a:pPr>
              <a:buFont typeface="Courier New" panose="02070309020205020404" pitchFamily="49" charset="0"/>
              <a:buChar char="o"/>
            </a:pPr>
            <a:r>
              <a:rPr lang="en-IN" dirty="0">
                <a:solidFill>
                  <a:schemeClr val="tx1">
                    <a:lumMod val="85000"/>
                  </a:schemeClr>
                </a:solidFill>
                <a:latin typeface="Imprint MT Shadow" panose="04020605060303030202" pitchFamily="82" charset="0"/>
              </a:rPr>
              <a:t>Identify Sales Trends And  Patterns: </a:t>
            </a:r>
            <a:r>
              <a:rPr lang="en-IN" sz="1800" dirty="0">
                <a:solidFill>
                  <a:schemeClr val="bg1">
                    <a:lumMod val="95000"/>
                    <a:lumOff val="5000"/>
                  </a:schemeClr>
                </a:solidFill>
                <a:latin typeface="Imprint MT Shadow" panose="04020605060303030202" pitchFamily="82" charset="0"/>
              </a:rPr>
              <a:t>Enable users to identify trends over time, including seasonal variations and long-term growth patterns.</a:t>
            </a:r>
          </a:p>
          <a:p>
            <a:pPr>
              <a:buFont typeface="Courier New" panose="02070309020205020404" pitchFamily="49" charset="0"/>
              <a:buChar char="o"/>
            </a:pPr>
            <a:r>
              <a:rPr lang="en-IN" dirty="0">
                <a:solidFill>
                  <a:schemeClr val="tx1">
                    <a:lumMod val="85000"/>
                  </a:schemeClr>
                </a:solidFill>
                <a:latin typeface="Imprint MT Shadow" panose="04020605060303030202" pitchFamily="82" charset="0"/>
              </a:rPr>
              <a:t>Analyse Sales By Dimensions: </a:t>
            </a:r>
            <a:r>
              <a:rPr lang="en-IN" sz="1800" dirty="0">
                <a:solidFill>
                  <a:schemeClr val="bg1">
                    <a:lumMod val="95000"/>
                    <a:lumOff val="5000"/>
                  </a:schemeClr>
                </a:solidFill>
                <a:latin typeface="Imprint MT Shadow" panose="04020605060303030202" pitchFamily="82" charset="0"/>
              </a:rPr>
              <a:t>Offer insights into sales performance across different dimensions, such as regions, product categories, sales channels, and customer segments.</a:t>
            </a:r>
          </a:p>
          <a:p>
            <a:pPr>
              <a:buFont typeface="Courier New" panose="02070309020205020404" pitchFamily="49" charset="0"/>
              <a:buChar char="o"/>
            </a:pPr>
            <a:r>
              <a:rPr lang="en-IN" dirty="0">
                <a:solidFill>
                  <a:schemeClr val="tx1">
                    <a:lumMod val="85000"/>
                  </a:schemeClr>
                </a:solidFill>
                <a:latin typeface="Imprint MT Shadow" panose="04020605060303030202" pitchFamily="82" charset="0"/>
              </a:rPr>
              <a:t>Enhance Decision-Making: </a:t>
            </a:r>
            <a:r>
              <a:rPr lang="en-IN" sz="1800" dirty="0">
                <a:solidFill>
                  <a:schemeClr val="bg1">
                    <a:lumMod val="95000"/>
                    <a:lumOff val="5000"/>
                  </a:schemeClr>
                </a:solidFill>
                <a:latin typeface="Imprint MT Shadow" panose="04020605060303030202" pitchFamily="82" charset="0"/>
              </a:rPr>
              <a:t>Provide actionable insights to support data-driven decision-making for sales strategy, resource allocation, and market expansion.</a:t>
            </a:r>
          </a:p>
          <a:p>
            <a:pPr>
              <a:buFont typeface="Courier New" panose="02070309020205020404" pitchFamily="49" charset="0"/>
              <a:buChar char="o"/>
            </a:pPr>
            <a:r>
              <a:rPr lang="en-IN" dirty="0">
                <a:solidFill>
                  <a:schemeClr val="tx1">
                    <a:lumMod val="95000"/>
                  </a:schemeClr>
                </a:solidFill>
                <a:latin typeface="Imprint MT Shadow" panose="04020605060303030202" pitchFamily="82" charset="0"/>
              </a:rPr>
              <a:t>Improve Sales Performance Monitoring: </a:t>
            </a:r>
            <a:r>
              <a:rPr lang="en-IN" sz="1800" dirty="0">
                <a:solidFill>
                  <a:schemeClr val="bg1">
                    <a:lumMod val="95000"/>
                    <a:lumOff val="5000"/>
                  </a:schemeClr>
                </a:solidFill>
                <a:latin typeface="Imprint MT Shadow" panose="04020605060303030202" pitchFamily="82" charset="0"/>
              </a:rPr>
              <a:t>Facilitate real-time monitoring of sales targets versus actuals, helping to identify areas of improvement and drive performance.</a:t>
            </a:r>
          </a:p>
          <a:p>
            <a:pPr marL="0" indent="0">
              <a:buNone/>
            </a:pPr>
            <a:r>
              <a:rPr lang="en-IN" sz="1800" dirty="0">
                <a:solidFill>
                  <a:schemeClr val="bg1">
                    <a:lumMod val="95000"/>
                    <a:lumOff val="5000"/>
                  </a:schemeClr>
                </a:solidFill>
                <a:latin typeface="Imprint MT Shadow" panose="04020605060303030202" pitchFamily="82" charset="0"/>
              </a:rPr>
              <a:t>By achieving these objectives, the dashboard will serve as a powerful tool for sales managers, executives, and other stakeholders to make informed decisions, optimize sales strategies, and ultimately drive revenue growth.</a:t>
            </a:r>
          </a:p>
        </p:txBody>
      </p:sp>
    </p:spTree>
    <p:extLst>
      <p:ext uri="{BB962C8B-B14F-4D97-AF65-F5344CB8AC3E}">
        <p14:creationId xmlns:p14="http://schemas.microsoft.com/office/powerpoint/2010/main" val="1035802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ext uri="{BEBA8EAE-BF5A-486C-A8C5-ECC9F3942E4B}">
                <a14:imgProps xmlns:a14="http://schemas.microsoft.com/office/drawing/2010/main">
                  <a14:imgLayer r:embed="rId3">
                    <a14:imgEffect>
                      <a14:brightnessContrast bright="40000"/>
                    </a14:imgEffect>
                  </a14:imgLayer>
                </a14:imgProps>
              </a:ext>
            </a:extLst>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B10D86-AB73-429C-A939-12D544A8155E}"/>
              </a:ext>
            </a:extLst>
          </p:cNvPr>
          <p:cNvSpPr>
            <a:spLocks noGrp="1"/>
          </p:cNvSpPr>
          <p:nvPr>
            <p:ph idx="1"/>
          </p:nvPr>
        </p:nvSpPr>
        <p:spPr>
          <a:xfrm>
            <a:off x="196645" y="855406"/>
            <a:ext cx="11769213" cy="5919020"/>
          </a:xfrm>
        </p:spPr>
        <p:txBody>
          <a:bodyPr/>
          <a:lstStyle/>
          <a:p>
            <a:pPr>
              <a:buFont typeface="Wingdings" panose="05000000000000000000" pitchFamily="2" charset="2"/>
              <a:buChar char="Ø"/>
            </a:pPr>
            <a:r>
              <a:rPr lang="en-IN" b="1" dirty="0">
                <a:solidFill>
                  <a:schemeClr val="tx1">
                    <a:lumMod val="95000"/>
                  </a:schemeClr>
                </a:solidFill>
                <a:latin typeface="Imprint MT Shadow" panose="04020605060303030202" pitchFamily="82" charset="0"/>
              </a:rPr>
              <a:t>SCOPE</a:t>
            </a:r>
          </a:p>
          <a:p>
            <a:pPr marL="0" indent="0">
              <a:buNone/>
            </a:pPr>
            <a:r>
              <a:rPr lang="en-IN" sz="1800" dirty="0">
                <a:solidFill>
                  <a:schemeClr val="bg1">
                    <a:lumMod val="95000"/>
                    <a:lumOff val="5000"/>
                  </a:schemeClr>
                </a:solidFill>
                <a:latin typeface="Imprint MT Shadow" panose="04020605060303030202" pitchFamily="82" charset="0"/>
              </a:rPr>
              <a:t>The scope of the Sales Overview Tableau Dashboard Project encompasses the following key areas:</a:t>
            </a:r>
          </a:p>
          <a:p>
            <a:pPr>
              <a:buFont typeface="Courier New" panose="02070309020205020404" pitchFamily="49" charset="0"/>
              <a:buChar char="o"/>
            </a:pPr>
            <a:r>
              <a:rPr lang="en-IN" dirty="0">
                <a:solidFill>
                  <a:schemeClr val="tx1">
                    <a:lumMod val="85000"/>
                  </a:schemeClr>
                </a:solidFill>
                <a:latin typeface="Imprint MT Shadow" panose="04020605060303030202" pitchFamily="82" charset="0"/>
              </a:rPr>
              <a:t>Data Coverage: </a:t>
            </a:r>
            <a:r>
              <a:rPr lang="en-IN" sz="1800" dirty="0">
                <a:solidFill>
                  <a:schemeClr val="bg1">
                    <a:lumMod val="95000"/>
                    <a:lumOff val="5000"/>
                  </a:schemeClr>
                </a:solidFill>
                <a:latin typeface="Imprint MT Shadow" panose="04020605060303030202" pitchFamily="82" charset="0"/>
              </a:rPr>
              <a:t>The dashboard consolidates sales data from various sources, including CRM systems, ERP databases, and Excel files, covering multiple dimensions such as country/regions, product categories and sales channels.</a:t>
            </a:r>
          </a:p>
          <a:p>
            <a:pPr>
              <a:buFont typeface="Courier New" panose="02070309020205020404" pitchFamily="49" charset="0"/>
              <a:buChar char="o"/>
            </a:pPr>
            <a:r>
              <a:rPr lang="en-IN" dirty="0">
                <a:solidFill>
                  <a:schemeClr val="tx1">
                    <a:lumMod val="85000"/>
                  </a:schemeClr>
                </a:solidFill>
                <a:latin typeface="Imprint MT Shadow" panose="04020605060303030202" pitchFamily="82" charset="0"/>
              </a:rPr>
              <a:t>Time Period Analysis: </a:t>
            </a:r>
            <a:r>
              <a:rPr lang="en-IN" sz="1800" dirty="0">
                <a:solidFill>
                  <a:schemeClr val="bg1">
                    <a:lumMod val="95000"/>
                    <a:lumOff val="5000"/>
                  </a:schemeClr>
                </a:solidFill>
                <a:latin typeface="Imprint MT Shadow" panose="04020605060303030202" pitchFamily="82" charset="0"/>
              </a:rPr>
              <a:t>The dashboard provides insights into sales performance over different time periods-daily, weekly, monthly, quarterly, and yearly – allowing users to track trends and compare performance across timeframes.</a:t>
            </a:r>
          </a:p>
          <a:p>
            <a:pPr>
              <a:buFont typeface="Courier New" panose="02070309020205020404" pitchFamily="49" charset="0"/>
              <a:buChar char="o"/>
            </a:pPr>
            <a:r>
              <a:rPr lang="en-IN" dirty="0">
                <a:solidFill>
                  <a:schemeClr val="tx1">
                    <a:lumMod val="85000"/>
                  </a:schemeClr>
                </a:solidFill>
                <a:latin typeface="Imprint MT Shadow" panose="04020605060303030202" pitchFamily="82" charset="0"/>
              </a:rPr>
              <a:t>Product and Category Insights: </a:t>
            </a:r>
            <a:r>
              <a:rPr lang="en-IN" sz="1800" dirty="0">
                <a:solidFill>
                  <a:schemeClr val="bg1">
                    <a:lumMod val="95000"/>
                    <a:lumOff val="5000"/>
                  </a:schemeClr>
                </a:solidFill>
                <a:latin typeface="Imprint MT Shadow" panose="04020605060303030202" pitchFamily="82" charset="0"/>
              </a:rPr>
              <a:t>Analysis sales data across different products categories to identify top performers and underperforming segments, aiding in product portfolio optimization.</a:t>
            </a:r>
          </a:p>
          <a:p>
            <a:pPr>
              <a:buFont typeface="Courier New" panose="02070309020205020404" pitchFamily="49" charset="0"/>
              <a:buChar char="o"/>
            </a:pPr>
            <a:r>
              <a:rPr lang="en-IN" dirty="0">
                <a:solidFill>
                  <a:schemeClr val="tx1">
                    <a:lumMod val="85000"/>
                  </a:schemeClr>
                </a:solidFill>
                <a:latin typeface="Imprint MT Shadow" panose="04020605060303030202" pitchFamily="82" charset="0"/>
              </a:rPr>
              <a:t>Sales Channel Performance: </a:t>
            </a:r>
            <a:r>
              <a:rPr lang="en-IN" sz="1800" dirty="0">
                <a:solidFill>
                  <a:schemeClr val="bg1">
                    <a:lumMod val="95000"/>
                    <a:lumOff val="5000"/>
                  </a:schemeClr>
                </a:solidFill>
                <a:latin typeface="Imprint MT Shadow" panose="04020605060303030202" pitchFamily="82" charset="0"/>
              </a:rPr>
              <a:t>Evaluates the effectiveness of various sales channels(e.g., online, retail, wholesale) to help refine channel strategies and optimize resource allocation.</a:t>
            </a:r>
          </a:p>
          <a:p>
            <a:pPr>
              <a:buFont typeface="Courier New" panose="02070309020205020404" pitchFamily="49" charset="0"/>
              <a:buChar char="o"/>
            </a:pPr>
            <a:r>
              <a:rPr lang="en-IN" dirty="0">
                <a:solidFill>
                  <a:schemeClr val="tx1">
                    <a:lumMod val="85000"/>
                  </a:schemeClr>
                </a:solidFill>
                <a:latin typeface="Imprint MT Shadow" panose="04020605060303030202" pitchFamily="82" charset="0"/>
              </a:rPr>
              <a:t>Interactive Features: </a:t>
            </a:r>
            <a:r>
              <a:rPr lang="en-IN" sz="1800" dirty="0">
                <a:solidFill>
                  <a:schemeClr val="bg1">
                    <a:lumMod val="95000"/>
                    <a:lumOff val="5000"/>
                  </a:schemeClr>
                </a:solidFill>
                <a:latin typeface="Imprint MT Shadow" panose="04020605060303030202" pitchFamily="82" charset="0"/>
              </a:rPr>
              <a:t>The dashboard incorporates interactive elements such as filters, drill-down capabilities, and dynamic charts to provide a tailored analysis experience for different stakeholders.</a:t>
            </a:r>
          </a:p>
          <a:p>
            <a:pPr>
              <a:buFont typeface="Courier New" panose="02070309020205020404" pitchFamily="49" charset="0"/>
              <a:buChar char="o"/>
            </a:pPr>
            <a:r>
              <a:rPr lang="en-IN" dirty="0">
                <a:solidFill>
                  <a:schemeClr val="tx1">
                    <a:lumMod val="85000"/>
                  </a:schemeClr>
                </a:solidFill>
                <a:latin typeface="Imprint MT Shadow" panose="04020605060303030202" pitchFamily="82" charset="0"/>
              </a:rPr>
              <a:t>Performance Monitoring: </a:t>
            </a:r>
            <a:r>
              <a:rPr lang="en-IN" sz="1800" dirty="0">
                <a:solidFill>
                  <a:schemeClr val="bg1">
                    <a:lumMod val="95000"/>
                    <a:lumOff val="5000"/>
                  </a:schemeClr>
                </a:solidFill>
                <a:latin typeface="Imprint MT Shadow" panose="04020605060303030202" pitchFamily="82" charset="0"/>
              </a:rPr>
              <a:t>The scope also includes the ability to monitor key performance indicators (KPIs) such as sales targets, conversion rates, and customer acquisition costs to ensure alignment with business goals.</a:t>
            </a:r>
            <a:endParaRPr lang="en-IN" dirty="0">
              <a:solidFill>
                <a:schemeClr val="tx1">
                  <a:lumMod val="85000"/>
                </a:schemeClr>
              </a:solidFill>
              <a:latin typeface="Imprint MT Shadow" panose="04020605060303030202" pitchFamily="82" charset="0"/>
            </a:endParaRPr>
          </a:p>
        </p:txBody>
      </p:sp>
    </p:spTree>
    <p:extLst>
      <p:ext uri="{BB962C8B-B14F-4D97-AF65-F5344CB8AC3E}">
        <p14:creationId xmlns:p14="http://schemas.microsoft.com/office/powerpoint/2010/main" val="2660405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ext uri="{BEBA8EAE-BF5A-486C-A8C5-ECC9F3942E4B}">
                <a14:imgProps xmlns:a14="http://schemas.microsoft.com/office/drawing/2010/main">
                  <a14:imgLayer r:embed="rId3">
                    <a14:imgEffect>
                      <a14:brightnessContrast bright="40000"/>
                    </a14:imgEffect>
                  </a14:imgLayer>
                </a14:imgProps>
              </a:ext>
            </a:extLst>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43EABB-0918-3925-6322-E706BEF17AB6}"/>
              </a:ext>
            </a:extLst>
          </p:cNvPr>
          <p:cNvSpPr>
            <a:spLocks noGrp="1"/>
          </p:cNvSpPr>
          <p:nvPr>
            <p:ph idx="1"/>
          </p:nvPr>
        </p:nvSpPr>
        <p:spPr>
          <a:xfrm>
            <a:off x="294968" y="1189703"/>
            <a:ext cx="11582400" cy="5506065"/>
          </a:xfrm>
        </p:spPr>
        <p:txBody>
          <a:bodyPr>
            <a:normAutofit/>
          </a:bodyPr>
          <a:lstStyle/>
          <a:p>
            <a:pPr marL="0" indent="0">
              <a:buNone/>
            </a:pPr>
            <a:r>
              <a:rPr lang="en-IN" sz="1800" dirty="0">
                <a:solidFill>
                  <a:schemeClr val="bg1">
                    <a:lumMod val="95000"/>
                    <a:lumOff val="5000"/>
                  </a:schemeClr>
                </a:solidFill>
                <a:latin typeface="Imprint MT Shadow" panose="04020605060303030202" pitchFamily="82" charset="0"/>
              </a:rPr>
              <a:t>This project provide a comprehensive view of sales performance. The key data sources used in project include:</a:t>
            </a:r>
          </a:p>
          <a:p>
            <a:pPr>
              <a:buFont typeface="Courier New" panose="02070309020205020404" pitchFamily="49" charset="0"/>
              <a:buChar char="o"/>
            </a:pPr>
            <a:r>
              <a:rPr lang="en-IN" dirty="0">
                <a:solidFill>
                  <a:schemeClr val="tx1">
                    <a:lumMod val="85000"/>
                  </a:schemeClr>
                </a:solidFill>
                <a:latin typeface="Imprint MT Shadow" panose="04020605060303030202" pitchFamily="82" charset="0"/>
              </a:rPr>
              <a:t>Customer Relationship </a:t>
            </a:r>
            <a:r>
              <a:rPr lang="en-IN" dirty="0">
                <a:solidFill>
                  <a:schemeClr val="tx1">
                    <a:lumMod val="95000"/>
                  </a:schemeClr>
                </a:solidFill>
                <a:latin typeface="Imprint MT Shadow" panose="04020605060303030202" pitchFamily="82" charset="0"/>
              </a:rPr>
              <a:t>Management</a:t>
            </a:r>
            <a:r>
              <a:rPr lang="en-IN" dirty="0">
                <a:solidFill>
                  <a:schemeClr val="tx1">
                    <a:lumMod val="85000"/>
                  </a:schemeClr>
                </a:solidFill>
                <a:latin typeface="Imprint MT Shadow" panose="04020605060303030202" pitchFamily="82" charset="0"/>
              </a:rPr>
              <a:t> (CRM) Systems: </a:t>
            </a:r>
          </a:p>
          <a:p>
            <a:pPr>
              <a:buFont typeface="Arial" panose="020B0604020202020204" pitchFamily="34" charset="0"/>
              <a:buChar char="•"/>
            </a:pPr>
            <a:r>
              <a:rPr lang="en-IN" sz="1800" dirty="0">
                <a:solidFill>
                  <a:schemeClr val="tx1">
                    <a:lumMod val="85000"/>
                  </a:schemeClr>
                </a:solidFill>
                <a:latin typeface="Imprint MT Shadow" panose="04020605060303030202" pitchFamily="82" charset="0"/>
              </a:rPr>
              <a:t>Source: </a:t>
            </a:r>
            <a:r>
              <a:rPr lang="en-IN" sz="1800" dirty="0">
                <a:solidFill>
                  <a:schemeClr val="bg1">
                    <a:lumMod val="95000"/>
                    <a:lumOff val="5000"/>
                  </a:schemeClr>
                </a:solidFill>
                <a:latin typeface="Imprint MT Shadow" panose="04020605060303030202" pitchFamily="82" charset="0"/>
              </a:rPr>
              <a:t>Salesforce, HubSpot, or similar CRM platforms.</a:t>
            </a:r>
          </a:p>
          <a:p>
            <a:pPr>
              <a:buFont typeface="Arial" panose="020B0604020202020204" pitchFamily="34" charset="0"/>
              <a:buChar char="•"/>
            </a:pPr>
            <a:r>
              <a:rPr lang="en-IN" sz="1800" dirty="0">
                <a:solidFill>
                  <a:schemeClr val="tx1">
                    <a:lumMod val="85000"/>
                  </a:schemeClr>
                </a:solidFill>
                <a:latin typeface="Imprint MT Shadow" panose="04020605060303030202" pitchFamily="82" charset="0"/>
              </a:rPr>
              <a:t>Data Extracted: </a:t>
            </a:r>
            <a:r>
              <a:rPr lang="en-IN" sz="1800" dirty="0">
                <a:solidFill>
                  <a:schemeClr val="bg1">
                    <a:lumMod val="95000"/>
                    <a:lumOff val="5000"/>
                  </a:schemeClr>
                </a:solidFill>
                <a:latin typeface="Imprint MT Shadow" panose="04020605060303030202" pitchFamily="82" charset="0"/>
              </a:rPr>
              <a:t>Customer details, sales pipeline information, deal stage, lead conversion rates, sales rep performance.</a:t>
            </a:r>
          </a:p>
          <a:p>
            <a:pPr>
              <a:buFont typeface="Courier New" panose="02070309020205020404" pitchFamily="49" charset="0"/>
              <a:buChar char="o"/>
            </a:pPr>
            <a:r>
              <a:rPr lang="en-IN" sz="1800" dirty="0">
                <a:solidFill>
                  <a:schemeClr val="tx1">
                    <a:lumMod val="95000"/>
                  </a:schemeClr>
                </a:solidFill>
                <a:latin typeface="Imprint MT Shadow" panose="04020605060303030202" pitchFamily="82" charset="0"/>
              </a:rPr>
              <a:t>Point Of Sale (POS) Systems:</a:t>
            </a:r>
          </a:p>
          <a:p>
            <a:pPr>
              <a:buFont typeface="Arial" panose="020B0604020202020204" pitchFamily="34" charset="0"/>
              <a:buChar char="•"/>
            </a:pPr>
            <a:r>
              <a:rPr lang="en-IN" sz="1800" dirty="0">
                <a:solidFill>
                  <a:schemeClr val="tx1">
                    <a:lumMod val="85000"/>
                  </a:schemeClr>
                </a:solidFill>
                <a:latin typeface="Imprint MT Shadow" panose="04020605060303030202" pitchFamily="82" charset="0"/>
              </a:rPr>
              <a:t>Source: </a:t>
            </a:r>
            <a:r>
              <a:rPr lang="en-IN" sz="1800" dirty="0">
                <a:solidFill>
                  <a:schemeClr val="bg1">
                    <a:lumMod val="95000"/>
                    <a:lumOff val="5000"/>
                  </a:schemeClr>
                </a:solidFill>
                <a:latin typeface="Imprint MT Shadow" panose="04020605060303030202" pitchFamily="82" charset="0"/>
              </a:rPr>
              <a:t>Retail POS systems (e.g., Square, Shopify POS).</a:t>
            </a:r>
          </a:p>
          <a:p>
            <a:pPr>
              <a:buFont typeface="Arial" panose="020B0604020202020204" pitchFamily="34" charset="0"/>
              <a:buChar char="•"/>
            </a:pPr>
            <a:r>
              <a:rPr lang="en-IN" sz="1800" dirty="0">
                <a:solidFill>
                  <a:schemeClr val="tx1">
                    <a:lumMod val="85000"/>
                  </a:schemeClr>
                </a:solidFill>
                <a:latin typeface="Imprint MT Shadow" panose="04020605060303030202" pitchFamily="82" charset="0"/>
              </a:rPr>
              <a:t>Data Extracted: </a:t>
            </a:r>
            <a:r>
              <a:rPr lang="en-IN" sz="1800" dirty="0">
                <a:solidFill>
                  <a:schemeClr val="bg1">
                    <a:lumMod val="95000"/>
                    <a:lumOff val="5000"/>
                  </a:schemeClr>
                </a:solidFill>
                <a:latin typeface="Imprint MT Shadow" panose="04020605060303030202" pitchFamily="82" charset="0"/>
              </a:rPr>
              <a:t>In- store sales data, customer purchase history, transaction details, and payment methods.</a:t>
            </a:r>
          </a:p>
          <a:p>
            <a:pPr>
              <a:buFont typeface="Courier New" panose="02070309020205020404" pitchFamily="49" charset="0"/>
              <a:buChar char="o"/>
            </a:pPr>
            <a:r>
              <a:rPr lang="en-IN" sz="1800" dirty="0">
                <a:solidFill>
                  <a:schemeClr val="tx1">
                    <a:lumMod val="95000"/>
                  </a:schemeClr>
                </a:solidFill>
                <a:latin typeface="Imprint MT Shadow" panose="04020605060303030202" pitchFamily="82" charset="0"/>
              </a:rPr>
              <a:t>External Data Sources: </a:t>
            </a:r>
          </a:p>
          <a:p>
            <a:pPr>
              <a:buFont typeface="Arial" panose="020B0604020202020204" pitchFamily="34" charset="0"/>
              <a:buChar char="•"/>
            </a:pPr>
            <a:r>
              <a:rPr lang="en-IN" sz="1800" dirty="0">
                <a:solidFill>
                  <a:schemeClr val="tx1">
                    <a:lumMod val="85000"/>
                  </a:schemeClr>
                </a:solidFill>
                <a:latin typeface="Imprint MT Shadow" panose="04020605060303030202" pitchFamily="82" charset="0"/>
              </a:rPr>
              <a:t>Source: </a:t>
            </a:r>
            <a:r>
              <a:rPr lang="en-IN" sz="1800" dirty="0">
                <a:solidFill>
                  <a:schemeClr val="bg1">
                    <a:lumMod val="95000"/>
                    <a:lumOff val="5000"/>
                  </a:schemeClr>
                </a:solidFill>
                <a:latin typeface="Imprint MT Shadow" panose="04020605060303030202" pitchFamily="82" charset="0"/>
              </a:rPr>
              <a:t>Third-party market data providers.</a:t>
            </a:r>
          </a:p>
          <a:p>
            <a:pPr>
              <a:buFont typeface="Arial" panose="020B0604020202020204" pitchFamily="34" charset="0"/>
              <a:buChar char="•"/>
            </a:pPr>
            <a:r>
              <a:rPr lang="en-IN" sz="1800" dirty="0">
                <a:solidFill>
                  <a:schemeClr val="tx1">
                    <a:lumMod val="85000"/>
                  </a:schemeClr>
                </a:solidFill>
                <a:latin typeface="Imprint MT Shadow" panose="04020605060303030202" pitchFamily="82" charset="0"/>
              </a:rPr>
              <a:t>Data Extracted: </a:t>
            </a:r>
            <a:r>
              <a:rPr lang="en-IN" sz="1800" dirty="0">
                <a:solidFill>
                  <a:schemeClr val="bg1">
                    <a:lumMod val="95000"/>
                    <a:lumOff val="5000"/>
                  </a:schemeClr>
                </a:solidFill>
                <a:latin typeface="Imprint MT Shadow" panose="04020605060303030202" pitchFamily="82" charset="0"/>
              </a:rPr>
              <a:t>Market trends, competitor sales data, and industry benchmarks.</a:t>
            </a:r>
          </a:p>
          <a:p>
            <a:pPr>
              <a:buFont typeface="Courier New" panose="02070309020205020404" pitchFamily="49" charset="0"/>
              <a:buChar char="o"/>
            </a:pPr>
            <a:r>
              <a:rPr lang="en-IN" sz="1800" dirty="0">
                <a:solidFill>
                  <a:schemeClr val="tx1">
                    <a:lumMod val="95000"/>
                  </a:schemeClr>
                </a:solidFill>
                <a:latin typeface="Imprint MT Shadow" panose="04020605060303030202" pitchFamily="82" charset="0"/>
              </a:rPr>
              <a:t>Excel And CSV Files:</a:t>
            </a:r>
          </a:p>
          <a:p>
            <a:pPr>
              <a:buFont typeface="Arial" panose="020B0604020202020204" pitchFamily="34" charset="0"/>
              <a:buChar char="•"/>
            </a:pPr>
            <a:r>
              <a:rPr lang="en-IN" sz="1800" dirty="0">
                <a:solidFill>
                  <a:schemeClr val="tx1">
                    <a:lumMod val="85000"/>
                  </a:schemeClr>
                </a:solidFill>
                <a:latin typeface="Imprint MT Shadow" panose="04020605060303030202" pitchFamily="82" charset="0"/>
              </a:rPr>
              <a:t>Source: </a:t>
            </a:r>
            <a:r>
              <a:rPr lang="en-IN" sz="1800" dirty="0">
                <a:solidFill>
                  <a:schemeClr val="bg1">
                    <a:lumMod val="95000"/>
                    <a:lumOff val="5000"/>
                  </a:schemeClr>
                </a:solidFill>
                <a:latin typeface="Imprint MT Shadow" panose="04020605060303030202" pitchFamily="82" charset="0"/>
              </a:rPr>
              <a:t>Internal sales reports, forecasts, and ad-hoc analysis files.</a:t>
            </a:r>
          </a:p>
          <a:p>
            <a:pPr>
              <a:buFont typeface="Arial" panose="020B0604020202020204" pitchFamily="34" charset="0"/>
              <a:buChar char="•"/>
            </a:pPr>
            <a:r>
              <a:rPr lang="en-IN" sz="1800" dirty="0">
                <a:solidFill>
                  <a:schemeClr val="tx1">
                    <a:lumMod val="85000"/>
                  </a:schemeClr>
                </a:solidFill>
                <a:latin typeface="Imprint MT Shadow" panose="04020605060303030202" pitchFamily="82" charset="0"/>
              </a:rPr>
              <a:t>Data Extracted: </a:t>
            </a:r>
            <a:r>
              <a:rPr lang="en-IN" sz="1800" dirty="0">
                <a:solidFill>
                  <a:schemeClr val="bg1">
                    <a:lumMod val="95000"/>
                    <a:lumOff val="5000"/>
                  </a:schemeClr>
                </a:solidFill>
                <a:latin typeface="Imprint MT Shadow" panose="04020605060303030202" pitchFamily="82" charset="0"/>
              </a:rPr>
              <a:t>Historical sales data, manual forecasts, custom calculations, and customer segmentation info.</a:t>
            </a:r>
          </a:p>
          <a:p>
            <a:pPr marL="0" indent="0">
              <a:buNone/>
            </a:pPr>
            <a:endParaRPr lang="en-IN" sz="1800" dirty="0">
              <a:solidFill>
                <a:schemeClr val="bg1">
                  <a:lumMod val="95000"/>
                  <a:lumOff val="5000"/>
                </a:schemeClr>
              </a:solidFill>
              <a:latin typeface="Imprint MT Shadow" panose="04020605060303030202" pitchFamily="82" charset="0"/>
            </a:endParaRPr>
          </a:p>
        </p:txBody>
      </p:sp>
      <p:sp>
        <p:nvSpPr>
          <p:cNvPr id="4" name="Rectangle 3">
            <a:extLst>
              <a:ext uri="{FF2B5EF4-FFF2-40B4-BE49-F238E27FC236}">
                <a16:creationId xmlns:a16="http://schemas.microsoft.com/office/drawing/2014/main" id="{90A79AD2-6E00-4ACB-B5AF-2B1846FAC2A3}"/>
              </a:ext>
            </a:extLst>
          </p:cNvPr>
          <p:cNvSpPr/>
          <p:nvPr/>
        </p:nvSpPr>
        <p:spPr>
          <a:xfrm>
            <a:off x="2381143" y="-78658"/>
            <a:ext cx="7233069" cy="1107996"/>
          </a:xfrm>
          <a:prstGeom prst="rect">
            <a:avLst/>
          </a:prstGeom>
          <a:noFill/>
        </p:spPr>
        <p:txBody>
          <a:bodyPr wrap="none" lIns="91440" tIns="45720" rIns="91440" bIns="45720">
            <a:spAutoFit/>
          </a:bodyPr>
          <a:lstStyle/>
          <a:p>
            <a:pPr algn="ctr"/>
            <a:r>
              <a:rPr lang="en-IN" sz="6600" b="1" dirty="0">
                <a:ln w="12700" cmpd="sng">
                  <a:solidFill>
                    <a:schemeClr val="accent4"/>
                  </a:solidFill>
                  <a:prstDash val="solid"/>
                </a:ln>
                <a:solidFill>
                  <a:schemeClr val="tx1">
                    <a:lumMod val="85000"/>
                  </a:schemeClr>
                </a:solidFill>
                <a:effectLst>
                  <a:reflection blurRad="6350" stA="55000" endA="300" endPos="45500" dir="5400000" sy="-100000" algn="bl" rotWithShape="0"/>
                </a:effectLst>
                <a:latin typeface="Imprint MT Shadow" panose="04020605060303030202" pitchFamily="82" charset="0"/>
              </a:rPr>
              <a:t>DATA SOURCES</a:t>
            </a:r>
            <a:endParaRPr lang="en-IN" sz="6600" b="1" dirty="0">
              <a:ln w="12700" cmpd="sng">
                <a:solidFill>
                  <a:schemeClr val="bg2">
                    <a:lumMod val="75000"/>
                  </a:schemeClr>
                </a:solidFill>
                <a:prstDash val="solid"/>
              </a:ln>
              <a:solidFill>
                <a:schemeClr val="tx1">
                  <a:lumMod val="85000"/>
                </a:schemeClr>
              </a:solidFill>
              <a:effectLst>
                <a:reflection blurRad="6350" stA="55000" endA="300" endPos="45500" dir="5400000" sy="-100000" algn="bl" rotWithShape="0"/>
              </a:effectLst>
              <a:latin typeface="Imprint MT Shadow" panose="04020605060303030202" pitchFamily="82" charset="0"/>
            </a:endParaRPr>
          </a:p>
        </p:txBody>
      </p:sp>
    </p:spTree>
    <p:extLst>
      <p:ext uri="{BB962C8B-B14F-4D97-AF65-F5344CB8AC3E}">
        <p14:creationId xmlns:p14="http://schemas.microsoft.com/office/powerpoint/2010/main" val="303483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ext uri="{BEBA8EAE-BF5A-486C-A8C5-ECC9F3942E4B}">
                <a14:imgProps xmlns:a14="http://schemas.microsoft.com/office/drawing/2010/main">
                  <a14:imgLayer r:embed="rId3">
                    <a14:imgEffect>
                      <a14:brightnessContrast bright="40000"/>
                    </a14:imgEffect>
                  </a14:imgLayer>
                </a14:imgProps>
              </a:ext>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6B7ED-771E-B469-23FB-C05E42C57CBF}"/>
              </a:ext>
            </a:extLst>
          </p:cNvPr>
          <p:cNvSpPr>
            <a:spLocks noGrp="1"/>
          </p:cNvSpPr>
          <p:nvPr>
            <p:ph type="title"/>
          </p:nvPr>
        </p:nvSpPr>
        <p:spPr>
          <a:xfrm>
            <a:off x="481780" y="0"/>
            <a:ext cx="10805651" cy="1081548"/>
          </a:xfrm>
        </p:spPr>
        <p:txBody>
          <a:bodyPr/>
          <a:lstStyle/>
          <a:p>
            <a:pPr algn="ctr"/>
            <a:r>
              <a:rPr lang="en-IN" sz="6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eflection blurRad="6350" stA="55000" endA="300" endPos="45500" dir="5400000" sy="-100000" algn="bl" rotWithShape="0"/>
                </a:effectLst>
                <a:latin typeface="Imprint MT Shadow" panose="04020605060303030202" pitchFamily="82" charset="0"/>
              </a:rPr>
              <a:t>KEY METRICES &amp; KPIs</a:t>
            </a:r>
            <a:endParaRPr lang="en-IN" sz="6600" b="1" dirty="0">
              <a:ln w="12700" cmpd="sng">
                <a:solidFill>
                  <a:schemeClr val="bg2">
                    <a:lumMod val="75000"/>
                  </a:schemeClr>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eflection blurRad="6350" stA="55000" endA="300" endPos="45500" dir="5400000" sy="-100000" algn="bl" rotWithShape="0"/>
              </a:effectLst>
              <a:latin typeface="Imprint MT Shadow" panose="04020605060303030202" pitchFamily="82" charset="0"/>
            </a:endParaRPr>
          </a:p>
        </p:txBody>
      </p:sp>
      <p:sp>
        <p:nvSpPr>
          <p:cNvPr id="3" name="Content Placeholder 2">
            <a:extLst>
              <a:ext uri="{FF2B5EF4-FFF2-40B4-BE49-F238E27FC236}">
                <a16:creationId xmlns:a16="http://schemas.microsoft.com/office/drawing/2014/main" id="{B26A564E-5851-7DCA-68EF-981BF3E18B79}"/>
              </a:ext>
            </a:extLst>
          </p:cNvPr>
          <p:cNvSpPr>
            <a:spLocks noGrp="1"/>
          </p:cNvSpPr>
          <p:nvPr>
            <p:ph idx="1"/>
          </p:nvPr>
        </p:nvSpPr>
        <p:spPr>
          <a:xfrm>
            <a:off x="304800" y="1238864"/>
            <a:ext cx="11484077" cy="5525729"/>
          </a:xfrm>
        </p:spPr>
        <p:txBody>
          <a:bodyPr>
            <a:normAutofit fontScale="92500" lnSpcReduction="10000"/>
          </a:bodyPr>
          <a:lstStyle/>
          <a:p>
            <a:pPr marL="0" indent="0">
              <a:buNone/>
            </a:pPr>
            <a:r>
              <a:rPr lang="en-IN" sz="1800" dirty="0">
                <a:solidFill>
                  <a:schemeClr val="bg1">
                    <a:lumMod val="95000"/>
                    <a:lumOff val="5000"/>
                  </a:schemeClr>
                </a:solidFill>
                <a:latin typeface="Imprint MT Shadow" panose="04020605060303030202" pitchFamily="82" charset="0"/>
              </a:rPr>
              <a:t>The Sales Overview Tableau Dashboard tracks several key metrices and Key Performance Indicators (KPIs) to provide a comprehensive analysis of sales performance. The following are the primary metrices and KPIs included here:</a:t>
            </a:r>
          </a:p>
          <a:p>
            <a:pPr>
              <a:buFont typeface="Wingdings" panose="05000000000000000000" pitchFamily="2" charset="2"/>
              <a:buChar char="Ø"/>
            </a:pPr>
            <a:r>
              <a:rPr lang="en-IN" sz="1800" dirty="0">
                <a:solidFill>
                  <a:schemeClr val="tx1">
                    <a:lumMod val="95000"/>
                  </a:schemeClr>
                </a:solidFill>
                <a:latin typeface="Imprint MT Shadow" panose="04020605060303030202" pitchFamily="82" charset="0"/>
              </a:rPr>
              <a:t>TOTAL SALES REVENUE: </a:t>
            </a:r>
          </a:p>
          <a:p>
            <a:pPr marL="0" indent="0">
              <a:buNone/>
            </a:pPr>
            <a:r>
              <a:rPr lang="en-IN" sz="1800" dirty="0">
                <a:solidFill>
                  <a:schemeClr val="bg1">
                    <a:lumMod val="95000"/>
                    <a:lumOff val="5000"/>
                  </a:schemeClr>
                </a:solidFill>
                <a:latin typeface="Imprint MT Shadow" panose="04020605060303030202" pitchFamily="82" charset="0"/>
              </a:rPr>
              <a:t>Measures the total income generated from sales over a specific period. It provides an overall indication of the company’s revenue performance and is fundamental for assessing growth.</a:t>
            </a:r>
          </a:p>
          <a:p>
            <a:pPr>
              <a:buFont typeface="Wingdings" panose="05000000000000000000" pitchFamily="2" charset="2"/>
              <a:buChar char="Ø"/>
            </a:pPr>
            <a:r>
              <a:rPr lang="en-IN" sz="1800" dirty="0">
                <a:solidFill>
                  <a:schemeClr val="tx1">
                    <a:lumMod val="95000"/>
                  </a:schemeClr>
                </a:solidFill>
                <a:latin typeface="Imprint MT Shadow" panose="04020605060303030202" pitchFamily="82" charset="0"/>
              </a:rPr>
              <a:t>SALES GROWTH RATE: </a:t>
            </a:r>
          </a:p>
          <a:p>
            <a:pPr marL="0" indent="0">
              <a:buNone/>
            </a:pPr>
            <a:r>
              <a:rPr lang="en-IN" sz="1800" dirty="0">
                <a:solidFill>
                  <a:schemeClr val="bg1">
                    <a:lumMod val="95000"/>
                    <a:lumOff val="5000"/>
                  </a:schemeClr>
                </a:solidFill>
                <a:latin typeface="Imprint MT Shadow" panose="04020605060303030202" pitchFamily="82" charset="0"/>
              </a:rPr>
              <a:t>Represents the percentage increase or decrease in sales over time (e.g., month-over-month, year over year). This KPI helps track the business’s expansion and identify trends.</a:t>
            </a:r>
          </a:p>
          <a:p>
            <a:pPr>
              <a:buFont typeface="Wingdings" panose="05000000000000000000" pitchFamily="2" charset="2"/>
              <a:buChar char="Ø"/>
            </a:pPr>
            <a:r>
              <a:rPr lang="en-IN" sz="1800" dirty="0">
                <a:solidFill>
                  <a:schemeClr val="tx1">
                    <a:lumMod val="95000"/>
                  </a:schemeClr>
                </a:solidFill>
                <a:latin typeface="Imprint MT Shadow" panose="04020605060303030202" pitchFamily="82" charset="0"/>
              </a:rPr>
              <a:t>SALES BY REGION:</a:t>
            </a:r>
          </a:p>
          <a:p>
            <a:pPr marL="0" indent="0">
              <a:buNone/>
            </a:pPr>
            <a:r>
              <a:rPr lang="en-IN" sz="1800" dirty="0">
                <a:solidFill>
                  <a:schemeClr val="bg1">
                    <a:lumMod val="95000"/>
                    <a:lumOff val="5000"/>
                  </a:schemeClr>
                </a:solidFill>
                <a:latin typeface="Imprint MT Shadow" panose="04020605060303030202" pitchFamily="82" charset="0"/>
              </a:rPr>
              <a:t>Provides a geographical analysis of sales performance, highlighting regions with the highest and lowest sales, which supports targeted marketing and sales efforts.</a:t>
            </a:r>
          </a:p>
          <a:p>
            <a:pPr>
              <a:buFont typeface="Wingdings" panose="05000000000000000000" pitchFamily="2" charset="2"/>
              <a:buChar char="Ø"/>
            </a:pPr>
            <a:r>
              <a:rPr lang="en-IN" sz="1800" dirty="0">
                <a:solidFill>
                  <a:schemeClr val="tx1">
                    <a:lumMod val="95000"/>
                  </a:schemeClr>
                </a:solidFill>
                <a:latin typeface="Imprint MT Shadow" panose="04020605060303030202" pitchFamily="82" charset="0"/>
              </a:rPr>
              <a:t>TOTAL PROFITS:</a:t>
            </a:r>
          </a:p>
          <a:p>
            <a:pPr marL="0" indent="0">
              <a:buNone/>
            </a:pPr>
            <a:r>
              <a:rPr lang="en-IN" sz="1800" dirty="0">
                <a:solidFill>
                  <a:schemeClr val="bg1">
                    <a:lumMod val="95000"/>
                    <a:lumOff val="5000"/>
                  </a:schemeClr>
                </a:solidFill>
                <a:latin typeface="Imprint MT Shadow" panose="04020605060303030202" pitchFamily="82" charset="0"/>
              </a:rPr>
              <a:t>The percentage of profit relative to total sales, providing insight into the profitability of sales activities and operational efficiency.</a:t>
            </a:r>
          </a:p>
          <a:p>
            <a:pPr>
              <a:buFont typeface="Wingdings" panose="05000000000000000000" pitchFamily="2" charset="2"/>
              <a:buChar char="Ø"/>
            </a:pPr>
            <a:r>
              <a:rPr lang="en-IN" sz="1800" dirty="0">
                <a:solidFill>
                  <a:schemeClr val="tx1">
                    <a:lumMod val="95000"/>
                  </a:schemeClr>
                </a:solidFill>
                <a:latin typeface="Imprint MT Shadow" panose="04020605060303030202" pitchFamily="82" charset="0"/>
              </a:rPr>
              <a:t>TOP PERFORMING SALES REPRESENTATIVES:</a:t>
            </a:r>
          </a:p>
          <a:p>
            <a:pPr marL="0" indent="0">
              <a:buNone/>
            </a:pPr>
            <a:r>
              <a:rPr lang="en-IN" sz="1800" dirty="0">
                <a:solidFill>
                  <a:schemeClr val="bg1">
                    <a:lumMod val="95000"/>
                    <a:lumOff val="5000"/>
                  </a:schemeClr>
                </a:solidFill>
                <a:latin typeface="Imprint MT Shadow" panose="04020605060303030202" pitchFamily="82" charset="0"/>
              </a:rPr>
              <a:t>Analyses sales performance at the individual level, identifying top performers based on revenue generated, number of deals closed, or new customers acquired. This helps in rewarding high-performing sales reps.</a:t>
            </a:r>
          </a:p>
          <a:p>
            <a:pPr marL="0" indent="0">
              <a:buNone/>
            </a:pPr>
            <a:endParaRPr lang="en-IN" sz="1800" dirty="0">
              <a:solidFill>
                <a:schemeClr val="bg1">
                  <a:lumMod val="95000"/>
                  <a:lumOff val="5000"/>
                </a:schemeClr>
              </a:solidFill>
              <a:latin typeface="Imprint MT Shadow" panose="04020605060303030202" pitchFamily="82" charset="0"/>
            </a:endParaRPr>
          </a:p>
        </p:txBody>
      </p:sp>
    </p:spTree>
    <p:extLst>
      <p:ext uri="{BB962C8B-B14F-4D97-AF65-F5344CB8AC3E}">
        <p14:creationId xmlns:p14="http://schemas.microsoft.com/office/powerpoint/2010/main" val="1465025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ext uri="{BEBA8EAE-BF5A-486C-A8C5-ECC9F3942E4B}">
                <a14:imgProps xmlns:a14="http://schemas.microsoft.com/office/drawing/2010/main">
                  <a14:imgLayer r:embed="rId3">
                    <a14:imgEffect>
                      <a14:brightnessContrast bright="40000"/>
                    </a14:imgEffect>
                  </a14:imgLayer>
                </a14:imgProps>
              </a:ext>
            </a:extLst>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6A2367-5C08-137D-0A43-24A55BCA4A1F}"/>
              </a:ext>
            </a:extLst>
          </p:cNvPr>
          <p:cNvSpPr>
            <a:spLocks noGrp="1"/>
          </p:cNvSpPr>
          <p:nvPr>
            <p:ph idx="1"/>
          </p:nvPr>
        </p:nvSpPr>
        <p:spPr>
          <a:xfrm>
            <a:off x="294968" y="845574"/>
            <a:ext cx="11582400" cy="6567949"/>
          </a:xfrm>
        </p:spPr>
        <p:txBody>
          <a:bodyPr/>
          <a:lstStyle/>
          <a:p>
            <a:pPr>
              <a:buFont typeface="Wingdings" panose="05000000000000000000" pitchFamily="2" charset="2"/>
              <a:buChar char="Ø"/>
            </a:pPr>
            <a:r>
              <a:rPr lang="en-IN" dirty="0">
                <a:solidFill>
                  <a:schemeClr val="tx1">
                    <a:lumMod val="95000"/>
                  </a:schemeClr>
                </a:solidFill>
                <a:latin typeface="Imprint MT Shadow" panose="04020605060303030202" pitchFamily="82" charset="0"/>
              </a:rPr>
              <a:t>DASHBOARD FUNCTIONALITIES FOR METRICES AND KPIs</a:t>
            </a:r>
          </a:p>
          <a:p>
            <a:pPr>
              <a:buFont typeface="Courier New" panose="02070309020205020404" pitchFamily="49" charset="0"/>
              <a:buChar char="o"/>
            </a:pPr>
            <a:r>
              <a:rPr lang="en-IN" dirty="0">
                <a:solidFill>
                  <a:schemeClr val="tx1">
                    <a:lumMod val="85000"/>
                  </a:schemeClr>
                </a:solidFill>
                <a:latin typeface="Imprint MT Shadow" panose="04020605060303030202" pitchFamily="82" charset="0"/>
              </a:rPr>
              <a:t>Interactive Elements: </a:t>
            </a:r>
          </a:p>
          <a:p>
            <a:pPr marL="0" indent="0">
              <a:buNone/>
            </a:pPr>
            <a:r>
              <a:rPr lang="en-IN" dirty="0">
                <a:solidFill>
                  <a:schemeClr val="tx1">
                    <a:lumMod val="85000"/>
                  </a:schemeClr>
                </a:solidFill>
                <a:latin typeface="Imprint MT Shadow" panose="04020605060303030202" pitchFamily="82" charset="0"/>
              </a:rPr>
              <a:t>     </a:t>
            </a:r>
            <a:r>
              <a:rPr lang="en-IN" sz="1800" dirty="0">
                <a:solidFill>
                  <a:schemeClr val="bg1">
                    <a:lumMod val="95000"/>
                    <a:lumOff val="5000"/>
                  </a:schemeClr>
                </a:solidFill>
                <a:latin typeface="Imprint MT Shadow" panose="04020605060303030202" pitchFamily="82" charset="0"/>
              </a:rPr>
              <a:t>The dashboard includes filters for time, country, region, product category, profits, quantity and sales channel, allowing users to drill down into specific metrices.</a:t>
            </a:r>
          </a:p>
          <a:p>
            <a:pPr>
              <a:buFont typeface="Courier New" panose="02070309020205020404" pitchFamily="49" charset="0"/>
              <a:buChar char="o"/>
            </a:pPr>
            <a:r>
              <a:rPr lang="en-IN" dirty="0">
                <a:solidFill>
                  <a:schemeClr val="tx1">
                    <a:lumMod val="85000"/>
                  </a:schemeClr>
                </a:solidFill>
                <a:latin typeface="Imprint MT Shadow" panose="04020605060303030202" pitchFamily="82" charset="0"/>
              </a:rPr>
              <a:t>Dynamic Visualizations: </a:t>
            </a:r>
          </a:p>
          <a:p>
            <a:pPr marL="0" indent="0">
              <a:buNone/>
            </a:pPr>
            <a:r>
              <a:rPr lang="en-IN" dirty="0">
                <a:solidFill>
                  <a:schemeClr val="tx1">
                    <a:lumMod val="85000"/>
                  </a:schemeClr>
                </a:solidFill>
                <a:latin typeface="Imprint MT Shadow" panose="04020605060303030202" pitchFamily="82" charset="0"/>
              </a:rPr>
              <a:t>      </a:t>
            </a:r>
            <a:r>
              <a:rPr lang="en-IN" sz="1800" dirty="0">
                <a:solidFill>
                  <a:schemeClr val="bg1">
                    <a:lumMod val="95000"/>
                    <a:lumOff val="5000"/>
                  </a:schemeClr>
                </a:solidFill>
                <a:latin typeface="Imprint MT Shadow" panose="04020605060303030202" pitchFamily="82" charset="0"/>
              </a:rPr>
              <a:t>Key metrices and KPIs are displayed using various visualizations such as bar charts, line graphs, hex map, and pie charts to facilitate easy analysis and interpretation.</a:t>
            </a:r>
          </a:p>
          <a:p>
            <a:pPr>
              <a:buFont typeface="Courier New" panose="02070309020205020404" pitchFamily="49" charset="0"/>
              <a:buChar char="o"/>
            </a:pPr>
            <a:r>
              <a:rPr lang="en-IN" dirty="0">
                <a:solidFill>
                  <a:schemeClr val="tx1">
                    <a:lumMod val="85000"/>
                  </a:schemeClr>
                </a:solidFill>
                <a:latin typeface="Imprint MT Shadow" panose="04020605060303030202" pitchFamily="82" charset="0"/>
              </a:rPr>
              <a:t>Real-Time Data:</a:t>
            </a:r>
          </a:p>
          <a:p>
            <a:pPr marL="0" indent="0">
              <a:buNone/>
            </a:pPr>
            <a:r>
              <a:rPr lang="en-IN" dirty="0">
                <a:solidFill>
                  <a:schemeClr val="tx1">
                    <a:lumMod val="85000"/>
                  </a:schemeClr>
                </a:solidFill>
                <a:latin typeface="Imprint MT Shadow" panose="04020605060303030202" pitchFamily="82" charset="0"/>
              </a:rPr>
              <a:t>      </a:t>
            </a:r>
            <a:r>
              <a:rPr lang="en-IN" sz="1800" dirty="0">
                <a:solidFill>
                  <a:schemeClr val="bg1">
                    <a:lumMod val="95000"/>
                    <a:lumOff val="5000"/>
                  </a:schemeClr>
                </a:solidFill>
                <a:latin typeface="Imprint MT Shadow" panose="04020605060303030202" pitchFamily="82" charset="0"/>
              </a:rPr>
              <a:t>The dashboard is designed to pull real-time data, ensuring the latest information is available for decision-making.</a:t>
            </a:r>
          </a:p>
          <a:p>
            <a:pPr marL="0" indent="0">
              <a:buNone/>
            </a:pPr>
            <a:endParaRPr lang="en-IN" sz="1800" dirty="0">
              <a:solidFill>
                <a:schemeClr val="bg1">
                  <a:lumMod val="95000"/>
                  <a:lumOff val="5000"/>
                </a:schemeClr>
              </a:solidFill>
              <a:latin typeface="Imprint MT Shadow" panose="04020605060303030202" pitchFamily="82" charset="0"/>
            </a:endParaRPr>
          </a:p>
          <a:p>
            <a:pPr marL="0" indent="0">
              <a:buNone/>
            </a:pPr>
            <a:r>
              <a:rPr lang="en-IN" sz="1800" dirty="0">
                <a:solidFill>
                  <a:schemeClr val="bg1">
                    <a:lumMod val="95000"/>
                    <a:lumOff val="5000"/>
                  </a:schemeClr>
                </a:solidFill>
                <a:latin typeface="Imprint MT Shadow" panose="04020605060303030202" pitchFamily="82" charset="0"/>
              </a:rPr>
              <a:t>       By focusing on these metrices and KPIs the Sales Overview Tableau Dashboard provides actionable insights that help drive sales strategy, improve performance, and achieve business objectives.</a:t>
            </a:r>
            <a:endParaRPr lang="en-IN" dirty="0">
              <a:solidFill>
                <a:schemeClr val="tx1">
                  <a:lumMod val="85000"/>
                </a:schemeClr>
              </a:solidFill>
              <a:latin typeface="Imprint MT Shadow" panose="04020605060303030202" pitchFamily="82" charset="0"/>
            </a:endParaRPr>
          </a:p>
        </p:txBody>
      </p:sp>
    </p:spTree>
    <p:extLst>
      <p:ext uri="{BB962C8B-B14F-4D97-AF65-F5344CB8AC3E}">
        <p14:creationId xmlns:p14="http://schemas.microsoft.com/office/powerpoint/2010/main" val="3868210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ext uri="{BEBA8EAE-BF5A-486C-A8C5-ECC9F3942E4B}">
                <a14:imgProps xmlns:a14="http://schemas.microsoft.com/office/drawing/2010/main">
                  <a14:imgLayer r:embed="rId4">
                    <a14:imgEffect>
                      <a14:brightnessContrast bright="40000"/>
                    </a14:imgEffect>
                  </a14:imgLayer>
                </a14:imgProps>
              </a:ext>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0374E-404D-3208-6AAE-325432D07622}"/>
              </a:ext>
            </a:extLst>
          </p:cNvPr>
          <p:cNvSpPr>
            <a:spLocks noGrp="1"/>
          </p:cNvSpPr>
          <p:nvPr>
            <p:ph type="title"/>
          </p:nvPr>
        </p:nvSpPr>
        <p:spPr>
          <a:xfrm>
            <a:off x="344129" y="0"/>
            <a:ext cx="11623995" cy="1936955"/>
          </a:xfrm>
        </p:spPr>
        <p:txBody>
          <a:bodyPr/>
          <a:lstStyle/>
          <a:p>
            <a:pPr algn="ctr"/>
            <a:r>
              <a:rPr lang="en-IN" sz="6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eflection blurRad="6350" stA="55000" endA="300" endPos="45500" dir="5400000" sy="-100000" algn="bl" rotWithShape="0"/>
                </a:effectLst>
                <a:latin typeface="Imprint MT Shadow" panose="04020605060303030202" pitchFamily="82" charset="0"/>
              </a:rPr>
              <a:t>FUTURE ENHANCEMENT</a:t>
            </a:r>
          </a:p>
        </p:txBody>
      </p:sp>
      <p:sp>
        <p:nvSpPr>
          <p:cNvPr id="7" name="Content Placeholder 6">
            <a:extLst>
              <a:ext uri="{FF2B5EF4-FFF2-40B4-BE49-F238E27FC236}">
                <a16:creationId xmlns:a16="http://schemas.microsoft.com/office/drawing/2014/main" id="{78400CA8-C488-087D-B648-E35F7881D3A7}"/>
              </a:ext>
            </a:extLst>
          </p:cNvPr>
          <p:cNvSpPr>
            <a:spLocks noGrp="1"/>
          </p:cNvSpPr>
          <p:nvPr>
            <p:ph idx="1"/>
          </p:nvPr>
        </p:nvSpPr>
        <p:spPr>
          <a:xfrm>
            <a:off x="176980" y="1219201"/>
            <a:ext cx="11877367" cy="6017341"/>
          </a:xfrm>
        </p:spPr>
        <p:txBody>
          <a:bodyPr>
            <a:normAutofit/>
          </a:bodyPr>
          <a:lstStyle/>
          <a:p>
            <a:pPr marL="0" indent="0">
              <a:buNone/>
            </a:pPr>
            <a:r>
              <a:rPr lang="en-IN" sz="1800" dirty="0">
                <a:solidFill>
                  <a:schemeClr val="bg1">
                    <a:lumMod val="95000"/>
                    <a:lumOff val="5000"/>
                  </a:schemeClr>
                </a:solidFill>
                <a:latin typeface="Imprint MT Shadow" panose="04020605060303030202" pitchFamily="82" charset="0"/>
              </a:rPr>
              <a:t>These enhancements aim to provide deeper insights, enhance user experience, and support more strategic decision make:</a:t>
            </a:r>
          </a:p>
          <a:p>
            <a:pPr>
              <a:buClr>
                <a:schemeClr val="bg2">
                  <a:lumMod val="20000"/>
                  <a:lumOff val="80000"/>
                </a:schemeClr>
              </a:buClr>
              <a:buFont typeface="Courier New" panose="02070309020205020404" pitchFamily="49" charset="0"/>
              <a:buChar char="o"/>
            </a:pPr>
            <a:r>
              <a:rPr lang="en-IN" sz="1800" dirty="0">
                <a:solidFill>
                  <a:schemeClr val="tx1">
                    <a:lumMod val="95000"/>
                  </a:schemeClr>
                </a:solidFill>
                <a:latin typeface="Imprint MT Shadow" panose="04020605060303030202" pitchFamily="82" charset="0"/>
              </a:rPr>
              <a:t>Integration Of Advanced Analytics: </a:t>
            </a:r>
            <a:r>
              <a:rPr lang="en-IN" sz="1800" dirty="0">
                <a:solidFill>
                  <a:schemeClr val="bg1">
                    <a:lumMod val="95000"/>
                    <a:lumOff val="5000"/>
                  </a:schemeClr>
                </a:solidFill>
                <a:latin typeface="Imprint MT Shadow" panose="04020605060303030202" pitchFamily="82" charset="0"/>
              </a:rPr>
              <a:t>To forecast future sales trends, identify potential high-growth regions, and anticipate changes in customer demands. Utilize machine learning algorithms to analyse customer behaviour and sales patterns, enabling more accurate segmentation, targeted marketing and personalized sales strategies.</a:t>
            </a:r>
          </a:p>
          <a:p>
            <a:pPr>
              <a:buClr>
                <a:schemeClr val="bg2">
                  <a:lumMod val="20000"/>
                  <a:lumOff val="80000"/>
                </a:schemeClr>
              </a:buClr>
              <a:buFont typeface="Courier New" panose="02070309020205020404" pitchFamily="49" charset="0"/>
              <a:buChar char="o"/>
            </a:pPr>
            <a:r>
              <a:rPr lang="en-IN" sz="1800" dirty="0">
                <a:solidFill>
                  <a:schemeClr val="tx1">
                    <a:lumMod val="95000"/>
                  </a:schemeClr>
                </a:solidFill>
                <a:latin typeface="Imprint MT Shadow" panose="04020605060303030202" pitchFamily="82" charset="0"/>
              </a:rPr>
              <a:t>Enhanced Data Sources: </a:t>
            </a:r>
            <a:r>
              <a:rPr lang="en-IN" sz="1800" dirty="0">
                <a:solidFill>
                  <a:schemeClr val="bg1">
                    <a:lumMod val="95000"/>
                    <a:lumOff val="5000"/>
                  </a:schemeClr>
                </a:solidFill>
                <a:latin typeface="Imprint MT Shadow" panose="04020605060303030202" pitchFamily="82" charset="0"/>
              </a:rPr>
              <a:t>Expand the data sources to include social media analytics, customer feedback, and competitive intelligence. Link sales data with marketing campaign data to measure the direct impact of marketing efforts on sales performance and optimize marketing strategies for better ROI.</a:t>
            </a:r>
          </a:p>
          <a:p>
            <a:pPr>
              <a:buClr>
                <a:schemeClr val="bg2">
                  <a:lumMod val="20000"/>
                  <a:lumOff val="80000"/>
                </a:schemeClr>
              </a:buClr>
              <a:buFont typeface="Courier New" panose="02070309020205020404" pitchFamily="49" charset="0"/>
              <a:buChar char="o"/>
            </a:pPr>
            <a:r>
              <a:rPr lang="en-IN" sz="1800" dirty="0">
                <a:solidFill>
                  <a:schemeClr val="tx1">
                    <a:lumMod val="95000"/>
                  </a:schemeClr>
                </a:solidFill>
                <a:latin typeface="Imprint MT Shadow" panose="04020605060303030202" pitchFamily="82" charset="0"/>
              </a:rPr>
              <a:t>Geospatial Analysis: </a:t>
            </a:r>
            <a:r>
              <a:rPr lang="en-IN" sz="1800" dirty="0">
                <a:solidFill>
                  <a:schemeClr val="bg1">
                    <a:lumMod val="95000"/>
                    <a:lumOff val="5000"/>
                  </a:schemeClr>
                </a:solidFill>
                <a:latin typeface="Imprint MT Shadow" panose="04020605060303030202" pitchFamily="82" charset="0"/>
              </a:rPr>
              <a:t>Introduce more advanced geospatial analysis features, such as heatmaps, geographical clustering, and route optimization, to better understand sales distribution and logistics efficiency across different regions in U.S.</a:t>
            </a:r>
          </a:p>
          <a:p>
            <a:pPr>
              <a:buClr>
                <a:schemeClr val="bg2">
                  <a:lumMod val="20000"/>
                  <a:lumOff val="80000"/>
                </a:schemeClr>
              </a:buClr>
              <a:buFont typeface="Courier New" panose="02070309020205020404" pitchFamily="49" charset="0"/>
              <a:buChar char="o"/>
            </a:pPr>
            <a:r>
              <a:rPr lang="en-IN" sz="1800" dirty="0">
                <a:solidFill>
                  <a:schemeClr val="tx1">
                    <a:lumMod val="95000"/>
                  </a:schemeClr>
                </a:solidFill>
                <a:latin typeface="Imprint MT Shadow" panose="04020605060303030202" pitchFamily="82" charset="0"/>
              </a:rPr>
              <a:t>Improved User Experience: </a:t>
            </a:r>
            <a:r>
              <a:rPr lang="en-IN" sz="1800" dirty="0">
                <a:solidFill>
                  <a:schemeClr val="bg1">
                    <a:lumMod val="95000"/>
                    <a:lumOff val="5000"/>
                  </a:schemeClr>
                </a:solidFill>
                <a:latin typeface="Imprint MT Shadow" panose="04020605060303030202" pitchFamily="82" charset="0"/>
              </a:rPr>
              <a:t>Allow users to customize the dashboard layout, choose preferred visualizations, and set personalized alerts and notifications. This will enhance user engagement and make the dashboard more versatile for different stakeholders. Further optimize the dashboard for mobile devices to ensure a seamless experience for users accessing the dashboard on the go.</a:t>
            </a:r>
          </a:p>
          <a:p>
            <a:pPr>
              <a:buClr>
                <a:schemeClr val="bg2">
                  <a:lumMod val="20000"/>
                  <a:lumOff val="80000"/>
                </a:schemeClr>
              </a:buClr>
              <a:buFont typeface="Courier New" panose="02070309020205020404" pitchFamily="49" charset="0"/>
              <a:buChar char="o"/>
            </a:pPr>
            <a:r>
              <a:rPr lang="en-IN" sz="1800" dirty="0">
                <a:solidFill>
                  <a:schemeClr val="tx1">
                    <a:lumMod val="95000"/>
                  </a:schemeClr>
                </a:solidFill>
                <a:latin typeface="Imprint MT Shadow" panose="04020605060303030202" pitchFamily="82" charset="0"/>
              </a:rPr>
              <a:t>Security And Data Governance: </a:t>
            </a:r>
            <a:r>
              <a:rPr lang="en-IN" sz="1800" dirty="0">
                <a:solidFill>
                  <a:schemeClr val="bg1">
                    <a:lumMod val="95000"/>
                    <a:lumOff val="5000"/>
                  </a:schemeClr>
                </a:solidFill>
                <a:latin typeface="Imprint MT Shadow" panose="04020605060303030202" pitchFamily="82" charset="0"/>
              </a:rPr>
              <a:t>Implement role-based access controls and data encryption to ensure the security of sensitive sales data. This enhancement will also help in compliance with data governance policies.</a:t>
            </a:r>
          </a:p>
          <a:p>
            <a:pPr marL="0" indent="0">
              <a:buClr>
                <a:schemeClr val="bg2">
                  <a:lumMod val="20000"/>
                  <a:lumOff val="80000"/>
                </a:schemeClr>
              </a:buClr>
              <a:buNone/>
            </a:pPr>
            <a:r>
              <a:rPr lang="en-IN" sz="1800" dirty="0">
                <a:solidFill>
                  <a:schemeClr val="bg1">
                    <a:lumMod val="95000"/>
                    <a:lumOff val="5000"/>
                  </a:schemeClr>
                </a:solidFill>
                <a:latin typeface="Imprint MT Shadow" panose="04020605060303030202" pitchFamily="82" charset="0"/>
              </a:rPr>
              <a:t>By implementing these future enhancements, this dashboard will become a more powerful tool for analysing sales data, driving strategic decisions, and supporting overall business policies. </a:t>
            </a:r>
          </a:p>
        </p:txBody>
      </p:sp>
    </p:spTree>
    <p:extLst>
      <p:ext uri="{BB962C8B-B14F-4D97-AF65-F5344CB8AC3E}">
        <p14:creationId xmlns:p14="http://schemas.microsoft.com/office/powerpoint/2010/main" val="2472133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ext uri="{BEBA8EAE-BF5A-486C-A8C5-ECC9F3942E4B}">
                <a14:imgProps xmlns:a14="http://schemas.microsoft.com/office/drawing/2010/main">
                  <a14:imgLayer r:embed="rId3">
                    <a14:imgEffect>
                      <a14:brightnessContrast bright="40000"/>
                    </a14:imgEffect>
                  </a14:imgLayer>
                </a14:imgProps>
              </a:ext>
            </a:extLst>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8552AF-BD42-CCD3-DEB4-55A09441A3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11" y="0"/>
            <a:ext cx="12142177" cy="6858000"/>
          </a:xfrm>
          <a:prstGeom prst="rect">
            <a:avLst/>
          </a:prstGeom>
        </p:spPr>
      </p:pic>
    </p:spTree>
    <p:extLst>
      <p:ext uri="{BB962C8B-B14F-4D97-AF65-F5344CB8AC3E}">
        <p14:creationId xmlns:p14="http://schemas.microsoft.com/office/powerpoint/2010/main" val="2841650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ext uri="{BEBA8EAE-BF5A-486C-A8C5-ECC9F3942E4B}">
                <a14:imgProps xmlns:a14="http://schemas.microsoft.com/office/drawing/2010/main">
                  <a14:imgLayer r:embed="rId3">
                    <a14:imgEffect>
                      <a14:brightnessContrast bright="40000"/>
                    </a14:imgEffect>
                  </a14:imgLayer>
                </a14:imgProps>
              </a:ext>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DBCBC-9732-B6DC-5E40-9C1C9A509AD4}"/>
              </a:ext>
            </a:extLst>
          </p:cNvPr>
          <p:cNvSpPr>
            <a:spLocks noGrp="1"/>
          </p:cNvSpPr>
          <p:nvPr>
            <p:ph type="title"/>
          </p:nvPr>
        </p:nvSpPr>
        <p:spPr>
          <a:xfrm>
            <a:off x="1108227" y="0"/>
            <a:ext cx="9404723" cy="1562895"/>
          </a:xfrm>
        </p:spPr>
        <p:txBody>
          <a:bodyPr/>
          <a:lstStyle/>
          <a:p>
            <a:pPr algn="ctr"/>
            <a:r>
              <a:rPr lang="en-IN" sz="6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eflection blurRad="6350" stA="55000" endA="300" endPos="45500" dir="5400000" sy="-100000" algn="bl" rotWithShape="0"/>
                </a:effectLst>
                <a:latin typeface="Imprint MT Shadow" panose="04020605060303030202" pitchFamily="82" charset="0"/>
              </a:rPr>
              <a:t>CONCLUSION</a:t>
            </a:r>
          </a:p>
        </p:txBody>
      </p:sp>
      <p:sp>
        <p:nvSpPr>
          <p:cNvPr id="3" name="Content Placeholder 2">
            <a:extLst>
              <a:ext uri="{FF2B5EF4-FFF2-40B4-BE49-F238E27FC236}">
                <a16:creationId xmlns:a16="http://schemas.microsoft.com/office/drawing/2014/main" id="{A93EEF67-76C6-9070-5D85-58BD4EA96A8A}"/>
              </a:ext>
            </a:extLst>
          </p:cNvPr>
          <p:cNvSpPr>
            <a:spLocks noGrp="1"/>
          </p:cNvSpPr>
          <p:nvPr>
            <p:ph idx="1"/>
          </p:nvPr>
        </p:nvSpPr>
        <p:spPr>
          <a:xfrm>
            <a:off x="235974" y="1356852"/>
            <a:ext cx="11690555" cy="5348748"/>
          </a:xfrm>
        </p:spPr>
        <p:txBody>
          <a:bodyPr/>
          <a:lstStyle/>
          <a:p>
            <a:pPr marL="0" indent="0">
              <a:buNone/>
            </a:pPr>
            <a:r>
              <a:rPr lang="en-IN" sz="1800" dirty="0">
                <a:solidFill>
                  <a:schemeClr val="bg1">
                    <a:lumMod val="95000"/>
                    <a:lumOff val="5000"/>
                  </a:schemeClr>
                </a:solidFill>
                <a:latin typeface="Imprint MT Shadow" panose="04020605060303030202" pitchFamily="82" charset="0"/>
              </a:rPr>
              <a:t>The U.S. Sales Overview Tableau Dashboard Project has successfully achieved its objective of providing a comprehensive, interactive, and user-friendly platform for analysing sales data across the U.S. market. The dashboard offers key insights into sales performance, customer behaviour, and market trends, allowing stakeholders to make data-driven decisions and develop effective sales strategies.</a:t>
            </a:r>
          </a:p>
          <a:p>
            <a:pPr>
              <a:buFont typeface="Wingdings" panose="05000000000000000000" pitchFamily="2" charset="2"/>
              <a:buChar char="Ø"/>
            </a:pPr>
            <a:r>
              <a:rPr lang="en-IN" dirty="0">
                <a:solidFill>
                  <a:schemeClr val="tx1">
                    <a:lumMod val="95000"/>
                  </a:schemeClr>
                </a:solidFill>
                <a:latin typeface="Imprint MT Shadow" panose="04020605060303030202" pitchFamily="82" charset="0"/>
              </a:rPr>
              <a:t>KEY OUTCOMES OF THE PROJECT</a:t>
            </a:r>
            <a:r>
              <a:rPr lang="en-IN" dirty="0"/>
              <a:t>:</a:t>
            </a:r>
          </a:p>
          <a:p>
            <a:pPr>
              <a:buFont typeface="Courier New" panose="02070309020205020404" pitchFamily="49" charset="0"/>
              <a:buChar char="o"/>
            </a:pPr>
            <a:r>
              <a:rPr lang="en-IN" sz="1800" dirty="0">
                <a:solidFill>
                  <a:schemeClr val="tx1">
                    <a:lumMod val="85000"/>
                  </a:schemeClr>
                </a:solidFill>
                <a:latin typeface="Imprint MT Shadow" panose="04020605060303030202" pitchFamily="82" charset="0"/>
              </a:rPr>
              <a:t>Enhanced Sales Visibility: </a:t>
            </a:r>
            <a:r>
              <a:rPr lang="en-IN" sz="1800" dirty="0">
                <a:solidFill>
                  <a:schemeClr val="bg1">
                    <a:lumMod val="95000"/>
                    <a:lumOff val="5000"/>
                  </a:schemeClr>
                </a:solidFill>
                <a:latin typeface="Imprint MT Shadow" panose="04020605060303030202" pitchFamily="82" charset="0"/>
              </a:rPr>
              <a:t>The dashboard consolidates sales data from various sources into a single view, offering a clear and concise overview of overall sales performance, regional trends, and product category dynamics.</a:t>
            </a:r>
          </a:p>
          <a:p>
            <a:pPr>
              <a:buFont typeface="Courier New" panose="02070309020205020404" pitchFamily="49" charset="0"/>
              <a:buChar char="o"/>
            </a:pPr>
            <a:r>
              <a:rPr lang="en-IN" sz="1800" dirty="0">
                <a:solidFill>
                  <a:schemeClr val="tx1">
                    <a:lumMod val="85000"/>
                  </a:schemeClr>
                </a:solidFill>
                <a:latin typeface="Imprint MT Shadow" panose="04020605060303030202" pitchFamily="82" charset="0"/>
              </a:rPr>
              <a:t>Improved Decision-Making: </a:t>
            </a:r>
            <a:r>
              <a:rPr lang="en-IN" sz="1800" dirty="0">
                <a:solidFill>
                  <a:schemeClr val="bg1">
                    <a:lumMod val="95000"/>
                    <a:lumOff val="5000"/>
                  </a:schemeClr>
                </a:solidFill>
                <a:latin typeface="Imprint MT Shadow" panose="04020605060303030202" pitchFamily="82" charset="0"/>
              </a:rPr>
              <a:t>By providing real-time insights and detailed breakdowns of key sales metrices and KPIs, the dashboard enables sales leaders and managers to make informed decisions quickly and effectively, optimizing sales strategies and resource allocation.</a:t>
            </a:r>
          </a:p>
          <a:p>
            <a:pPr>
              <a:buFont typeface="Courier New" panose="02070309020205020404" pitchFamily="49" charset="0"/>
              <a:buChar char="o"/>
            </a:pPr>
            <a:r>
              <a:rPr lang="en-IN" sz="1800" dirty="0">
                <a:solidFill>
                  <a:schemeClr val="tx1">
                    <a:lumMod val="85000"/>
                  </a:schemeClr>
                </a:solidFill>
                <a:latin typeface="Imprint MT Shadow" panose="04020605060303030202" pitchFamily="82" charset="0"/>
              </a:rPr>
              <a:t>Strategic Insights For Growth: </a:t>
            </a:r>
            <a:r>
              <a:rPr lang="en-IN" sz="1800" dirty="0">
                <a:solidFill>
                  <a:schemeClr val="bg1">
                    <a:lumMod val="95000"/>
                    <a:lumOff val="5000"/>
                  </a:schemeClr>
                </a:solidFill>
                <a:latin typeface="Imprint MT Shadow" panose="04020605060303030202" pitchFamily="82" charset="0"/>
              </a:rPr>
              <a:t>The dashboard has identified high-performing regions, top-selling products, and successful sales channels, offering valuable insights that can be leveraged to focus on areas of growth and improve underperforming segments.</a:t>
            </a:r>
          </a:p>
          <a:p>
            <a:pPr>
              <a:buFont typeface="Courier New" panose="02070309020205020404" pitchFamily="49" charset="0"/>
              <a:buChar char="o"/>
            </a:pPr>
            <a:r>
              <a:rPr lang="en-IN" sz="1800" dirty="0">
                <a:solidFill>
                  <a:schemeClr val="tx1">
                    <a:lumMod val="85000"/>
                  </a:schemeClr>
                </a:solidFill>
                <a:latin typeface="Imprint MT Shadow" panose="04020605060303030202" pitchFamily="82" charset="0"/>
              </a:rPr>
              <a:t>Foundation For Future Enhancements: </a:t>
            </a:r>
            <a:r>
              <a:rPr lang="en-IN" sz="1800" dirty="0">
                <a:solidFill>
                  <a:schemeClr val="bg1">
                    <a:lumMod val="95000"/>
                    <a:lumOff val="5000"/>
                  </a:schemeClr>
                </a:solidFill>
                <a:latin typeface="Imprint MT Shadow" panose="04020605060303030202" pitchFamily="82" charset="0"/>
              </a:rPr>
              <a:t>The project has laid a strong foundation for future enhancements, including advanced analytics integration, expanded data sources, and improved user customization, ensuring the dashboard remains a powerful tool for ongoing sales analysis and strategy development.</a:t>
            </a:r>
          </a:p>
        </p:txBody>
      </p:sp>
    </p:spTree>
    <p:extLst>
      <p:ext uri="{BB962C8B-B14F-4D97-AF65-F5344CB8AC3E}">
        <p14:creationId xmlns:p14="http://schemas.microsoft.com/office/powerpoint/2010/main" val="264218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288</TotalTime>
  <Words>1524</Words>
  <Application>Microsoft Office PowerPoint</Application>
  <PresentationFormat>Widescreen</PresentationFormat>
  <Paragraphs>75</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Century Gothic</vt:lpstr>
      <vt:lpstr>Courier New</vt:lpstr>
      <vt:lpstr>Imprint MT Shadow</vt:lpstr>
      <vt:lpstr>Wingdings</vt:lpstr>
      <vt:lpstr>Wingdings 3</vt:lpstr>
      <vt:lpstr>Ion</vt:lpstr>
      <vt:lpstr>U.S. Sales Overview Tableau Dashboard Project</vt:lpstr>
      <vt:lpstr>INTRODUCTION</vt:lpstr>
      <vt:lpstr>PowerPoint Presentation</vt:lpstr>
      <vt:lpstr>PowerPoint Presentation</vt:lpstr>
      <vt:lpstr>KEY METRICES &amp; KPIs</vt:lpstr>
      <vt:lpstr>PowerPoint Presentation</vt:lpstr>
      <vt:lpstr>FUTURE ENHANCEMENT</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Mahima Bayla</dc:creator>
  <cp:lastModifiedBy>Mahima Bayla</cp:lastModifiedBy>
  <cp:revision>1</cp:revision>
  <dcterms:created xsi:type="dcterms:W3CDTF">2024-09-03T08:03:01Z</dcterms:created>
  <dcterms:modified xsi:type="dcterms:W3CDTF">2024-09-03T12:51:46Z</dcterms:modified>
</cp:coreProperties>
</file>