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75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4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6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8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4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1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3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0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5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Meal Nutrition Analysis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Integrating Sensing Data, Images, and Micro Gut Health</a:t>
            </a:r>
          </a:p>
          <a:p>
            <a:r>
              <a:rPr lang="en-IN" dirty="0"/>
              <a:t>Mahima Bhatt, </a:t>
            </a:r>
            <a:r>
              <a:rPr lang="en-IN" dirty="0" err="1"/>
              <a:t>Ellika</a:t>
            </a:r>
            <a:r>
              <a:rPr lang="en-IN" dirty="0"/>
              <a:t> Mishra, Yash </a:t>
            </a:r>
            <a:r>
              <a:rPr lang="en-IN" dirty="0" err="1"/>
              <a:t>Honrao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Missing data and variability across participants.</a:t>
            </a:r>
          </a:p>
          <a:p>
            <a:r>
              <a:rPr dirty="0"/>
              <a:t> High computational demands.</a:t>
            </a:r>
          </a:p>
          <a:p>
            <a:r>
              <a:rPr dirty="0"/>
              <a:t> Balancing complexity with interpretability.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Key Findings:</a:t>
            </a:r>
          </a:p>
          <a:p>
            <a:r>
              <a:rPr dirty="0"/>
              <a:t>   Multimodal models improve accuracy.</a:t>
            </a:r>
          </a:p>
          <a:p>
            <a:r>
              <a:rPr dirty="0"/>
              <a:t>   Captured interactions between features.</a:t>
            </a:r>
          </a:p>
          <a:p>
            <a:r>
              <a:rPr dirty="0"/>
              <a:t> Future Work:</a:t>
            </a:r>
          </a:p>
          <a:p>
            <a:r>
              <a:rPr dirty="0"/>
              <a:t>   Expand dataset for diversity.</a:t>
            </a:r>
          </a:p>
          <a:p>
            <a:r>
              <a:rPr dirty="0"/>
              <a:t>   Finetune model for </a:t>
            </a:r>
            <a:r>
              <a:rPr dirty="0" err="1"/>
              <a:t>realtime</a:t>
            </a:r>
            <a:r>
              <a:rPr dirty="0"/>
              <a:t> prediction.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Importance of understanding calorie consumption.</a:t>
            </a:r>
          </a:p>
          <a:p>
            <a:r>
              <a:rPr dirty="0"/>
              <a:t> Motivation for using multimodal data.</a:t>
            </a:r>
          </a:p>
          <a:p>
            <a:r>
              <a:rPr dirty="0"/>
              <a:t> Dataset: 40+ participants, up to 10 days of data.</a:t>
            </a:r>
          </a:p>
          <a:p>
            <a:r>
              <a:rPr dirty="0"/>
              <a:t> Goal: Build a robust model to estimate lunch calories.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Current methods rely on single modalities.</a:t>
            </a:r>
          </a:p>
          <a:p>
            <a:r>
              <a:rPr dirty="0"/>
              <a:t> Multimodal learning combines diverse data for better accuracy.</a:t>
            </a:r>
          </a:p>
          <a:p>
            <a:r>
              <a:rPr dirty="0"/>
              <a:t> Challenges: Heterogeneous data, missing entries.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Model Architecture:</a:t>
            </a:r>
          </a:p>
          <a:p>
            <a:r>
              <a:rPr dirty="0"/>
              <a:t>LSTM for sequential data.</a:t>
            </a:r>
          </a:p>
          <a:p>
            <a:r>
              <a:rPr dirty="0"/>
              <a:t>Dense layers for demographics and health data.</a:t>
            </a:r>
          </a:p>
          <a:p>
            <a:r>
              <a:rPr dirty="0"/>
              <a:t>Image features integrated.</a:t>
            </a:r>
          </a:p>
          <a:p>
            <a:r>
              <a:rPr dirty="0"/>
              <a:t>Attention mechanism and residual connections.</a:t>
            </a:r>
          </a:p>
          <a:p>
            <a:r>
              <a:rPr dirty="0"/>
              <a:t>Hyperparameter Tuning: Learning rates, layers, dropout.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Preprocessing:</a:t>
            </a:r>
          </a:p>
          <a:p>
            <a:r>
              <a:rPr dirty="0"/>
              <a:t> Normalized numerical data.</a:t>
            </a:r>
          </a:p>
          <a:p>
            <a:r>
              <a:rPr dirty="0"/>
              <a:t> Augmented images: rotation, zoom, flips.</a:t>
            </a:r>
            <a:r>
              <a:rPr lang="en-IN" dirty="0"/>
              <a:t> (future scope)</a:t>
            </a:r>
            <a:endParaRPr dirty="0"/>
          </a:p>
          <a:p>
            <a:r>
              <a:rPr dirty="0"/>
              <a:t> Padded sequence data for</a:t>
            </a:r>
            <a:r>
              <a:rPr lang="en-IN" dirty="0"/>
              <a:t> CGM</a:t>
            </a:r>
            <a:r>
              <a:rPr dirty="0"/>
              <a:t> time series.</a:t>
            </a:r>
          </a:p>
          <a:p>
            <a:r>
              <a:rPr dirty="0"/>
              <a:t> Data Splits: </a:t>
            </a:r>
            <a:r>
              <a:rPr lang="en-IN" dirty="0"/>
              <a:t>8</a:t>
            </a:r>
            <a:r>
              <a:rPr dirty="0"/>
              <a:t>0:</a:t>
            </a:r>
            <a:r>
              <a:rPr lang="en-IN" dirty="0"/>
              <a:t>20</a:t>
            </a:r>
            <a:r>
              <a:rPr dirty="0"/>
              <a:t> (Train</a:t>
            </a:r>
            <a:r>
              <a:rPr lang="en-IN" dirty="0"/>
              <a:t> </a:t>
            </a:r>
            <a:r>
              <a:rPr dirty="0"/>
              <a:t>:</a:t>
            </a:r>
            <a:r>
              <a:rPr lang="en-IN" dirty="0"/>
              <a:t> </a:t>
            </a:r>
            <a:r>
              <a:rPr dirty="0"/>
              <a:t>Validation).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131C7-BC75-5BB6-C81C-FF1EAB984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A2B5F640-57F7-FDDE-E342-69F322AFAD90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654407" y="283466"/>
            <a:ext cx="7835186" cy="61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IN" sz="4800" b="1" dirty="0">
                <a:solidFill>
                  <a:schemeClr val="tx1"/>
                </a:solidFill>
              </a:rPr>
              <a:t>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6F485B-B2B8-FD44-E52E-301F82176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01" y="1521332"/>
            <a:ext cx="7789686" cy="419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8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Training:</a:t>
            </a:r>
          </a:p>
          <a:p>
            <a:r>
              <a:rPr dirty="0"/>
              <a:t>   Adam optimizer, learning rate = 0.01.</a:t>
            </a:r>
          </a:p>
          <a:p>
            <a:r>
              <a:rPr dirty="0"/>
              <a:t>   Batch size = 32, epochs = up to 1000.</a:t>
            </a:r>
          </a:p>
          <a:p>
            <a:r>
              <a:rPr dirty="0"/>
              <a:t>   Early stopping and learning rate reduction.</a:t>
            </a:r>
          </a:p>
          <a:p>
            <a:r>
              <a:rPr dirty="0"/>
              <a:t> Testing:</a:t>
            </a:r>
          </a:p>
          <a:p>
            <a:r>
              <a:rPr dirty="0"/>
              <a:t>   Metrics: MSE, MAE, R² score.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Model Performance:</a:t>
            </a:r>
          </a:p>
          <a:p>
            <a:r>
              <a:rPr dirty="0"/>
              <a:t> MSE = 75.32, MAE = 6.89 (example values).</a:t>
            </a:r>
          </a:p>
          <a:p>
            <a:r>
              <a:rPr dirty="0"/>
              <a:t> Outperformed </a:t>
            </a:r>
            <a:r>
              <a:rPr dirty="0" err="1"/>
              <a:t>singlemodality</a:t>
            </a:r>
            <a:r>
              <a:rPr dirty="0"/>
              <a:t> models by 20%.</a:t>
            </a:r>
          </a:p>
          <a:p>
            <a:r>
              <a:rPr dirty="0"/>
              <a:t> Qualitative Analysis:</a:t>
            </a:r>
          </a:p>
          <a:p>
            <a:r>
              <a:rPr dirty="0"/>
              <a:t> Attention weights highlighted key features.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54ED3F-1A16-7BF1-4801-8DD2D1B44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65" y="256032"/>
            <a:ext cx="8898269" cy="366590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6CDE0D-A077-F6FC-8D66-C05B0929456B}"/>
              </a:ext>
            </a:extLst>
          </p:cNvPr>
          <p:cNvSpPr txBox="1"/>
          <p:nvPr/>
        </p:nvSpPr>
        <p:spPr>
          <a:xfrm>
            <a:off x="5413248" y="4672584"/>
            <a:ext cx="2907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Batch Size – 32</a:t>
            </a:r>
          </a:p>
          <a:p>
            <a:r>
              <a:rPr lang="en-IN" dirty="0"/>
              <a:t>Learning Rate – 0.01</a:t>
            </a:r>
          </a:p>
          <a:p>
            <a:r>
              <a:rPr lang="en-IN" dirty="0"/>
              <a:t>Weight Decay - 1e-5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dirty="0"/>
              <a:t>Optimizer - Adam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12C2B-05D4-55A8-7D41-ADEC3C8DAFEB}"/>
              </a:ext>
            </a:extLst>
          </p:cNvPr>
          <p:cNvSpPr txBox="1"/>
          <p:nvPr/>
        </p:nvSpPr>
        <p:spPr>
          <a:xfrm>
            <a:off x="1284153" y="4151376"/>
            <a:ext cx="190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</a:rPr>
              <a:t>RMSRE Curve</a:t>
            </a:r>
          </a:p>
        </p:txBody>
      </p:sp>
    </p:spTree>
    <p:extLst>
      <p:ext uri="{BB962C8B-B14F-4D97-AF65-F5344CB8AC3E}">
        <p14:creationId xmlns:p14="http://schemas.microsoft.com/office/powerpoint/2010/main" val="187225648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688</TotalTime>
  <Words>330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 Light</vt:lpstr>
      <vt:lpstr>Courier New</vt:lpstr>
      <vt:lpstr>Rockwell</vt:lpstr>
      <vt:lpstr>Wingdings</vt:lpstr>
      <vt:lpstr>Atlas</vt:lpstr>
      <vt:lpstr>Meal Nutrition Analysis</vt:lpstr>
      <vt:lpstr>Introduction</vt:lpstr>
      <vt:lpstr>Background</vt:lpstr>
      <vt:lpstr>Methods</vt:lpstr>
      <vt:lpstr>Dataset Preparation</vt:lpstr>
      <vt:lpstr>Architecture</vt:lpstr>
      <vt:lpstr>Training and Testing</vt:lpstr>
      <vt:lpstr>Results and Evaluation</vt:lpstr>
      <vt:lpstr>PowerPoint Presentation</vt:lpstr>
      <vt:lpstr>Challenges Faced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Mahima Bhatt</cp:lastModifiedBy>
  <cp:revision>3</cp:revision>
  <dcterms:created xsi:type="dcterms:W3CDTF">2013-01-27T09:14:16Z</dcterms:created>
  <dcterms:modified xsi:type="dcterms:W3CDTF">2024-12-06T05:10:18Z</dcterms:modified>
  <cp:category/>
</cp:coreProperties>
</file>