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84"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85FF480-7992-4511-9903-926F29A4E1BF}" type="datetimeFigureOut">
              <a:rPr lang="en-US" smtClean="0"/>
              <a:pPr/>
              <a:t>7/27/2022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6CD6A5E-ADBB-497F-B5C5-4A57584AEE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85FF480-7992-4511-9903-926F29A4E1BF}" type="datetimeFigureOut">
              <a:rPr lang="en-US" smtClean="0"/>
              <a:pPr/>
              <a:t>7/27/2022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6CD6A5E-ADBB-497F-B5C5-4A57584AEE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85FF480-7992-4511-9903-926F29A4E1BF}" type="datetimeFigureOut">
              <a:rPr lang="en-US" smtClean="0"/>
              <a:pPr/>
              <a:t>7/27/2022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6CD6A5E-ADBB-497F-B5C5-4A57584AEE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85FF480-7992-4511-9903-926F29A4E1BF}" type="datetimeFigureOut">
              <a:rPr lang="en-US" smtClean="0"/>
              <a:pPr/>
              <a:t>7/27/2022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6CD6A5E-ADBB-497F-B5C5-4A57584AEE4D}"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85FF480-7992-4511-9903-926F29A4E1BF}" type="datetimeFigureOut">
              <a:rPr lang="en-US" smtClean="0"/>
              <a:pPr/>
              <a:t>7/27/2022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6CD6A5E-ADBB-497F-B5C5-4A57584AEE4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85FF480-7992-4511-9903-926F29A4E1BF}" type="datetimeFigureOut">
              <a:rPr lang="en-US" smtClean="0"/>
              <a:pPr/>
              <a:t>7/27/2022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6CD6A5E-ADBB-497F-B5C5-4A57584AEE4D}"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85FF480-7992-4511-9903-926F29A4E1BF}" type="datetimeFigureOut">
              <a:rPr lang="en-US" smtClean="0"/>
              <a:pPr/>
              <a:t>7/27/2022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6CD6A5E-ADBB-497F-B5C5-4A57584AEE4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85FF480-7992-4511-9903-926F29A4E1BF}" type="datetimeFigureOut">
              <a:rPr lang="en-US" smtClean="0"/>
              <a:pPr/>
              <a:t>7/27/2022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6CD6A5E-ADBB-497F-B5C5-4A57584AEE4D}"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85FF480-7992-4511-9903-926F29A4E1BF}" type="datetimeFigureOut">
              <a:rPr lang="en-US" smtClean="0"/>
              <a:pPr/>
              <a:t>7/27/2022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6CD6A5E-ADBB-497F-B5C5-4A57584AEE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85FF480-7992-4511-9903-926F29A4E1BF}" type="datetimeFigureOut">
              <a:rPr lang="en-US" smtClean="0"/>
              <a:pPr/>
              <a:t>7/27/2022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6CD6A5E-ADBB-497F-B5C5-4A57584AEE4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85FF480-7992-4511-9903-926F29A4E1BF}" type="datetimeFigureOut">
              <a:rPr lang="en-US" smtClean="0"/>
              <a:pPr/>
              <a:t>7/27/2022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6CD6A5E-ADBB-497F-B5C5-4A57584AEE4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85FF480-7992-4511-9903-926F29A4E1BF}" type="datetimeFigureOut">
              <a:rPr lang="en-US" smtClean="0"/>
              <a:pPr/>
              <a:t>7/27/2022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6CD6A5E-ADBB-497F-B5C5-4A57584AEE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8229600" cy="2209801"/>
          </a:xfrm>
        </p:spPr>
        <p:txBody>
          <a:bodyPr>
            <a:noAutofit/>
          </a:bodyPr>
          <a:lstStyle/>
          <a:p>
            <a:r>
              <a:rPr lang="en-US" sz="4400" b="1" dirty="0" err="1" smtClean="0">
                <a:latin typeface="Times New Roman" pitchFamily="18" charset="0"/>
                <a:cs typeface="Times New Roman" pitchFamily="18" charset="0"/>
              </a:rPr>
              <a:t>Enverus</a:t>
            </a:r>
            <a:r>
              <a:rPr lang="en-US" sz="4400" b="1" dirty="0" smtClean="0">
                <a:latin typeface="Times New Roman" pitchFamily="18" charset="0"/>
                <a:cs typeface="Times New Roman" pitchFamily="18" charset="0"/>
              </a:rPr>
              <a:t> </a:t>
            </a:r>
            <a:r>
              <a:rPr lang="en-US" sz="4400" b="1" dirty="0" smtClean="0">
                <a:latin typeface="Times New Roman" pitchFamily="18" charset="0"/>
                <a:cs typeface="Times New Roman" pitchFamily="18" charset="0"/>
              </a:rPr>
              <a:t> Market Price Indices   Analysis  Case </a:t>
            </a:r>
            <a:r>
              <a:rPr lang="en-US" sz="4400" b="1" dirty="0" smtClean="0">
                <a:latin typeface="Times New Roman" pitchFamily="18" charset="0"/>
                <a:cs typeface="Times New Roman" pitchFamily="18" charset="0"/>
              </a:rPr>
              <a:t>Study</a:t>
            </a:r>
            <a:endParaRPr lang="en-US" sz="4400" b="1" dirty="0">
              <a:latin typeface="Times New Roman" pitchFamily="18" charset="0"/>
              <a:cs typeface="Times New Roman" pitchFamily="18" charset="0"/>
            </a:endParaRPr>
          </a:p>
        </p:txBody>
      </p:sp>
      <p:sp>
        <p:nvSpPr>
          <p:cNvPr id="3" name="Subtitle 2"/>
          <p:cNvSpPr>
            <a:spLocks noGrp="1"/>
          </p:cNvSpPr>
          <p:nvPr>
            <p:ph type="subTitle" idx="1"/>
          </p:nvPr>
        </p:nvSpPr>
        <p:spPr>
          <a:xfrm>
            <a:off x="4114800" y="3810000"/>
            <a:ext cx="4419600" cy="1143000"/>
          </a:xfrm>
        </p:spPr>
        <p:txBody>
          <a:bodyPr>
            <a:normAutofit fontScale="85000" lnSpcReduction="20000"/>
          </a:bodyPr>
          <a:lstStyle/>
          <a:p>
            <a:r>
              <a:rPr lang="en-US" dirty="0" smtClean="0"/>
              <a:t>                                    </a:t>
            </a:r>
          </a:p>
          <a:p>
            <a:r>
              <a:rPr lang="en-US" dirty="0" smtClean="0"/>
              <a:t> </a:t>
            </a:r>
            <a:r>
              <a:rPr lang="en-US" dirty="0" smtClean="0"/>
              <a:t>                                          </a:t>
            </a:r>
            <a:r>
              <a:rPr lang="en-US" dirty="0" smtClean="0"/>
              <a:t>                </a:t>
            </a:r>
            <a:r>
              <a:rPr lang="en-US" sz="3600" b="1" dirty="0" smtClean="0">
                <a:solidFill>
                  <a:schemeClr val="tx1"/>
                </a:solidFill>
                <a:latin typeface="Times New Roman" pitchFamily="18" charset="0"/>
                <a:cs typeface="Times New Roman" pitchFamily="18" charset="0"/>
              </a:rPr>
              <a:t>H.S.MAHIMA</a:t>
            </a:r>
            <a:endParaRPr lang="en-US" sz="3600" b="1"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sz="2000" b="1" dirty="0" smtClean="0">
                <a:latin typeface="Times New Roman" pitchFamily="18" charset="0"/>
                <a:cs typeface="Times New Roman" pitchFamily="18" charset="0"/>
              </a:rPr>
              <a:t>Can </a:t>
            </a:r>
            <a:r>
              <a:rPr lang="en-US" sz="2000" b="1" dirty="0" smtClean="0">
                <a:latin typeface="Times New Roman" pitchFamily="18" charset="0"/>
                <a:cs typeface="Times New Roman" pitchFamily="18" charset="0"/>
              </a:rPr>
              <a:t>we use any or all of these to create a narrative?</a:t>
            </a:r>
          </a:p>
          <a:p>
            <a:r>
              <a:rPr lang="en-US" sz="2000" dirty="0" smtClean="0">
                <a:latin typeface="Times New Roman" pitchFamily="18" charset="0"/>
                <a:cs typeface="Times New Roman" pitchFamily="18" charset="0"/>
              </a:rPr>
              <a:t>It depends on time frame and other characteristics features on how one wants tell the story of the dataset given, but the key points and understanding  should be provided in a way that even a third party individual who reads the narrative should understand the key insights or the overall outlook  and able to take points from it.</a:t>
            </a:r>
          </a:p>
          <a:p>
            <a:endParaRPr lang="en-US" sz="2000"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Conclusion</a:t>
            </a:r>
          </a:p>
          <a:p>
            <a:r>
              <a:rPr lang="en-US" sz="2000" dirty="0" smtClean="0">
                <a:latin typeface="Times New Roman" pitchFamily="18" charset="0"/>
                <a:cs typeface="Times New Roman" pitchFamily="18" charset="0"/>
              </a:rPr>
              <a:t>To conclude, </a:t>
            </a:r>
            <a:r>
              <a:rPr lang="en-US" sz="2000" dirty="0" err="1" smtClean="0">
                <a:latin typeface="Times New Roman" pitchFamily="18" charset="0"/>
                <a:cs typeface="Times New Roman" pitchFamily="18" charset="0"/>
              </a:rPr>
              <a:t>Enverus</a:t>
            </a:r>
            <a:r>
              <a:rPr lang="en-US" sz="2000" dirty="0" smtClean="0">
                <a:latin typeface="Times New Roman" pitchFamily="18" charset="0"/>
                <a:cs typeface="Times New Roman" pitchFamily="18" charset="0"/>
              </a:rPr>
              <a:t> market price </a:t>
            </a:r>
            <a:r>
              <a:rPr lang="en-US" sz="2000" dirty="0" err="1" smtClean="0">
                <a:latin typeface="Times New Roman" pitchFamily="18" charset="0"/>
                <a:cs typeface="Times New Roman" pitchFamily="18" charset="0"/>
              </a:rPr>
              <a:t>indicies</a:t>
            </a:r>
            <a:r>
              <a:rPr lang="en-US" sz="2000" dirty="0" smtClean="0">
                <a:latin typeface="Times New Roman" pitchFamily="18" charset="0"/>
                <a:cs typeface="Times New Roman" pitchFamily="18" charset="0"/>
              </a:rPr>
              <a:t> provide insights both for buyers and suppliers where the buyers </a:t>
            </a:r>
            <a:r>
              <a:rPr lang="en-US" sz="2000" dirty="0" smtClean="0">
                <a:latin typeface="Times New Roman" pitchFamily="18" charset="0"/>
                <a:cs typeface="Times New Roman" pitchFamily="18" charset="0"/>
              </a:rPr>
              <a:t>can see deviation from market trends, understand the economic impacts of pricing, uncover specific opportunities for additional cost savings, negotiate </a:t>
            </a:r>
            <a:r>
              <a:rPr lang="en-US" sz="2000" dirty="0" smtClean="0">
                <a:latin typeface="Times New Roman" pitchFamily="18" charset="0"/>
                <a:cs typeface="Times New Roman" pitchFamily="18" charset="0"/>
              </a:rPr>
              <a:t>pricing </a:t>
            </a:r>
            <a:r>
              <a:rPr lang="en-US" sz="2000" dirty="0" smtClean="0">
                <a:latin typeface="Times New Roman" pitchFamily="18" charset="0"/>
                <a:cs typeface="Times New Roman" pitchFamily="18" charset="0"/>
              </a:rPr>
              <a:t>agreements with suppliers and forecast future </a:t>
            </a:r>
            <a:r>
              <a:rPr lang="en-US" sz="2000" dirty="0" smtClean="0">
                <a:latin typeface="Times New Roman" pitchFamily="18" charset="0"/>
                <a:cs typeface="Times New Roman" pitchFamily="18" charset="0"/>
              </a:rPr>
              <a:t>trends. For suppliers making the pricing analysis easy and sustainable also makes it more efficient to extract resources.</a:t>
            </a:r>
            <a:r>
              <a:rPr lang="en-US" sz="2000" dirty="0" smtClean="0">
                <a:latin typeface="Times New Roman" pitchFamily="18" charset="0"/>
                <a:cs typeface="Times New Roman" pitchFamily="18" charset="0"/>
              </a:rPr>
              <a:t> This helps maximize the value generated from this analysis and also acts as a prescriptive system, driving strategies in poor performing areas.</a:t>
            </a:r>
            <a:endParaRPr lang="en-US" sz="20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en-US" sz="1800" b="1" dirty="0" smtClean="0">
                <a:latin typeface="Times New Roman" pitchFamily="18" charset="0"/>
                <a:cs typeface="Times New Roman" pitchFamily="18" charset="0"/>
              </a:rPr>
              <a:t>Objective</a:t>
            </a:r>
            <a:r>
              <a:rPr lang="en-US" sz="1800" dirty="0" smtClean="0"/>
              <a:t>:</a:t>
            </a:r>
            <a:r>
              <a:rPr lang="en-US" sz="1600" dirty="0" smtClean="0"/>
              <a:t> </a:t>
            </a:r>
            <a:endParaRPr lang="en-US" sz="1600" dirty="0" smtClean="0"/>
          </a:p>
          <a:p>
            <a:pPr>
              <a:buNone/>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Understand </a:t>
            </a:r>
            <a:r>
              <a:rPr lang="en-US" sz="1600" dirty="0" smtClean="0">
                <a:latin typeface="Times New Roman" pitchFamily="18" charset="0"/>
                <a:cs typeface="Times New Roman" pitchFamily="18" charset="0"/>
              </a:rPr>
              <a:t>the thematic trends associated with oil well cost components associated with some regions in the United States and develop informed predictions on the same.</a:t>
            </a:r>
          </a:p>
          <a:p>
            <a:pPr>
              <a:buNone/>
            </a:pPr>
            <a:r>
              <a:rPr lang="en-US" sz="1800" b="1" dirty="0" smtClean="0">
                <a:latin typeface="Times New Roman" pitchFamily="18" charset="0"/>
                <a:cs typeface="Times New Roman" pitchFamily="18" charset="0"/>
              </a:rPr>
              <a:t>Abstract</a:t>
            </a:r>
            <a:endParaRPr lang="en-US" sz="1800" b="1" dirty="0" smtClean="0">
              <a:latin typeface="Times New Roman" pitchFamily="18" charset="0"/>
              <a:cs typeface="Times New Roman" pitchFamily="18" charset="0"/>
            </a:endParaRP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Pricing differs in various region depending upon the production and how it reaches out to the supplier chain and does produced good consumed by the buyer satisfies the responsible operations. So </a:t>
            </a:r>
            <a:r>
              <a:rPr lang="en-US" sz="1600" dirty="0">
                <a:latin typeface="Times New Roman" pitchFamily="18" charset="0"/>
                <a:cs typeface="Times New Roman" pitchFamily="18" charset="0"/>
              </a:rPr>
              <a:t>it has become more important than ever to streamline efforts and gain visibility into your spend in different </a:t>
            </a:r>
            <a:r>
              <a:rPr lang="en-US" sz="1600" dirty="0" smtClean="0">
                <a:latin typeface="Times New Roman" pitchFamily="18" charset="0"/>
                <a:cs typeface="Times New Roman" pitchFamily="18" charset="0"/>
              </a:rPr>
              <a:t>markets. Traditional approaches cannot help in </a:t>
            </a:r>
            <a:r>
              <a:rPr lang="en-US" sz="1600" dirty="0">
                <a:latin typeface="Times New Roman" pitchFamily="18" charset="0"/>
                <a:cs typeface="Times New Roman" pitchFamily="18" charset="0"/>
              </a:rPr>
              <a:t>supply chain strategy because they don’t inform you on pricing </a:t>
            </a:r>
            <a:r>
              <a:rPr lang="en-US" sz="1600" dirty="0" smtClean="0">
                <a:latin typeface="Times New Roman" pitchFamily="18" charset="0"/>
                <a:cs typeface="Times New Roman" pitchFamily="18" charset="0"/>
              </a:rPr>
              <a:t>trends.</a:t>
            </a:r>
          </a:p>
          <a:p>
            <a:pPr>
              <a:buNone/>
            </a:pPr>
            <a:r>
              <a:rPr lang="en-US" sz="1800" b="1" dirty="0" smtClean="0">
                <a:latin typeface="Times New Roman" pitchFamily="18" charset="0"/>
                <a:cs typeface="Times New Roman" pitchFamily="18" charset="0"/>
              </a:rPr>
              <a:t>Description </a:t>
            </a:r>
            <a:r>
              <a:rPr lang="en-US" sz="1800" b="1" dirty="0" smtClean="0">
                <a:latin typeface="Times New Roman" pitchFamily="18" charset="0"/>
                <a:cs typeface="Times New Roman" pitchFamily="18" charset="0"/>
              </a:rPr>
              <a:t>of Dataset</a:t>
            </a:r>
          </a:p>
          <a:p>
            <a:r>
              <a:rPr lang="en-US" sz="1600" dirty="0" smtClean="0">
                <a:latin typeface="Times New Roman" pitchFamily="18" charset="0"/>
                <a:cs typeface="Times New Roman" pitchFamily="18" charset="0"/>
              </a:rPr>
              <a:t>The datasets consists of 4524 rows and 8 columns it does not have any missing values the Index category says price spend on particular </a:t>
            </a:r>
            <a:r>
              <a:rPr lang="en-US" sz="1600" dirty="0" err="1" smtClean="0">
                <a:latin typeface="Times New Roman" pitchFamily="18" charset="0"/>
                <a:cs typeface="Times New Roman" pitchFamily="18" charset="0"/>
              </a:rPr>
              <a:t>operations,Sub</a:t>
            </a:r>
            <a:r>
              <a:rPr lang="en-US" sz="1600" dirty="0" smtClean="0">
                <a:latin typeface="Times New Roman" pitchFamily="18" charset="0"/>
                <a:cs typeface="Times New Roman" pitchFamily="18" charset="0"/>
              </a:rPr>
              <a:t> category various operations on well cost index used in two </a:t>
            </a:r>
            <a:r>
              <a:rPr lang="en-US" sz="1600" dirty="0" err="1" smtClean="0">
                <a:latin typeface="Times New Roman" pitchFamily="18" charset="0"/>
                <a:cs typeface="Times New Roman" pitchFamily="18" charset="0"/>
              </a:rPr>
              <a:t>basins,Index</a:t>
            </a:r>
            <a:r>
              <a:rPr lang="en-US" sz="1600" dirty="0" smtClean="0">
                <a:latin typeface="Times New Roman" pitchFamily="18" charset="0"/>
                <a:cs typeface="Times New Roman" pitchFamily="18" charset="0"/>
              </a:rPr>
              <a:t> is the </a:t>
            </a:r>
            <a:r>
              <a:rPr lang="en-US" sz="1600" dirty="0">
                <a:latin typeface="Times New Roman" pitchFamily="18" charset="0"/>
                <a:cs typeface="Times New Roman" pitchFamily="18" charset="0"/>
              </a:rPr>
              <a:t>Monthly Median price of all the prices for a category in a given </a:t>
            </a:r>
            <a:r>
              <a:rPr lang="en-US" sz="1600" dirty="0" smtClean="0">
                <a:latin typeface="Times New Roman" pitchFamily="18" charset="0"/>
                <a:cs typeface="Times New Roman" pitchFamily="18" charset="0"/>
              </a:rPr>
              <a:t>region, </a:t>
            </a:r>
            <a:r>
              <a:rPr lang="en-US" sz="1600" dirty="0" err="1" smtClean="0">
                <a:latin typeface="Times New Roman" pitchFamily="18" charset="0"/>
                <a:cs typeface="Times New Roman" pitchFamily="18" charset="0"/>
              </a:rPr>
              <a:t>Phigh</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is  75th Percentile value or the highest market price value in that month</a:t>
            </a:r>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 Plow is  25th Percentile value or lowest both price benchmarked to the Index </a:t>
            </a:r>
            <a:r>
              <a:rPr lang="en-US" sz="1600" dirty="0" err="1" smtClean="0">
                <a:latin typeface="Times New Roman" pitchFamily="18" charset="0"/>
                <a:cs typeface="Times New Roman" pitchFamily="18" charset="0"/>
              </a:rPr>
              <a:t>Baseline,Region</a:t>
            </a:r>
            <a:r>
              <a:rPr lang="en-US" sz="1600" dirty="0" smtClean="0">
                <a:latin typeface="Times New Roman" pitchFamily="18" charset="0"/>
                <a:cs typeface="Times New Roman" pitchFamily="18" charset="0"/>
              </a:rPr>
              <a:t> has two basins which is oil well regions in </a:t>
            </a:r>
            <a:r>
              <a:rPr lang="en-US" sz="1600" dirty="0" err="1" smtClean="0">
                <a:latin typeface="Times New Roman" pitchFamily="18" charset="0"/>
                <a:cs typeface="Times New Roman" pitchFamily="18" charset="0"/>
              </a:rPr>
              <a:t>US,Type</a:t>
            </a:r>
            <a:r>
              <a:rPr lang="en-US" sz="1600" dirty="0" smtClean="0">
                <a:latin typeface="Times New Roman" pitchFamily="18" charset="0"/>
                <a:cs typeface="Times New Roman" pitchFamily="18" charset="0"/>
              </a:rPr>
              <a:t> is whether it is </a:t>
            </a:r>
            <a:r>
              <a:rPr lang="en-US" sz="1600" dirty="0" err="1" smtClean="0">
                <a:latin typeface="Times New Roman" pitchFamily="18" charset="0"/>
                <a:cs typeface="Times New Roman" pitchFamily="18" charset="0"/>
              </a:rPr>
              <a:t>normalised</a:t>
            </a:r>
            <a:r>
              <a:rPr lang="en-US" sz="1600" dirty="0" smtClean="0">
                <a:latin typeface="Times New Roman" pitchFamily="18" charset="0"/>
                <a:cs typeface="Times New Roman" pitchFamily="18" charset="0"/>
              </a:rPr>
              <a:t>  price for a normal operation.</a:t>
            </a:r>
          </a:p>
        </p:txBody>
      </p:sp>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MARKET PRICE INDICES BY BASIN</a:t>
            </a:r>
            <a:endParaRPr lang="en-US"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a:buNone/>
            </a:pPr>
            <a:r>
              <a:rPr lang="en-US" sz="3200" b="1" dirty="0" smtClean="0">
                <a:latin typeface="Times New Roman" pitchFamily="18" charset="0"/>
                <a:cs typeface="Times New Roman" pitchFamily="18" charset="0"/>
              </a:rPr>
              <a:t>Introduction</a:t>
            </a:r>
          </a:p>
          <a:p>
            <a:r>
              <a:rPr lang="en-US" sz="1600" dirty="0" smtClean="0">
                <a:latin typeface="Times New Roman" pitchFamily="18" charset="0"/>
                <a:cs typeface="Times New Roman" pitchFamily="18" charset="0"/>
              </a:rPr>
              <a:t>Pricing on goods and services vary by market and </a:t>
            </a:r>
            <a:r>
              <a:rPr lang="en-US" sz="1600" dirty="0" err="1" smtClean="0">
                <a:latin typeface="Times New Roman" pitchFamily="18" charset="0"/>
                <a:cs typeface="Times New Roman" pitchFamily="18" charset="0"/>
              </a:rPr>
              <a:t>geoghraphical</a:t>
            </a:r>
            <a:r>
              <a:rPr lang="en-US" sz="1600" dirty="0" smtClean="0">
                <a:latin typeface="Times New Roman" pitchFamily="18" charset="0"/>
                <a:cs typeface="Times New Roman" pitchFamily="18" charset="0"/>
              </a:rPr>
              <a:t> regions making it challenging to keep up and to ensure getting the best pricing </a:t>
            </a:r>
            <a:r>
              <a:rPr lang="en-US" sz="1600" dirty="0" err="1" smtClean="0">
                <a:latin typeface="Times New Roman" pitchFamily="18" charset="0"/>
                <a:cs typeface="Times New Roman" pitchFamily="18" charset="0"/>
              </a:rPr>
              <a:t>possible.Understand</a:t>
            </a:r>
            <a:r>
              <a:rPr lang="en-US" sz="1600" dirty="0" smtClean="0">
                <a:latin typeface="Times New Roman" pitchFamily="18" charset="0"/>
                <a:cs typeface="Times New Roman" pitchFamily="18" charset="0"/>
              </a:rPr>
              <a:t> the  market trends is critical for cost </a:t>
            </a:r>
            <a:r>
              <a:rPr lang="en-US" sz="1600" dirty="0" err="1" smtClean="0">
                <a:latin typeface="Times New Roman" pitchFamily="18" charset="0"/>
                <a:cs typeface="Times New Roman" pitchFamily="18" charset="0"/>
              </a:rPr>
              <a:t>optimisation</a:t>
            </a:r>
            <a:r>
              <a:rPr lang="en-US" sz="1600" dirty="0" smtClean="0">
                <a:latin typeface="Times New Roman" pitchFamily="18" charset="0"/>
                <a:cs typeface="Times New Roman" pitchFamily="18" charset="0"/>
              </a:rPr>
              <a:t> and planning </a:t>
            </a:r>
            <a:r>
              <a:rPr lang="en-US" sz="1600" dirty="0" err="1" smtClean="0">
                <a:latin typeface="Times New Roman" pitchFamily="18" charset="0"/>
                <a:cs typeface="Times New Roman" pitchFamily="18" charset="0"/>
              </a:rPr>
              <a:t>purposes.In</a:t>
            </a:r>
            <a:r>
              <a:rPr lang="en-US" sz="1600" dirty="0" smtClean="0">
                <a:latin typeface="Times New Roman" pitchFamily="18" charset="0"/>
                <a:cs typeface="Times New Roman" pitchFamily="18" charset="0"/>
              </a:rPr>
              <a:t> this various categorical index shows how this </a:t>
            </a:r>
            <a:r>
              <a:rPr lang="en-US" sz="1600" dirty="0" err="1" smtClean="0">
                <a:latin typeface="Times New Roman" pitchFamily="18" charset="0"/>
                <a:cs typeface="Times New Roman" pitchFamily="18" charset="0"/>
              </a:rPr>
              <a:t>indcies</a:t>
            </a:r>
            <a:r>
              <a:rPr lang="en-US" sz="1600" dirty="0" smtClean="0">
                <a:latin typeface="Times New Roman" pitchFamily="18" charset="0"/>
                <a:cs typeface="Times New Roman" pitchFamily="18" charset="0"/>
              </a:rPr>
              <a:t> perform and behave making it for the buyers and suppliers </a:t>
            </a:r>
            <a:r>
              <a:rPr lang="en-US" sz="1600" dirty="0" err="1" smtClean="0">
                <a:latin typeface="Times New Roman" pitchFamily="18" charset="0"/>
                <a:cs typeface="Times New Roman" pitchFamily="18" charset="0"/>
              </a:rPr>
              <a:t>easy.This</a:t>
            </a:r>
            <a:r>
              <a:rPr lang="en-US" sz="1600" dirty="0" smtClean="0">
                <a:latin typeface="Times New Roman" pitchFamily="18" charset="0"/>
                <a:cs typeface="Times New Roman" pitchFamily="18" charset="0"/>
              </a:rPr>
              <a:t> may lead the new companies to </a:t>
            </a:r>
            <a:r>
              <a:rPr lang="en-US" sz="1600" dirty="0" smtClean="0">
                <a:latin typeface="Times New Roman" pitchFamily="18" charset="0"/>
                <a:cs typeface="Times New Roman" pitchFamily="18" charset="0"/>
              </a:rPr>
              <a:t>can compare their own pricing on various categories of goods or services to market indices in a specific </a:t>
            </a:r>
            <a:r>
              <a:rPr lang="en-US" sz="1600" dirty="0" smtClean="0">
                <a:latin typeface="Times New Roman" pitchFamily="18" charset="0"/>
                <a:cs typeface="Times New Roman" pitchFamily="18" charset="0"/>
              </a:rPr>
              <a:t>region.</a:t>
            </a:r>
          </a:p>
          <a:p>
            <a:endParaRPr lang="en-US" sz="16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MARKET PRICE ANALYSIS</a:t>
            </a:r>
          </a:p>
          <a:p>
            <a:r>
              <a:rPr lang="en-US" sz="1600" dirty="0" smtClean="0">
                <a:latin typeface="Times New Roman" pitchFamily="18" charset="0"/>
                <a:cs typeface="Times New Roman" pitchFamily="18" charset="0"/>
              </a:rPr>
              <a:t>First lets see how the datasets look like and the information regarding the same,</a:t>
            </a:r>
            <a:r>
              <a:rPr lang="en-US" sz="1600" dirty="0" smtClean="0"/>
              <a:t> </a:t>
            </a:r>
            <a:r>
              <a:rPr lang="en-US" sz="1600" dirty="0" smtClean="0">
                <a:latin typeface="Times New Roman" pitchFamily="18" charset="0"/>
                <a:cs typeface="Times New Roman" pitchFamily="18" charset="0"/>
              </a:rPr>
              <a:t>This index and other curves are created from a large repository of transactional data in the oilfield. The Index column in the Monthly Median price of all the prices for a category in a given region</a:t>
            </a:r>
          </a:p>
          <a:p>
            <a:r>
              <a:rPr lang="en-US" sz="1600" dirty="0" smtClean="0">
                <a:latin typeface="Times New Roman" pitchFamily="18" charset="0"/>
                <a:cs typeface="Times New Roman" pitchFamily="18" charset="0"/>
              </a:rPr>
              <a:t>The median </a:t>
            </a:r>
            <a:r>
              <a:rPr lang="en-US" sz="1600" dirty="0" smtClean="0">
                <a:latin typeface="Times New Roman" pitchFamily="18" charset="0"/>
                <a:cs typeface="Times New Roman" pitchFamily="18" charset="0"/>
              </a:rPr>
              <a:t>was calculated on a monthly level for every category-subcategory combination since January 2018. This was then normalized </a:t>
            </a:r>
            <a:r>
              <a:rPr lang="en-US" sz="1600" dirty="0" smtClean="0">
                <a:latin typeface="Times New Roman" pitchFamily="18" charset="0"/>
                <a:cs typeface="Times New Roman" pitchFamily="18" charset="0"/>
              </a:rPr>
              <a:t>the </a:t>
            </a:r>
            <a:r>
              <a:rPr lang="en-US" sz="1600" dirty="0" smtClean="0">
                <a:latin typeface="Times New Roman" pitchFamily="18" charset="0"/>
                <a:cs typeface="Times New Roman" pitchFamily="18" charset="0"/>
              </a:rPr>
              <a:t>Value of January 2018 for the respective category-subcategory pair and multiply by </a:t>
            </a:r>
            <a:r>
              <a:rPr lang="en-US" sz="1600" dirty="0" smtClean="0">
                <a:latin typeface="Times New Roman" pitchFamily="18" charset="0"/>
                <a:cs typeface="Times New Roman" pitchFamily="18" charset="0"/>
              </a:rPr>
              <a:t>100</a:t>
            </a:r>
            <a:r>
              <a:rPr lang="en-US" sz="1600" b="1" i="1"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2000" b="1" dirty="0" smtClean="0"/>
          </a:p>
        </p:txBody>
      </p:sp>
      <p:graphicFrame>
        <p:nvGraphicFramePr>
          <p:cNvPr id="5" name="Table 4"/>
          <p:cNvGraphicFramePr>
            <a:graphicFrameLocks noGrp="1"/>
          </p:cNvGraphicFramePr>
          <p:nvPr/>
        </p:nvGraphicFramePr>
        <p:xfrm>
          <a:off x="2819400" y="4419600"/>
          <a:ext cx="3962400" cy="2346960"/>
        </p:xfrm>
        <a:graphic>
          <a:graphicData uri="http://schemas.openxmlformats.org/drawingml/2006/table">
            <a:tbl>
              <a:tblPr firstRow="1" bandRow="1">
                <a:tableStyleId>{073A0DAA-6AF3-43AB-8588-CEC1D06C72B9}</a:tableStyleId>
              </a:tblPr>
              <a:tblGrid>
                <a:gridCol w="990600"/>
                <a:gridCol w="990600"/>
                <a:gridCol w="990600"/>
                <a:gridCol w="990600"/>
              </a:tblGrid>
              <a:tr h="192744">
                <a:tc>
                  <a:txBody>
                    <a:bodyPr/>
                    <a:lstStyle/>
                    <a:p>
                      <a:pPr algn="r" fontAlgn="ctr"/>
                      <a:endParaRPr lang="en-US" sz="1000" b="1" dirty="0"/>
                    </a:p>
                  </a:txBody>
                  <a:tcPr anchor="ctr"/>
                </a:tc>
                <a:tc>
                  <a:txBody>
                    <a:bodyPr/>
                    <a:lstStyle/>
                    <a:p>
                      <a:pPr algn="r" fontAlgn="ctr"/>
                      <a:r>
                        <a:rPr lang="en-US" sz="1000" dirty="0"/>
                        <a:t>Plow</a:t>
                      </a:r>
                      <a:endParaRPr lang="en-US" sz="1000" b="1" dirty="0"/>
                    </a:p>
                  </a:txBody>
                  <a:tcPr anchor="ctr"/>
                </a:tc>
                <a:tc>
                  <a:txBody>
                    <a:bodyPr/>
                    <a:lstStyle/>
                    <a:p>
                      <a:pPr algn="r" fontAlgn="ctr"/>
                      <a:r>
                        <a:rPr lang="en-US" sz="1000"/>
                        <a:t>Index</a:t>
                      </a:r>
                      <a:endParaRPr lang="en-US" sz="1000" b="1"/>
                    </a:p>
                  </a:txBody>
                  <a:tcPr anchor="ctr"/>
                </a:tc>
                <a:tc>
                  <a:txBody>
                    <a:bodyPr/>
                    <a:lstStyle/>
                    <a:p>
                      <a:pPr algn="r" fontAlgn="ctr"/>
                      <a:r>
                        <a:rPr lang="en-US" sz="1000" dirty="0" err="1"/>
                        <a:t>Phigh</a:t>
                      </a:r>
                      <a:endParaRPr lang="en-US" sz="1000" b="1" dirty="0"/>
                    </a:p>
                  </a:txBody>
                  <a:tcPr anchor="ctr"/>
                </a:tc>
              </a:tr>
              <a:tr h="286850">
                <a:tc>
                  <a:txBody>
                    <a:bodyPr/>
                    <a:lstStyle/>
                    <a:p>
                      <a:pPr algn="r" fontAlgn="ctr"/>
                      <a:r>
                        <a:rPr lang="en-US" sz="1000" dirty="0"/>
                        <a:t>count</a:t>
                      </a:r>
                      <a:endParaRPr lang="en-US" sz="1000" b="1" dirty="0"/>
                    </a:p>
                  </a:txBody>
                  <a:tcPr anchor="ctr"/>
                </a:tc>
                <a:tc>
                  <a:txBody>
                    <a:bodyPr/>
                    <a:lstStyle/>
                    <a:p>
                      <a:pPr algn="r" fontAlgn="ctr"/>
                      <a:r>
                        <a:rPr lang="en-US" sz="1000" dirty="0"/>
                        <a:t>4524.000000</a:t>
                      </a:r>
                    </a:p>
                  </a:txBody>
                  <a:tcPr anchor="ctr"/>
                </a:tc>
                <a:tc>
                  <a:txBody>
                    <a:bodyPr/>
                    <a:lstStyle/>
                    <a:p>
                      <a:pPr algn="r" fontAlgn="ctr"/>
                      <a:r>
                        <a:rPr lang="en-US" sz="1000" dirty="0"/>
                        <a:t>4524.000000</a:t>
                      </a:r>
                    </a:p>
                  </a:txBody>
                  <a:tcPr anchor="ctr"/>
                </a:tc>
                <a:tc>
                  <a:txBody>
                    <a:bodyPr/>
                    <a:lstStyle/>
                    <a:p>
                      <a:pPr algn="r" fontAlgn="ctr"/>
                      <a:r>
                        <a:rPr lang="en-US" sz="1000" dirty="0"/>
                        <a:t>4524.000000</a:t>
                      </a:r>
                    </a:p>
                  </a:txBody>
                  <a:tcPr anchor="ctr"/>
                </a:tc>
              </a:tr>
              <a:tr h="192744">
                <a:tc>
                  <a:txBody>
                    <a:bodyPr/>
                    <a:lstStyle/>
                    <a:p>
                      <a:pPr algn="r" fontAlgn="ctr"/>
                      <a:r>
                        <a:rPr lang="en-US" sz="1000" dirty="0"/>
                        <a:t>mean</a:t>
                      </a:r>
                      <a:endParaRPr lang="en-US" sz="1000" b="1" dirty="0"/>
                    </a:p>
                  </a:txBody>
                  <a:tcPr anchor="ctr"/>
                </a:tc>
                <a:tc>
                  <a:txBody>
                    <a:bodyPr/>
                    <a:lstStyle/>
                    <a:p>
                      <a:pPr algn="r" fontAlgn="ctr"/>
                      <a:r>
                        <a:rPr lang="en-US" sz="1000" dirty="0"/>
                        <a:t>78.355802</a:t>
                      </a:r>
                    </a:p>
                  </a:txBody>
                  <a:tcPr anchor="ctr"/>
                </a:tc>
                <a:tc>
                  <a:txBody>
                    <a:bodyPr/>
                    <a:lstStyle/>
                    <a:p>
                      <a:pPr algn="r" fontAlgn="ctr"/>
                      <a:r>
                        <a:rPr lang="en-US" sz="1000" dirty="0"/>
                        <a:t>103.623691</a:t>
                      </a:r>
                    </a:p>
                  </a:txBody>
                  <a:tcPr anchor="ctr"/>
                </a:tc>
                <a:tc>
                  <a:txBody>
                    <a:bodyPr/>
                    <a:lstStyle/>
                    <a:p>
                      <a:pPr algn="r" fontAlgn="ctr"/>
                      <a:r>
                        <a:rPr lang="en-US" sz="1000" dirty="0"/>
                        <a:t>140.714052</a:t>
                      </a:r>
                    </a:p>
                  </a:txBody>
                  <a:tcPr anchor="ctr"/>
                </a:tc>
              </a:tr>
              <a:tr h="192744">
                <a:tc>
                  <a:txBody>
                    <a:bodyPr/>
                    <a:lstStyle/>
                    <a:p>
                      <a:pPr algn="r" fontAlgn="ctr"/>
                      <a:r>
                        <a:rPr lang="en-US" sz="1000" dirty="0"/>
                        <a:t>std</a:t>
                      </a:r>
                      <a:endParaRPr lang="en-US" sz="1000" b="1" dirty="0"/>
                    </a:p>
                  </a:txBody>
                  <a:tcPr anchor="ctr"/>
                </a:tc>
                <a:tc>
                  <a:txBody>
                    <a:bodyPr/>
                    <a:lstStyle/>
                    <a:p>
                      <a:pPr algn="r" fontAlgn="ctr"/>
                      <a:r>
                        <a:rPr lang="en-US" sz="1000" dirty="0"/>
                        <a:t>23.198859</a:t>
                      </a:r>
                    </a:p>
                  </a:txBody>
                  <a:tcPr anchor="ctr"/>
                </a:tc>
                <a:tc>
                  <a:txBody>
                    <a:bodyPr/>
                    <a:lstStyle/>
                    <a:p>
                      <a:pPr algn="r" fontAlgn="ctr"/>
                      <a:r>
                        <a:rPr lang="en-US" sz="1000" dirty="0"/>
                        <a:t>33.392147</a:t>
                      </a:r>
                    </a:p>
                  </a:txBody>
                  <a:tcPr anchor="ctr"/>
                </a:tc>
                <a:tc>
                  <a:txBody>
                    <a:bodyPr/>
                    <a:lstStyle/>
                    <a:p>
                      <a:pPr algn="r" fontAlgn="ctr"/>
                      <a:r>
                        <a:rPr lang="en-US" sz="1000" dirty="0"/>
                        <a:t>58.592580</a:t>
                      </a:r>
                    </a:p>
                  </a:txBody>
                  <a:tcPr anchor="ctr"/>
                </a:tc>
              </a:tr>
              <a:tr h="192744">
                <a:tc>
                  <a:txBody>
                    <a:bodyPr/>
                    <a:lstStyle/>
                    <a:p>
                      <a:pPr algn="r" fontAlgn="ctr"/>
                      <a:r>
                        <a:rPr lang="en-US" sz="1000" dirty="0"/>
                        <a:t>min</a:t>
                      </a:r>
                      <a:endParaRPr lang="en-US" sz="1000" b="1" dirty="0"/>
                    </a:p>
                  </a:txBody>
                  <a:tcPr anchor="ctr"/>
                </a:tc>
                <a:tc>
                  <a:txBody>
                    <a:bodyPr/>
                    <a:lstStyle/>
                    <a:p>
                      <a:pPr algn="r" fontAlgn="ctr"/>
                      <a:r>
                        <a:rPr lang="en-US" sz="1000" dirty="0"/>
                        <a:t>19.510000</a:t>
                      </a:r>
                    </a:p>
                  </a:txBody>
                  <a:tcPr anchor="ctr"/>
                </a:tc>
                <a:tc>
                  <a:txBody>
                    <a:bodyPr/>
                    <a:lstStyle/>
                    <a:p>
                      <a:pPr algn="r" fontAlgn="ctr"/>
                      <a:r>
                        <a:rPr lang="en-US" sz="1000" dirty="0"/>
                        <a:t>38.790000</a:t>
                      </a:r>
                    </a:p>
                  </a:txBody>
                  <a:tcPr anchor="ctr"/>
                </a:tc>
                <a:tc>
                  <a:txBody>
                    <a:bodyPr/>
                    <a:lstStyle/>
                    <a:p>
                      <a:pPr algn="r" fontAlgn="ctr"/>
                      <a:r>
                        <a:rPr lang="en-US" sz="1000" dirty="0"/>
                        <a:t>40.850000</a:t>
                      </a:r>
                    </a:p>
                  </a:txBody>
                  <a:tcPr anchor="ctr"/>
                </a:tc>
              </a:tr>
              <a:tr h="192744">
                <a:tc>
                  <a:txBody>
                    <a:bodyPr/>
                    <a:lstStyle/>
                    <a:p>
                      <a:pPr algn="r" fontAlgn="ctr"/>
                      <a:r>
                        <a:rPr lang="en-US" sz="1000" dirty="0"/>
                        <a:t>25%</a:t>
                      </a:r>
                      <a:endParaRPr lang="en-US" sz="1000" b="1" dirty="0"/>
                    </a:p>
                  </a:txBody>
                  <a:tcPr anchor="ctr"/>
                </a:tc>
                <a:tc>
                  <a:txBody>
                    <a:bodyPr/>
                    <a:lstStyle/>
                    <a:p>
                      <a:pPr algn="r" fontAlgn="ctr"/>
                      <a:r>
                        <a:rPr lang="en-US" sz="1000" dirty="0"/>
                        <a:t>65.332500</a:t>
                      </a:r>
                    </a:p>
                  </a:txBody>
                  <a:tcPr anchor="ctr"/>
                </a:tc>
                <a:tc>
                  <a:txBody>
                    <a:bodyPr/>
                    <a:lstStyle/>
                    <a:p>
                      <a:pPr algn="r" fontAlgn="ctr"/>
                      <a:r>
                        <a:rPr lang="en-US" sz="1000" dirty="0"/>
                        <a:t>90.932500</a:t>
                      </a:r>
                    </a:p>
                  </a:txBody>
                  <a:tcPr anchor="ctr"/>
                </a:tc>
                <a:tc>
                  <a:txBody>
                    <a:bodyPr/>
                    <a:lstStyle/>
                    <a:p>
                      <a:pPr algn="r" fontAlgn="ctr"/>
                      <a:r>
                        <a:rPr lang="en-US" sz="1000" dirty="0"/>
                        <a:t>111.257500</a:t>
                      </a:r>
                    </a:p>
                  </a:txBody>
                  <a:tcPr anchor="ctr"/>
                </a:tc>
              </a:tr>
              <a:tr h="192744">
                <a:tc>
                  <a:txBody>
                    <a:bodyPr/>
                    <a:lstStyle/>
                    <a:p>
                      <a:pPr algn="r" fontAlgn="ctr"/>
                      <a:r>
                        <a:rPr lang="en-US" sz="1000" dirty="0"/>
                        <a:t>50%</a:t>
                      </a:r>
                      <a:endParaRPr lang="en-US" sz="1000" b="1" dirty="0"/>
                    </a:p>
                  </a:txBody>
                  <a:tcPr anchor="ctr"/>
                </a:tc>
                <a:tc>
                  <a:txBody>
                    <a:bodyPr/>
                    <a:lstStyle/>
                    <a:p>
                      <a:pPr algn="r" fontAlgn="ctr"/>
                      <a:r>
                        <a:rPr lang="en-US" sz="1000" dirty="0"/>
                        <a:t>80.585000</a:t>
                      </a:r>
                    </a:p>
                  </a:txBody>
                  <a:tcPr anchor="ctr"/>
                </a:tc>
                <a:tc>
                  <a:txBody>
                    <a:bodyPr/>
                    <a:lstStyle/>
                    <a:p>
                      <a:pPr algn="r" fontAlgn="ctr"/>
                      <a:r>
                        <a:rPr lang="en-US" sz="1000" dirty="0"/>
                        <a:t>100.730000</a:t>
                      </a:r>
                    </a:p>
                  </a:txBody>
                  <a:tcPr anchor="ctr"/>
                </a:tc>
                <a:tc>
                  <a:txBody>
                    <a:bodyPr/>
                    <a:lstStyle/>
                    <a:p>
                      <a:pPr algn="r" fontAlgn="ctr"/>
                      <a:r>
                        <a:rPr lang="en-US" sz="1000" dirty="0"/>
                        <a:t>127.565000</a:t>
                      </a:r>
                    </a:p>
                  </a:txBody>
                  <a:tcPr anchor="ctr"/>
                </a:tc>
              </a:tr>
              <a:tr h="192744">
                <a:tc>
                  <a:txBody>
                    <a:bodyPr/>
                    <a:lstStyle/>
                    <a:p>
                      <a:pPr algn="r" fontAlgn="ctr"/>
                      <a:r>
                        <a:rPr lang="en-US" sz="1000" dirty="0"/>
                        <a:t>75%</a:t>
                      </a:r>
                      <a:endParaRPr lang="en-US" sz="1000" b="1" dirty="0"/>
                    </a:p>
                  </a:txBody>
                  <a:tcPr anchor="ctr"/>
                </a:tc>
                <a:tc>
                  <a:txBody>
                    <a:bodyPr/>
                    <a:lstStyle/>
                    <a:p>
                      <a:pPr algn="r" fontAlgn="ctr"/>
                      <a:r>
                        <a:rPr lang="en-US" sz="1000" dirty="0"/>
                        <a:t>92.610000</a:t>
                      </a:r>
                    </a:p>
                  </a:txBody>
                  <a:tcPr anchor="ctr"/>
                </a:tc>
                <a:tc>
                  <a:txBody>
                    <a:bodyPr/>
                    <a:lstStyle/>
                    <a:p>
                      <a:pPr algn="r" fontAlgn="ctr"/>
                      <a:r>
                        <a:rPr lang="en-US" sz="1000" dirty="0"/>
                        <a:t>112.372500</a:t>
                      </a:r>
                    </a:p>
                  </a:txBody>
                  <a:tcPr anchor="ctr"/>
                </a:tc>
                <a:tc>
                  <a:txBody>
                    <a:bodyPr/>
                    <a:lstStyle/>
                    <a:p>
                      <a:pPr algn="r" fontAlgn="ctr"/>
                      <a:r>
                        <a:rPr lang="en-US" sz="1000" dirty="0"/>
                        <a:t>157.832500</a:t>
                      </a:r>
                    </a:p>
                  </a:txBody>
                  <a:tcPr anchor="ctr"/>
                </a:tc>
              </a:tr>
              <a:tr h="192744">
                <a:tc>
                  <a:txBody>
                    <a:bodyPr/>
                    <a:lstStyle/>
                    <a:p>
                      <a:pPr algn="r" fontAlgn="ctr"/>
                      <a:r>
                        <a:rPr lang="en-US" sz="1000" dirty="0"/>
                        <a:t>max</a:t>
                      </a:r>
                      <a:endParaRPr lang="en-US" sz="1000" b="1" dirty="0"/>
                    </a:p>
                  </a:txBody>
                  <a:tcPr anchor="ctr"/>
                </a:tc>
                <a:tc>
                  <a:txBody>
                    <a:bodyPr/>
                    <a:lstStyle/>
                    <a:p>
                      <a:pPr algn="r" fontAlgn="ctr"/>
                      <a:r>
                        <a:rPr lang="en-US" sz="1000" dirty="0"/>
                        <a:t>201.440000</a:t>
                      </a:r>
                    </a:p>
                  </a:txBody>
                  <a:tcPr anchor="ctr"/>
                </a:tc>
                <a:tc>
                  <a:txBody>
                    <a:bodyPr/>
                    <a:lstStyle/>
                    <a:p>
                      <a:pPr algn="r" fontAlgn="ctr"/>
                      <a:r>
                        <a:rPr lang="en-US" sz="1000" dirty="0"/>
                        <a:t>522.150000</a:t>
                      </a:r>
                    </a:p>
                  </a:txBody>
                  <a:tcPr anchor="ctr"/>
                </a:tc>
                <a:tc>
                  <a:txBody>
                    <a:bodyPr/>
                    <a:lstStyle/>
                    <a:p>
                      <a:pPr algn="r" fontAlgn="ctr"/>
                      <a:r>
                        <a:rPr lang="en-US" sz="1000" dirty="0"/>
                        <a:t>768.100000</a:t>
                      </a:r>
                    </a:p>
                  </a:txBody>
                  <a:tcPr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52400" y="1524000"/>
            <a:ext cx="3505200" cy="1981200"/>
          </a:xfrm>
          <a:prstGeom prst="rect">
            <a:avLst/>
          </a:prstGeom>
          <a:noFill/>
          <a:ln w="9525">
            <a:noFill/>
            <a:miter lim="800000"/>
            <a:headEnd/>
            <a:tailEnd/>
          </a:ln>
          <a:effectLst/>
        </p:spPr>
      </p:pic>
      <p:sp>
        <p:nvSpPr>
          <p:cNvPr id="2" name="Title 1"/>
          <p:cNvSpPr>
            <a:spLocks noGrp="1"/>
          </p:cNvSpPr>
          <p:nvPr>
            <p:ph type="title"/>
          </p:nvPr>
        </p:nvSpPr>
        <p:spPr>
          <a:xfrm>
            <a:off x="457200" y="274638"/>
            <a:ext cx="8229600" cy="639762"/>
          </a:xfrm>
        </p:spPr>
        <p:txBody>
          <a:bodyPr>
            <a:normAutofit fontScale="90000"/>
          </a:bodyPr>
          <a:lstStyle/>
          <a:p>
            <a:r>
              <a:rPr lang="en-US" dirty="0" smtClean="0">
                <a:latin typeface="Times New Roman" pitchFamily="18" charset="0"/>
                <a:cs typeface="Times New Roman" pitchFamily="18" charset="0"/>
              </a:rPr>
              <a:t>DETAIL ANALYSIS OF PRICE INDICES</a:t>
            </a:r>
            <a:endParaRPr lang="en-US"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a:srcRect/>
          <a:stretch>
            <a:fillRect/>
          </a:stretch>
        </p:blipFill>
        <p:spPr bwMode="auto">
          <a:xfrm>
            <a:off x="4191000" y="1295400"/>
            <a:ext cx="4562475" cy="230981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52400" y="3962400"/>
            <a:ext cx="3781425" cy="2581275"/>
          </a:xfrm>
          <a:prstGeom prst="rect">
            <a:avLst/>
          </a:prstGeom>
          <a:noFill/>
          <a:ln w="9525">
            <a:noFill/>
            <a:miter lim="800000"/>
            <a:headEnd/>
            <a:tailEnd/>
          </a:ln>
          <a:effectLst/>
        </p:spPr>
      </p:pic>
      <p:sp>
        <p:nvSpPr>
          <p:cNvPr id="1030" name="AutoShape 6" descr="data:image/png;base64,iVBORw0KGgoAAAANSUhEUgAAAngAAAHKCAYAAACQfTbZAAAABHNCSVQICAgIfAhkiAAAAAlwSFlzAAALEgAACxIB0t1+/AAAADl0RVh0U29mdHdhcmUAbWF0cGxvdGxpYiB2ZXJzaW9uIDMuMC4zLCBodHRwOi8vbWF0cGxvdGxpYi5vcmcvnQurowAAIABJREFUeJzt3XmYHVWZ+PHvS4gJiNJA2ARCgjIKikaNbLIERcAVXHDAFWWEGXEU158LgwHHEccF1HEZFARnRGBQFpFFXKLggBAgKASQCJkYCSQQAkYWE3h/f9S55KZzu9N9+3bfTvX38zz13HtPnap66/Rd3q6qcyoyE0mSJNXHet0OQJIkSZ1lgidJklQzJniSJEk1Y4InSZJUMyZ4kiRJNWOCJ0mSVDMmeKqViJgRERkR87sdS28RMavEdkSv8lEbM4z++IZDRBweEVdHxF/KvmdEzBjmbc4fie2MRRFxRmnbmSO0vSmN902by3f8vTDUmLTuMcHTqND0Bdw8rYiI+yNiXkRcEBGfjIipIxhTT0TMHKkfhW6IiCPKPk7rdiyjRUS8BTgL2B2YANxbpr8NYNkZLd7HGRGPRsSCiPifiNh/ePdAnVI+H63+ng+X76UzI+Il3Y5TasUET6PNClb9oC4FNgSeCRwMfBb4Y/mR3LyP5R8Gbgf+2IFYeoBPl6kTFlDF9mCH1tcJR1DtX38JXifbdF3wwfJ4MrBhZm5Vpv8d5HruY9V7OYHtgDcBV0TElzoWrUbKvU3T+lTfS+8AromID3R4W3+k+sw93OH1agxZv9sBSL38b2bOaC6IiB6qoylHAIdS/UjuERG7Zeafm+tm5rXAc0Ym1MHJzHd0O4Z2jOY2HSbPLY+nZ+bKIaznJZk5HyAi1gN2Ab4OvBT4UERcmZkXDClSjZjM3KrxPCLWp/pO+k9gZ+Dk8ve8oUPbenkn1qOxzSN4GvUyc1lmXpaZhwGvBh4FtgF+2N3IVFMblMflnVphZj6RmTcBr6U6sgfwT51av0ZWZq7MzKuoziw8BgRwdHejklZngqd1SmZeBnykvNwtIl7bPL+/DgERsV65puaX5dq+FRGxJCJuiYjTI+KgprqzgLuaXve+Bmdmc91G54ly3d7nI+K2cp3Oslb1+tvHiHhtifGBiFheLvZ/Sx9113rhdKs2aVxbBOxbir7ba//m97d8i23sFxE/ioh7IuJv5fH8iHhZP8s0tjUlIiZHxLcjYmFEPBYRd0XEFyPi6X021FpExNPL9YU3lXZcHhG/i4gTImLjXnVbteNdTTGe0W4czTLzAeDy8vLFg1k2IraMiC81vbcejIhrI+LDETGhRf3TSuz/3mLem5r27WMt5v9jmTdrkDHuFhGfi4hrIuLP5b2wOCIui4g39bPck50gImJcRBxb/m4PR8TSiLg4IqYPYNs/LvWXR8SciPhAVEdPh0VmzgNml5d9/j0j4nkRcXb5XDxa/ob/EhFP6aN+v50sImLniDintO0jZX0nRMTE0oZrfc8ONiatezxFq3XRt4F/AbYE3gL8eIDL/Vep3/Ag8HRgEtVplp2By8q8pVRHWiaV1/f2WlerozubA9cDO1D9V7/Wi/J7i+panlOortl6kOpo0u7A7hGxR2b+82DX2YdHqPZpU2A88FApa1gyiJj/FfhUedmIewvgEOCQiDgpMz/RzypeAJxeYvkL1T+eU4APA/tGxJ6ZuWKg8ZSYngX8DNi+FDWuZdqlTEdExP6ZeUcpf5xVf+Mty+N9pRw6e91k47KCASevEbErcClVG0HVTk8BXlKmt0fEAZm5uGmxXwHvZlUS32zfXs97J4GN+b8aRIwbAdc0Fa2gOtq+OXAgcGBEnJqZ/R3pWh+4GDioLP8YsAnVkfuXR8TLMvPqFts+DPhvYFwpWkZ1qv0UYG/grwPdjzb0+/eMiAOAC6g+yw9Sfd6eDZxIlRQeMpiNRdVJ58fAxFL0EDAVOB44AJg1gHV0NCaNUpnp5NT1CTiDKjmYNcD6Z5X6C3uVzyjl83uV71PKHweOBZ5WygPYGngn8MVey0wpy+RaYplV6v2FqiPFQcB6Zd6zWtQ7oo+Y/0qVFJ4JbFnmbQJ8sREH8JbBxthXm/QX0yCWP6wptq8Bk0r5ZsBXm+a9rcWyjXkPAD8HnlfKJ1AlJo+W+e8d5HvpKcBNZdkFwCvK3zmAlwP/V+bdDEzoJ64pbbyPZ6xteeAHZf7iXuXzS/mMXuWbAHeXeb+jurYPqmTmTVT/jCRwRR/vjRXARr3mNdrnIaof+HG95v+5zH/ZIPZ9Q+An5T3xDFZ9BnqA91F9PhI4tJ/P/wPA/cCbgaeUec8Hfl/mX9ti2WdS/XOSVEdHd2iK50PASqqEL4GZg/x7HsHaP19X946tqe0b+3RO4/0APBX4OPBEmf+qFuvs670wieofjwR+y6rPzHiqf17/UraXwBl9fVe0E5PTujd1PQAnp8y2ErxPNH1ZjW8qn0HrBO9jpfzSQcT05BfiWurNKvX+1vjCXUu9I3qVz2jal58C0U/73NE8fyAx9tUm/cU0kOWpEqY7yrwf9LFsIxGfT/nBb5rX2Oe+Eq2vlfm/GOR76e2sSmzW+HtQHdn5W6nz7hbzhy3Bo/pn4qEy/8e95s2n9Y/6v7DqR3mrFus8oGmbL+s1r5HMHthUtinVD/lc4Pwy/8VN859Vyh4DNhhsGwzg7/LLft7fCezVYv6Lm+Zv32veaaX8NmBii2WPa1p25iBjPqK/zxfV0eeVpc7XmsqnNG2zr8/0j8v801vM6+u9cEIpvxfoabHcm5u2e0aveUOKyWndm7wGT+uqB5qeb9pnrVUeKo9bDOM1OZdm5s1DXMfnsnzT9vLZ8vgsqh+V0WAaVTwA/9pHnRPK4/bArn3U+XJmPtaivNHD9HmDjKtxrdcFrf4emXkLcF55+eZBrrstEbFJOS12BfC0UvwfA1y8sT/fycx7es/MzJ9SHUWCNffn1+Vx36ayvamS81l9zG88vy4zm0/bD1XjUordI2JcH3WuzKrzwmoy83pgYXnZ6OVMRATwhvLy5Mx8tMU6T6HDw41ExOblmsIfUx1JXQl8q4/qJ/XxmW7n/d3Y11Mzc1nvmZl5LnDnANbTyZg0SpngqQ5afVH19jOqozYvAmZFxNsi4hkdjmONa4MGaQXwm1YzsrpWbFF5+aIhbqdTGnEsKUnTGjLzdlZdo9RX3Nf1Ud5YbpM24/plP3V+sZaYOuHJThpUp1Evp0pOngA+mZmX97s0UC54b/zYtrM/jWvoWiVwvxrA/EGJiPUj4sjSqWJR6TDTaIPGP2UT6ftv2td7AVq/H3agOgXcZ7yZuZzq2tghaeqUksBi4H+oxjZ8DDiyr88AHXp/l440O5eXayTBTfqb19GYNLrZyULrquYvoAf6rFVk5ryI+CeqoyZ7l4moeoZeRvUf8Y1DjGnAHRP6cF9m9tcx489Up/j6GuR5pDXi+HO/taojL9vQd9x/6aO8cTRmsN9TA4mrcTRos4iIPo5mDFVzJ43HqJKC3wKnDeK9timr/hEfyP70buPGEbqXRMSGmfkwqydwi6muwds7ItbLzCdoM8ErnSwuB/ZsKn6E6nPxRHnd6MDyVFYNF9Osr/cCrHo/jG8qa97fu/tZdm3v0YFo7mj1aNneb4D/zKo3bUuZubb39/g+5ve2CaveC4v6qddfO3Q6Jo1iJnhaV+1SHhfmAHtYZubpEdG4CHw/YC+q61L+ETg6Io7LzH8bQkyPr73KkMQwr79dawzRMUp0O64nBzrukEHvT2b+ISIWUf1jsEdEzKY6tX5743RvRFxF1Ut1l4h4EJhMdcpxsHfu+Beq5O4+qh7Ql2VTr95yWrYxcPRIv5eHvL1sGui4S0br51+jlKdotc4pp60aI71fOZhlM/PezPxKZh5C9d//rlQXmgfwmYh4fkeDHZxJaxmDauvy2Hyk8Mk7LUTERFrbuI/yoWrEMXkt9bbtVX+4NbazfT91GjHdP0xH7zplKauOfg1kf1q1cfN1dntRfe/PaprffJq2cfTuhnJqczAOLY//nJnfy9WHbIFVR+86qXl/+7vkYut+5q0rmt8L/e1PHfZVHWCCp3XRe6jGWQP4frsrycp1VD9MC6k+D3s1VWl8mTYu5h5u44E9Ws0o47o1fsCab4fUfKH1trTW383QG/vYzv414nhqGadtDRHxd1SnZ5vrD7fGdvbrp05jAOaRiqkt5ZR9o6NIu/vTnOC1Ov26tvkD1Xj/9XX6ef821rk2d7LqM7BPqwoR8VSg30GS1wWlI9Lc8nKvfqr2N09jiAme1ikRcSDwhfLy6sz8yQCX6/PIWGY+TtXBAVY/DfZQ0/MeRsYn+kgmGwMF30E1hhnw5AXk88vLg3svFBGbAf/Qz/Ya+9jO/s0BGtcefbKPOjPL43zg2ja20Y5GD9lXRsQLe8+MiOeyqmfquSMU01A09ueIiFjj6Ezpndv4x6DV/jSStd2oBhxuLoOqA8JyqgRpRov5A9UYDHqX3jPK9Xmf6l0+VOXoa+OWhcdGizt6AO+nGhOvDs4vj++JXndjAYiIN1KNCyiZ4Gn0i4iNI+LAiPgBcAnV6Ot/YtWP9ED8W0ScFxGHRMSTw6pEdfunr1KNBJ9Uw1gAUIYhaFyw/K6h7scAPEx1JOa0iNiixNcTEZ+nGvgXqnG8ep9SbPyoHxcRr4vqRuhExO5UvYf7O+3b6Pn3hlY/GP0pcRxXXh4cEV8rCSURsVlp18MbsZUL+EfCOVQDAgNcEBH7N5LmiHg51XtoPNW+t30EeAT9B9VF9RsAl0W5ZVdUt/R6I3B2qfezzPxFi+XnUl0XN4Fq0OA7MvPJC/Ezs3G93SSqz8ETDKwnZm+Nz86XI2LfpjZ/CdVA1pP6XHJoPkfVOWAnqr/31LLdDSLiWOAzdPZOJN30NapTtVsCl5Z/Vhq9lw8DvsvqR/U1hpngabTZs9wbsTH9leoL6zKqzhFBldC8qPlHagDWB95I9R/w/VHdx/Mh4B6gcfuv41qMm/ad8vilqO5vOb9Mx7a5f/1ZQjUg87uAeyJiKdWo/o17hX49M89qsdxJVKeqeoALgeURsZxq2JZNqY5g9OW/qIaP2Qu4L6r7h84vF96vVWaew6ox+t4HLC5xL2ZVu56UmSOWSJXTmm+kGuR3MlXisby8l35WyhYAb+hj/L1RJav71x5C1Vv8+cB15b27nOro3iZUCe1b+1g+Wf1a1VktqjUfsZuTme0kRMdRJZLblW08XN6H11Id1Tu870Xbl5l/pPrMPE51F5k7I+IBqqPTJ1N9Ji4cjm2PtMxcQnXHiseojtreHNX9rpdT3SHld6waj2/Uv7c1vEzwNNqMp/rvdEuq//gfo0peLqI6xfPMzPz7zGw1xEJ/TqZKdC4E/kCVKE6gOhJ4DrBPHz1oTwT+H9UXZ1Bd6L49w3TKNjNPAV5H9YO7HtWRiWuobvX1vj6WeYCq9+KpVEcc16NKDL9GNS7awlbLlWVvo7qV12VURzm2otq/vq7na7WO46g6vVxI9QO/Udn+RcD+2f99aIdFGbbiBVR/v+ak/WaqIzrPz8w/jHRc7crMa6nGQDuZ6v07nqqDzWzgo8BuLTo1NPtVH89blf26xfyBxHgnVael/6ZK8MdR/XP2faoexT9tZ70D3PbZwEupbpW2jOqo9Vyq2xIeysDGylwnlPETp1Ml9/dTfY/dBXya6nO4QanqkbwxLkZ3BzJJkjRQEXEl1RH5d2XmGV0OR11kgidJUg1ExB5U11M+QXUv5D91OSR1kQMdS5K0joiIo6guXzkHmJ+Zj5deym+gOoUPcK7JnTyCJ0nSOiIi/pVVQ848TnXtbA+rrqmfA7yijeuUVTMewZMkad1xNlVHin2pOkNtStVjeC5Vx4tvZeYj3QtPo8WYPII3adKknDJlSrfDkCRJWqvrr7/+vszcfDDLjMkjeFOmTGH27NndDkOSJGmtIuL/BruM4+BJkiTVjAmeJElSzZjgSZIk1cyYvAZPkiSNTitWrGDhwoU8+uij3Q5lxE2cOJFtt92W8ePHD3ldJniSJGnUWLhwIU972tOYMmUKEdHtcEZMZnL//fezcOFCpk6dOuT1eYpWkiSNGo8++iibbbbZmEruACKCzTbbrGNHLk3wJEnSqDLWkruGTu63CZ4kSVLNeA2eJEkatY4//hQWLFjWsfVNntzDiSce22+dcePGscsuu7By5Up22mknzjzzTDbccEM22mgjli9f3rFYhpMJniRJGrUWLFjGlCkzO7a++fPXvq4NNtiAOXPmAPDWt76Vb33rW3zoQx/qWAwjwVO0kiRJfdh7772ZN2/eamWZyUc/+lGe97znscsuu3DOOecA8N73vpeLLroIgNe//vW8+93vBuC0007juOOOG9G4TfAkSZJaWLlyJZdeeim77LLLauU/+tGPmDNnDjfddBM/+9nP+OhHP8qiRYvYZ599uPLKKwH485//zNy5cwG46qqr2HvvvUc0dhM8SZKkJo888gjTpk1j+vTpTJ48mSOPPHK1+VdddRWHH34448aNY8stt2TffffluuuuY++99+bKK69k7ty57Lzzzmy55ZYsWrSIq6++mj333HNE98Fr8CRJkpo0X4PXSma2LN9mm2144IEHuOyyy9hnn31YunQp5557LhtttBFPe9rThivcljyCJ0mSNAj77LMP55xzDo8//jhLlizh17/+NbvuuisAe+yxB6eccgr77LMPe++9N1/84hdH/PQseARPkiSNYpMn9wyo5+tg1jdUr3/967n66qt5wQteQETw7//+72y11VZA1Snjpz/9Kc961rPYfvvtWbp0aVcSvOjrMGOdTZ8+PWfPnt3tMGrvlONPYVkHxy7qhp7JPRy7lvGSJEmdc+utt7LTTjt1O4yuabX/EXF9Zk4fzHo8gqdhs2zBMmZ2cOyibpjZwf8aJUkaKV6DJ0mSVDMmeJIkSTVjgidJklQzJniSJEk1Y4InSZJUM/ailSRJo1anh9wayPBX48aNY5dddmHlypXstNNOnHnmmSxevJjXvOY13HzzzWvUP/7449lnn33Yf//9+1znzJkz2WijjfjIRz4y5H0YCBM8SZI0anV6yK2BDH/VfKuyt771rXzrW9/iDW94Q5/1TzzxxE6F1zGeopUkSerD3nvvzbx58wB4/PHHec973sNzn/tcDjjgAB555BEAjjjiCM477zwALrnkEp7znOew11578f73v5/XvOY1T65r7ty5zJgxgx122IGvfvWrwxq3CZ4kSVILK1eu5NJLL2WXXXYB4I477uCYY47hlltuoaenhx/+8Ier1X/00Uc5+uijufTSS7nqqqtYsmTJavNvu+02Lr/8cq699lpOOOEEVqxYMWyxm+BJkiQ1eeSRR5g2bRrTp09n8uTJHHnkkQBMnTqVadOmAfDiF7+Y+fPnr7bcbbfdxg477MDUqVMBOPzww1eb/+pXv5oJEyYwadIktthiC+69995h2wevwZMkSWrSfA1eswkTJjz5fNy4cU+eom3IzH7X23v5lStXDjHSvnkET5IkqQOe85zncOeddz55ZO+cc87pWiwewZMkSaNWz+SeAfV8Hcz6hssGG2zAN77xDQ466CAmTZrErrvuOmzbWhsTPEmSNGqtbcy64bB8+fI1yqZMmbLaGHjN49mdccYZTz7fb7/9uO2228hMjjnmGKZPnw5U4+A1azWeXid5ilaSJKlDvv3tbzNt2jSe+9zn8uCDD3L00Ud3JQ6P4EmSJHXIBz/4QT74wQ92OwyP4EmSpNFlbb1R66qT+22CJ0mSRo2JEydy//33j7kkLzO5//77mThxYkfW17VTtBGxHfA9YCvgCeDUzPxKRMwE3gM0hn/+ZGZeUpb5BHAk8Djw/sy8vJQfBHwFGAd8JzNPGsl9kSRJnbHtttuycOHCNe4CMRZMnDiRbbfdtiPr6uY1eCuBD2fmDRHxNOD6iLiizDs5M7/YXDkidgYOA54LPAP4WUT8XZn9deAVwELguoi4KDPnjsheSJKkjhk/fvyTd4JQ+7qW4GXmImBRef6XiLgV2KafRQ4Gzs7Mx4C7ImIe0BhgZl5m3gkQEWeXuiZ4kiRpTBoV1+BFxBTghcBvS9H7IuJ3EXF6RGxSyrYB/tS02MJS1ld5720cFRGzI2L2WDzsK0mSxo6uJ3gRsRHwQ+DYzHwI+CbwTGAa1RG+LzWqtlg8+ylfvSDz1MycnpnTN998847ELkmSNBp1dRy8iBhPldx9PzN/BJCZ9zbN/zZwcXm5ENiuafFtgbvL877KJUmSxpyuHcGLiABOA27NzC83lW/dVO31QONeHhcBh0XEhIiYCuwIXAtcB+wYEVMj4ilUHTEuGol9kCRJGo26eQTvpcDbgd9HxJxS9kng8IiYRnWadT5wNEBm3hIR51J1nlgJHJOZjwNExPuAy6mGSTk9M28ZyR2RJEkaTbrZi/YqWl8/d0k/y3wW+GyL8kv6W06SJGks6XonC0mSJHWWCZ4kSVLNmOBJkiTVjAmeJElSzZjgSZIk1YwJniRJUs2Y4EmSJNWMCZ4kSVLNmOBJkiTVjAmeJElSzZjgSZIk1YwJniRJUs2Y4EmSJNWMCZ4kSVLNmOBJkiTVjAmeJElSzZjgSZIk1YwJniRJUs2Y4EmSJNWMCZ4kSVLNmOBJkiTVjAmeJElSzZjgSZIk1YwJniRJUs2Y4EmSJNWMCZ4kSVLNmOBJkiTVjAmeJElSzZjgSZIk1YwJniRJUs2Y4EmSJNWMCZ4kSVLNmOBJkiTVjAmeJElSzZjgSZIk1YwJniRJUs2Y4EmSJNWMCZ4kSVLNmOBJkiTVjAmeJElSzZjgSZIk1YwJniRJUs2Y4EmSJNWMCZ4kSVLNmOBJkiTVjAmeJElSzZjgSZIk1YwJniRJUs2Y4EmSJNWMCZ4kSVLNmOBJkiTVjAmeJElSzZjgSZIk1YwJniRJUs2Y4EmSJNWMCZ4kSVLNmOBJkiTVjAmeJElSzZjgSZIk1UzXEryI2C4ifhkRt0bELRHxgVK+aURcERF3lMdNSnlExFcjYl5E/C4iXtS0rneW+ndExDu7tU+SJEmjQTeP4K0EPpyZOwG7A8dExM7Ax4GfZ+aOwM/La4BXAjuW6Sjgm1AlhMCngd2AXYFPN5JCSZKksahrCV5mLsrMG8rzvwC3AtsABwNnlmpnAoeU5wcD38vKNUBPRGwNHAhckZlLM/MB4ArgoBHcFUmSpFFlVFyDFxFTgBcCvwW2zMxFUCWBwBal2jbAn5oWW1jK+irvvY2jImJ2RMxesmRJp3dBkiRp1Oh6ghcRGwE/BI7NzIf6q9qiLPspX70g89TMnJ6Z0zfffPP2gpUkSVoHdDXBi4jxVMnd9zPzR6X43nLqlfK4uJQvBLZrWnxb4O5+yiVJksakbvaiDeA04NbM/HLTrIuARk/YdwIXNpW/o/Sm3R14sJzCvRw4ICI2KZ0rDihlkiRJY9L6Xdz2S4G3A7+PiDml7JPAScC5EXEksAA4tMy7BHgVMA94GHgXQGYujYjPANeVeidm5tKR2QVJkqTRp2sJXmZeRevr5wBe3qJ+Asf0sa7TgdM7F50kSdK6q+udLCRJktRZJniSJEk1Y4InSZJUMyZ4kiRJNWOCJ0mSVDMmeJIkSTVjgidJklQzJniSJEk1Y4InSZJUMyZ4kiRJNWOCJ0mSVDMmeJIkSTVjgidJklQzJniSJEk1Y4InSZJUMyZ4kiRJNWOCJ0mSVDMmeJIkSTVjgidJklQzJniSJEk1Y4InSZJUMyZ4kiRJNWOCJ0mSVDMmeJIkSTVjgidJklQzJniSJEk1Y4InSZJUMyZ4kiRJNWOCJ0mSVDMmeJIkSTVjgidJklQzJniSJEk1Y4InSZJUM4NO8CLi1oj4cERsPhwBSZIkaWjaOYK3HvAFYGFEnBcRB0VEdDguSZIktWnQCV5mPhvYBzgLOBD4CfB/EXFCRGzf4fgkSZI0SG1dg5eZV2Xmu4CtgX8E7gb+BfhjRPw0It4cEeM7GKckSZIGaEidLDJzeWZ+OzN3B54HnAvsD/wAuDsivhAR23QgTkmSJA3QkHvRRsR6EfFa4N+AQ0vxlcANwIeA2yPiNUPdjiRJkgam7QQvInaMiM8BC4ELgT2BrwDPycwZmXkgsDMwD/hiJ4KVJEnS2q0/2AUi4h3AkcBepWgW8EHgR5m5orluZt4eEacA3x5inOqQ448/hQULlg24/uTJPZx44rHDGJEkSeq0QSd4wBnAYqqjct/OzHlrqX8rcHYb29EwWLBgGVOmzBxw/fnzB15XkiSNDu0keH8PnJ+ZKwdSOTN/C/y2je1IkiSpDYNO8DLzf4YjEEmSJHVGO7cqOz4i5vQz/8aI+MTQwpIkSVK72ulF+0aqjhV9+SXw5raikSRJ0pC1k+BNpeo40ZfbgR3aC0eSJElD1U6CF0BPP/M3Bsa1F44kSZKGqp0Eby7w2n7mv5bqKJ4kSZK6oJ0E73Rgz4g4LSI2bRRGxKYR8R2qO1qc3qkAJUmSNDjtDJPynxGxH/Au4J0RsRBIYDuqhPG8zPx6Z8OUJEnSQLV1L9rMPAx4G3A58BiwArgUeEtm2oNWkiSpi9q5kwUAmXkWcFYHY5EkSVIHtHUET5IkSaNXW0fwImJDqnvS7ghsRjV0SrPMzKOHGJskSZLaMOgELyKmAxcDm7NmYteQgAmeJElSF7RzivZkYAPgrcBWwPgW01M6FaAkSZIGp51TtNOBz2Xm2Z0ORpIkSUPXzhG8vwBLOh2IJEmSOqOdBO984IChbjgiTo+IxRFxc1PZzIj4c0TMKdOrmuZ9IiLmRcTtEXFgU/lBpWxeRHx8qHFJkiSt69pJ8D4GbBMRJ0fE9kPY9hnAQS3KT87MaWW6BCAidgYOA55blvlGRIyLiHHA14FXAjsDh5e6kiRJY1Y71+DdVx5fDLw/Ip6g6jXbLDNzQn8rycxfR8SUAW7zYODszHwMuCsi5gG7lnnzMvNOgIg4u9SdO8D1SpIk1U47Cd45rJnQddL7IuIdwGzgw5n5ALANcE1TnYWlDOBPvcp3a7XSiDgKOApg8uTJnY5ZkiRp1Bh0gpeZbxuOQIqryluPAAAasUlEQVRvAp+hSiA/A3wJeDetx9tLWp9ibpl8ZuapwKkA06dPH84EVZIkqavavhftcMjMexvPI+LbVAMqQ3VkbrumqtsCd5fnfZVLkiSNSW3dizYi1ouIt0TEGRFxaUS8oJT3lPJntLnerZtevh5o9LC9CDgsIiZExFSqW6RdC1wH7BgRUyPiKVQdMS5qZ9uSJEl10c6tyjYALgP2Bh4FJgBfKLOXA1+mOhV6/FrW8wNgBjApIhYCnwZmRMQ0qtOs8ym3O8vMWyLiXKrOEyuBYzLz8bKe9wGXA+OA0zPzlsHukyRJUp20c4p2JrA7cChwJXBPY0ZmroyIH1ENZdJvgpeZh7coPq2f+p8FPtui/BLgkoEELkmSNBa0c4r2UODUzPwh8HiL+XcAU4YSlCRJktrXToK3DXBTP/P/Cjy9vXAkSZI0VO0keEuBrfuZvzOwqL1wJEmSNFTtJHi/AN5VOluspty67N1UnR4kSZLUBe0keCcAm1ENU3IUVY/XV0TEZ4AbgBXAv3UsQkmSJA3KoBO8zPwD8Aqqu0t8tjz+P+BTVD1qX5GZCzoZpCRJkgaurTtZZOa1wPPKmHU7USV5dwCzM9PbgEmSJHXRkG5VlplzgDkdikWSJEkd0NatyiRJkjR6tXOrshVUHSv6k5k5ob2QJEmSNBTtnKI9hzUTvPWBZwIvBn5fJkmSJHXBoBO8zHxbX/MiYm/gfKrhUyRJktQFHb0GLzOvBM4A/r2T65UkSdLADUcniz8A04dhvZIkSRqA4Ujw9gYeHYb1SpIkaQDa6UX7lj5mbQrsD7wW+O5QgpIkSVL72ulF+99UvWijxbzHgTOBDw4lKEmSJLWvnQTvFS3KElgK3JmZDw0tJEmSJA1FO8Ok/Hw4ApEkSVJnDOletBoepxx/CssWLBuWdS+8ag7L5swccP3ly+cw84iB128298a5MKWtRSVJ0hC008ni1Da2k5l5dBvLjUnLFixj5pSZw7LuC+bMoqdnxsBjYRaHTBl4/WaHXHVIW8tJkqShaecI3j+w6lZlvTta9FdugidJkjQC2hkH7xnAHOBiYB9gErA5sC/wE+BGYGtgfNP0lE4EK0mSpLVrJ8E7CbgvMw/OzKsyc2lm3p+ZV2bm66h6034+Mx9vnjobtiRJkvrSToL3GuCifuZfWOpIkiSpC9pJ8CZSnabtyzaljiRJkrqgnQTvf4F/jog9e8+IiJcC/1zqSJIkqQva6UX7IeBK4MqIuAa4jaqX7E7A7sBfgA93LEJJkiQNSjt3srg5IqYDnwNeDexRZj0C/BD4ZGbO61yIkiRJGoy27mSRmX8E3hwR44CtqMa9W2RvWUmSpO4b0q3KSkL35w7FIkmSpA5op5MFEbFRRHwyImZFxK0RsXspn1TK/66zYUqSJGmg2rkX7WbAVcCOwF3ADsCGAJl5X0T8A7Ap8JEOxilJkqQBaucU7b9SjXW3B1WCt7jX/AuA/YcYlyRJktrUzina1wLfyMzrqIZH6e0uYLshRSVJkqS2tZPgbQ7c0c/8lZRTtpIkSRp57SR491Jdd9eXFwIL2gtHkiRJQ9VOgncJcGREbNl7RhkA+R3ARUMNTJIkSe1pJ8E7kerauxuBz5Tnb4uI/6LqXXsvcFLHIpQkSdKgDDrBy8y7gT2pEryjqe5icQTwFuCXwN6ZeX8HY5QkSdIgtHursruAV0fEJsBzqJK8eZnZe8gUSZIkjbBBJXgRsRHwZeCnmXleZj4AXD0skUmSJKktgzpFm5nLgbcDGw9POJIkSRqqdjpZzAW273QgkiRJ6ox2ErwvAP8UEc/sdDCSJEkaunY6WewALARujoiLqO5q8XCvOpmZnxtqcJIkSRq8dhK8f216fmgfdRIwwZMkSeqCdhK8HTsehSRJkjpmQAleROxKNc7d0sz84zDHJEmSpCEYaCeLq4GDGi8iYqOIOCsidh6esCRJktSugSZ40ev1BOAwYKvOhiNJkqShameYFEmSJI1iJniSJEk1Y4InSZJUM4MZJuVVEdG45m5DqrHuDo2IaS3qZmaePOToJEmSNGiDSfDeUqZmR/dRNwETPEmSpC4YaIK337BGIUmSpI4ZUIKXmb8a7kAkSZLUGXaykCRJqpmuJXgRcXpELI6Im5vKNo2IKyLijvK4SSmPiPhqRMyLiN9FxIualnlnqX9HRLyzG/siSZI0mnTzCN4ZNN3+rPg48PPM3BH4eXkN8EpgxzIdBXwTqoQQ+DSwG7Ar8OlGUihJkjRWdS3By8xfA0t7FR8MnFmenwkc0lT+vaxcA/RExNbAgcAVmbk0Mx8ArmDNpFGSJGlMGW3X4G2ZmYsAyuMWpXwb4E9N9RaWsr7K1xARR0XE7IiYvWTJko4HLkmSNFqMtgSvL9GiLPspX7Mw89TMnJ6Z0zfffPOOBidJkjSajLYE795y6pXyuLiULwS2a6q3LXB3P+WSJElj1mhL8C4CGj1h3wlc2FT+jtKbdnfgwXIK93LggIjYpHSuOKCUSZIkjVmDuVVZR0XED4AZwKSIWEjVG/Yk4NyIOBJYABxaql8CvAqYBzwMvAsgM5dGxGeA60q9EzOzd8cNSZKkMaVrCV5mHt7HrJe3qJvAMX2s53Tg9A6Gts745S+v4cEHHx3UMosWLaGnZ5gCkiRJo0LXEjwN3YMPPkpPz4xBLbNgwdnDE4wkSRo1Rts1eJIkSRoiEzxJkqSaMcGTJEmqGRM8SZKkmjHBkyRJqhkTPEmSpJpxmBT1a9Gie7jgglkDrr/xxhPZb7/dhy8gSZK0ViZ46teKFQxqrL1ly2YNWyySJGlgPEUrSZJUMyZ4kiRJNWOCJ0mSVDMmeJIkSTVjgidJklQzJniSJEk1Y4InSZJUMyZ4kiRJNWOCJ0mSVDMmeJIkSTVjgidJklQzJniSJEk1Y4InSZJUMyZ4kiRJNWOCJ0mSVDMmeJIkSTVjgidJklQzJniSJEk1Y4InSZJUMyZ4kiRJNWOCJ0mSVDMmeJIkSTVjgidJklQzJniSJEk1Y4InSZJUMyZ4kiRJNWOCJ0mSVDMmeJIkSTVjgidJklQzJniSJEk1Y4InSZJUMyZ4kiRJNWOCJ0mSVDMmeJIkSTVjgidJklQzJniSJEk1Y4InSZJUMyZ4kiRJNWOCJ0mSVDMmeJIkSTVjgidJklQzJniSJEk1Y4InSZJUMyZ4kiRJNWOCJ0mSVDMmeJIkSTVjgidJklQzJniSJEk1Y4InSZJUMyZ4kiRJNTMqE7yImB8Rv4+IORExu5RtGhFXRMQd5XGTUh4R8dWImBcRv4uIF3U3ekmSpO4alQlesV9mTsvM6eX1x4GfZ+aOwM/La4BXAjuW6SjgmyMeqSRJ0igymhO83g4GzizPzwQOaSr/XlauAXoiYutuBChJkjQajNYEL4GfRsT1EXFUKdsyMxcBlMctSvk2wJ+all1YylYTEUdFxOyImL1kyZJhDF2SJKm71u92AH14aWbeHRFbAFdExG391I0WZblGQeapwKkA06dPX2O+JElSXYzKI3iZeXd5XAycD+wK3Ns49VoeF5fqC4HtmhbfFrh75KKVJEkaXUbdEbyIeCqwXmb+pTw/ADgRuAh4J3BSebywLHIR8L6IOBvYDXiwcSp3XXP88aewYMEyFl41hwvmzFpr/UWLltDTM/xxSZKkdcuoS/CALYHzIwKq+M7KzMsi4jrg3Ig4ElgAHFrqXwK8CpgHPAy8a+RD7owFC5YxZcpMls2ZSU/PjAHUP3v4g5IkSeucUZfgZeadwAtalN8PvLxFeQLHjEBokiRJ64RReQ2eJEmS2meCJ0mSVDMmeJIkSTVjgidJklQzJniSJEk1Y4InSZJUMyZ4kiRJNTPqxsGTRpObbryJmUfM7HYYQ9IzuYdjTzy222FIkkaQCZ7Uj/xrMnPKzG6HMSQz58/sdgiSpBHmKVpJkqSaMcGTJEmqGRM8SZKkmjHBkyRJqhkTPEmSpJoxwZMkSaoZEzxJkqSaMcGTJEmqGRM8SZKkmjHBkyRJqhkTPEmSpJoxwZMkSaoZEzxJkqSaMcGTJEmqGRM8SZKkmjHBkyRJqhkTPEmSpJpZv9sB1Nnxx5/CggXLBlz/xhvnMmXK8MUjSZLGBhO8YbRgwTKmTJk54PpXXXXI8AUjSZLGDE/RSpIk1YwJniRJUs2Y4EmSJNWMCZ4kSVLNmOBJkiTVjAmeJElSzZjgSZIk1YwJniRJUs2Y4EmSJNWMCZ4kSVLNmOBJkiTVjAmeJElSzazf7QBUL4sW3cMFF8wC4N57lz75vD8bbzyR/fbbfXgDkyRpDDHBU0etWAE9PTMAGD9+0yef92fZslnDGpMkSWONp2glSZJqxgRPkiSpZkzwJEmSasYET5IkqWZM8CRJkmrGBE+SJKlmHCZFqrmbbryJmUfM7HYYQ9IzuYdjTzy222FI0jrDBE+qufxrMnPKzG6HMSQz58/sdgiStE7xFK0kSVLNmOBJkiTVjAmeJElSzZjgSZIk1YwJniRJUs2Y4EmSJNWMw6So6xYtuocLLpg14PobbzyR/fbbffgCkiRpHWeCp65bsQJ6emYMuP6yZbOGLRZJkurABE/rHI/4SZLUv9okeBFxEPAVYBzwncw8qcshaZh4xE+SpP7VIsGLiHHA14FXAAuB6yLiosyc293IJHVCHe6nC95TV9LIqUWCB+wKzMvMOwEi4mzgYMAET4M+pQvwwAP3sckmk7j33qUDWtbTwMOrDvfTBXj9+a9n2YJl3Q5jSG6/83aevcOzux3GkNRhH6Ae+1GHfRit/7hFZnY7hiGLiDcBB2XmP5TXbwd2y8z3NdU5CjiqvHw2cPsgNzMJuK8D4daBbbE622N1tsfqbI9VbIvV2R6rsz1W19we22fm5oNZuC5H8KJF2WqZa2aeCpza9gYiZmfm9HaXrxPbYnW2x+psj9XZHqvYFquzPVZne6xuqO1Rl4GOFwLbNb3eFri7S7FIkiR1VV0SvOuAHSNiakQ8BTgMuKjLMUmSJHVFLU7RZubKiHgfcDnVMCmnZ+YtHd5M26d3a8i2WJ3tsTrbY3W2xyq2xepsj9XZHqsbUnvUopOFJEmSVqnLKVpJkiQVJniSJEk1Y4K3FhFxUETcHhHzIuLj3Y5nJETE6RGxOCJubirbNCKuiIg7yuMmpTwi4qulfX4XES/qXuSdFxHbRcQvI+LWiLglIj5Qysdqe0yMiGsj4qbSHieU8qkR8dvSHueUzk5ExITyel6ZP6Wb8Q+XiBgXETdGxMXl9Zhtj4iYHxG/j4g5ETG7lI3Vz0tPRJwXEbeV75A9xnBbPLu8JxrTQxFx7FhtD4CI+GD5Hr05In5Qvl879t1hgtePWHULtFcCOwOHR8TO3Y1qRJwBHNSr7OPAzzNzR+Dn5TVUbbNjmY4CvjlCMY6UlcCHM3MnYHfgmPIeGKvt8Rjwssx8ATANOCgidgc+D5xc2uMB4MhS/0jggcx8FnByqVdHHwBubXo91ttjv8yc1jSG11j9vHwFuCwznwO8gOo9MibbIjNvL++JacCLgYeB8xmj7RER2wDvB6Zn5vOoOogeRie/OzLTqY8J2AO4vOn1J4BPdDuuEdr3KcDNTa9vB7Yuz7cGbi/P/xM4vFW9Ok7AhVT3PB7z7QFsCNwA7EY12vr6pfzJzw1Vz/Y9yvP1S73oduwdbodtqX6YXgZcTDXw+lhuj/nApF5lY+7zAjwduKv333cstkWLtjkA+M1Ybg9gG+BPwKblu+Bi4MBOfnd4BK9/jT9Aw8JSNhZtmZmLAMrjFqV8zLRROST+QuC3jOH2KKcj5wCLgSuAPwLLMnNlqdK8z0+2R5n/ILDZyEY87E4BPgY8UV5vxthujwR+GhHXR3WLSBibn5cdgCXAd8vp++9ExFMZm23R22HAD8rzMdkemfln4IvAAmAR1XfB9XTwu8MEr39rvQWaxkYbRcRGwA+BYzPzof6qtiirVXtk5uNZnWbZFtgV2KlVtfJY6/aIiNcAizPz+ubiFlXHRHsUL83MF1GdYjsmIvbpp26d22N94EXANzPzhcBfWXX6sZU6t8WTyjVlrwP+Z21VW5TVpj3KtYYHA1OBZwBPpfrM9Nb2d4cJXv+8Bdoq90bE1gDlcXEpr30bRcR4quTu+5n5o1I8ZtujITOXAbOork3siYjGwOnN+/xke5T5GwNLRzbSYfVS4HURMR84m+o07SmM3fYgM+8uj4uprrHalbH5eVkILMzM35bX51ElfGOxLZq9ErghM+8tr8dqe+wP3JWZSzJzBfAjYE86+N1hgtc/b4G2ykXAO8vzd1Jdi9Yof0fp8bQ78GDjcHsdREQApwG3ZuaXm2aN1fbYPCJ6yvMNqL6kbgV+CbypVOvdHo12ehPwiywXkdRBZn4iM7fNzClU3w+/yMy3MkbbIyKeGhFPazynutbqZsbg5yUz7wH+FBHPLkUvB+YyBtuil8NZdXoWxm57LAB2j4gNy+9M4/3Rue+Obl9oONon4FXAH6iuM/pUt+MZoX3+AdU1ASuo/ms4kupc/8+BO8rjpqVuUPU0/iPwe6oeQV3fhw62xV5Uh8F/B8wp06vGcHs8H7ixtMfNwPGlfAfgWmAe1amXCaV8Ynk9r8zfodv7MIxtMwO4eCy3R9nvm8p0S+M7cwx/XqYBs8vn5QJgk7HaFmUfNwTuBzZuKhvL7XECcFv5Lv0vYEInvzu8VZkkSVLNeIpWkiSpZkzwJEmSasYET5IkqWZM8CRJkmrGBE+SJKlmTPAkjXoRcUZEtN3lPyJmRERGxBEdDKvVdiZGxPyI+Gyv8oyIM4Zz22U7s8qgyyOujFd2Q0R8txvbl7Q6EzxJQ9KUPH2knzoZERePZFxDERHHtpkMfgjoobrH5JiS1ZhbM6kGp53W5XCkMc8ET9K64D3ABiO4vWOBIwazQLmzx0eB72bmA71mb0C1D7WWmRcB84FPdTkUacwzwZM06mXmisx8tNtxrMVbqI7efa/3jMx8NKv7TY4F/w0cHBFbdTsQaSwzwZPUNRExPSLOj4j7IuKxiLg9Ij7VdLPtRr2W1+BFxL4RcXVEPBIR90TEVyLiueWU8Mw+tvmuiLilbO//IuJjveYnsD2wb1lPY5qylt05FLgnM29ssc01rsFrlEXEHhHxq4j4a2mH70TERi3WsVVEfDUi7iyxL46IKyLiFS3qPiMifhARD5T1Xh4Rf9ei3oSI+GRpj0cjYllE/DgiXtirXpTT1r+LiL9ExEPlb3VaRIzvtdpLgfHAIWtpL0nDaP21V5GkAdkwIiYNtHJEvAo4n+reil8ClgJ7ACdS3cPz0LUsvxfwU+AB4CRgGfBm4KX9LPaPwJbAaaX+24DPR8TCzDyr1Hk7cDJwH9DcWWJJP7GMA/akulH4YEwDLga+C5xFdT/bI4EngKOa1j8F+E2J/XtU9zd9KrA7sD9wRdM6nwr8GrgG+CQwFfgAcGFEPC8zHy/rHA9cVuL+L+A/gI2pTiX/JiL2yczZZZ3HUf1dfgx8C3i8rPd1VPfPbD46eQPwWNmXbw2yPSR1Srdvtuvk5LRuT1Q/5DmA6eKmZSYC91AlIuv3Wt8HS/0ZTWVnUK7jbyq7FniUpptuUx05+k1ZfmaLGO8GeprKN6RK3K7ute75wKxBtMHUsv4v9zE/gTNalD0B7N6r/CdUCdNGTWWXlPoHtlj3ek3PZ5V6H+tV56O9l29q5wN71X06sKB5/6mStrmDaI95wO+7/d50chrLk6doJXXKqcAr+ph6ewXV0ajvAj0RMakxUSUzAAf0taGI2BJ4CXBhZt7ZKM/qOrev9BPjdzNzWVP9h6mOdO249t3r1+blcekgl7s6M6/pVfYLqrMrUwAiYlPgIOCyzLy89woy84leRU8AX22xTlh9P98G3AZc36v9n0J1RHCv0nEE4EFgm3LUdCDuB7YYYF1Jw8BTtJI65Y7M/FmrGRHRu2in8nh6P+vbsp95U8vj7S3mtSpruLNF2f3AZv0sMxCN6wPX2NG16CseWBXTs8p617i2rw9355odUnqvE6q/wQb0c+oZmAT8iepU7wXAlRFxN9WRwp8A52Xm31osF6xqE0ldYIInqRsaidBHgTl91Ll7AMsP1uNtLrc2jSRp00Eu11880etxoAnTQNbZeP57qrH7+rIEIDOvjohnAgcC+5XpLcBxEbFXZvY+crkp/SeOkoaZCZ6kbrijPP61r6N+a9E48vXsFvNalQ3WYI8+/Ql4iKGf6m3lDqp4Xri2im2sd3PgFy1O864hM5cDPywTEfFe4OtUnUK+0KgXEROA7YAfdTheSYPgNXiSuuFyYDHw8XKN2WoiYoOIeFpfC2fmvVQ9SQ+OiB2alhtP1WN0qJYziKNxWfVMvRLYrQPb7r3upVRDj7wyIvbvPT9anP8eoO8BW9HHEbxynWPjeave0TeUx97t9EKq6/h+1WZckjrAI3iSRlxm/jUi3kF1XdftEXE6Vc/LHuA5wBuA11Nd69WXj1B1BvjfiPgGVUeAN1MlFzC0a8CuAY6MiM8At1J1XPhxZv61n2X+B3h1ROyamdcOYdutvA/4X+DSiDgTuJ7q+rndqHr8/r821vkVqs4uX4iIl1F1xHgImAy8nKqH8n6l7q0RcQ3wW6pT51tTDePyN+DsXut9NVUv4AvaiElSh5jgSeqKzLw8Il4CfJyqR+fmVGPa/RH4MvC7tSz/q4g4CPg3qk4AD1IlG2dRJWiPDCG8T1EdmTqGKukMqo4d/SV455S43041hEvHZOZdETEd+BfgVcA7qNrqJqrey+2sc0VEvBp4L1XMJ5RZd1PFf2ZT9S+V7b6faqy8xVRt/LnMvKnXqt9K1bv5nnbiktQZkWlHJ0n1ERFvBM4DDs/M3keXhnvbHwc+AUxt0fGg9iLiYKpr76Znizt6SBo5JniS1knl2rMJzUOClGvwZgG7AtuN9FGkiJhINbbcWZn5yZHc9mgQETcAN2Xmu7odizTWeYpW0rpqAvB/EfF9qrHvNgP+Hng+8PlunCIsyeaUkd7uaJGZL+p2DJIqJniS1lUrqAbbPZjqov+gSvSOycxvdDMwSeo2T9FKkiTVjOPgSZIk1YwJniRJUs2Y4EmSJNWMCZ4kSVLNmOBJkiTVzP8HxLxZKLXl2b4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5"/>
          <a:srcRect/>
          <a:stretch>
            <a:fillRect/>
          </a:stretch>
        </p:blipFill>
        <p:spPr bwMode="auto">
          <a:xfrm>
            <a:off x="4191000" y="3657600"/>
            <a:ext cx="4953000" cy="2819400"/>
          </a:xfrm>
          <a:prstGeom prst="rect">
            <a:avLst/>
          </a:prstGeom>
          <a:noFill/>
          <a:ln w="9525">
            <a:noFill/>
            <a:miter lim="800000"/>
            <a:headEnd/>
            <a:tailEnd/>
          </a:ln>
          <a:effectLst/>
        </p:spPr>
      </p:pic>
      <p:sp>
        <p:nvSpPr>
          <p:cNvPr id="9" name="TextBox 8"/>
          <p:cNvSpPr txBox="1"/>
          <p:nvPr/>
        </p:nvSpPr>
        <p:spPr>
          <a:xfrm>
            <a:off x="685800" y="1143000"/>
            <a:ext cx="4080164"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Well cost Category Distribution</a:t>
            </a:r>
            <a:endParaRPr lang="en-US" sz="1600" b="1" dirty="0">
              <a:latin typeface="Times New Roman" pitchFamily="18" charset="0"/>
              <a:cs typeface="Times New Roman" pitchFamily="18" charset="0"/>
            </a:endParaRPr>
          </a:p>
        </p:txBody>
      </p:sp>
      <p:sp>
        <p:nvSpPr>
          <p:cNvPr id="10" name="TextBox 9"/>
          <p:cNvSpPr txBox="1"/>
          <p:nvPr/>
        </p:nvSpPr>
        <p:spPr>
          <a:xfrm>
            <a:off x="457200" y="3505200"/>
            <a:ext cx="3200400"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Group By Basin Price Index</a:t>
            </a:r>
            <a:endParaRPr lang="en-US" sz="1600"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17410" name="AutoShape 2" descr="data:image/png;base64,iVBORw0KGgoAAAANSUhEUgAAAYcAAAENCAYAAADkNanAAAAABHNCSVQICAgIfAhkiAAAAAlwSFlzAAALEgAACxIB0t1+/AAAADl0RVh0U29mdHdhcmUAbWF0cGxvdGxpYiB2ZXJzaW9uIDMuMC4zLCBodHRwOi8vbWF0cGxvdGxpYi5vcmcvnQurowAAHQVJREFUeJzt3X2YVXXd7/H3R0TAJ0Ad0Rh16I4KBUEkHkzQpBtQO6kdvXy4UySN6mB18pwK6w/tUesyK8w0DRC6LLW8fThqIbfJndyJMSRKRMqkJBOKCEqIqYDf88f6Dfd21h5mz7D37GHm87quufZa3/Vb6/fbPKzPrIe9tiICMzOzQntVewBmZtb5OBzMzCzH4WBmZjkOBzMzy3E4mJlZjsPBzMxyHA5mZpbjcDAzsxyHg5mZ5TgczMwsZ+9qD6C9DjnkkKirq6v2MMzM9hjLli17OSJqSmm7x4ZDXV0d9fX11R6GmdkeQ9LfSm3r00pmZpbjcDAzsxyHg5mZ5eyx1xzMCm3bto3GxkbeeOONag+l0+jduze1tbX07Nmz2kOxPZDDwbqExsZGDjjgAOrq6pBU7eFUXUSwceNGGhsbGTRoULWHY3sgn1ayLuGNN97g4IMPdjAkkjj44IN9JGXt5nCwLsPB8E7+87Dd4XAwq4C6ujpefvnlktuvWbOGoUOHVnBEZm3jaw7Wdlf1LVLb3PHj2IW6mQ+UdXtrrjm9rNsz6+wcDpXQ0TvPPWBn3V2tWbOGU089lRNPPJHf//73DBw4kHvvvZc+ffqwbNkyPvGJT7Dvvvty4okn7lxnx44dzJw5k0WLFvHmm28yY8YMPvWpT3H33Xdzww03sHDhQl588UVOOukkfve733HYYYdV8R1aV1XSaSVJ/ST9StJfJK2SNE7SQZIWSlqdXvuntpI0S1KDpKckjSzYztTUfrWkqQX14yWtSOvMUrlPll7VN/9j1kFWr17NjBkzWLlyJf369eOuu+4CYNq0acyaNYvHHnvsHe1nz55N3759Wbp0KUuXLuWWW27hueee46yzzuKwww7jhhtu4JOf/CRf+9rXHAxWMaVec/gh8JuIeD8wHFgFzAQejojBwMNpHuBUYHD6mQ7cCCDpIOBKYAwwGriyKVBSm+kF603Zvbdl1nkMGjSIESNGAHD88cezZs0aNm/ezKuvvspJJ50EwIUXXriz/UMPPcT8+fMZMWIEY8aMYePGjaxevRqA66+/nquvvppevXpx/vnnd/ybsW6j1dNKkg4EJgAXA0TEW8Bbks4ATk7N5gGLgC8DZwDzIyKAJemo4/DUdmFEbErbXQhMkbQIODAiHkv1+cCZwK/L8g7NqqxXr147p3v06ME///lPIqLFu4kiguuvv57Jkyfnlv39739nr732Yv369bz99tvstZfvKbHKKOVf1ruBDcBcSU9I+qmk/YABEfECQHo9NLUfCKwtWL8x1XZVbyxSN+uy+vXrR9++fVm8eDEAt912285lkydP5sYbb2Tbtm0APPPMM2zdupXt27czbdo0fv7znzNkyBCuu+66qozduodSLkjvDYwEPhsRj0v6If99CqmYYr8ORTvq+Q1L08lOP3HkkUfuasxmnd7cuXN3XpAuPEq49NJLWbNmDSNHjiQiqKmp4Z577uF73/se48ePZ/z48YwYMYIPfOADnH766QwZMqSK78K6KmVnf3bRQDoMWBIRdWl+PFk4vAc4OSJeSKeNFkXE+yT9JE3/IrV/muyU0smp/adS/Sdkp6IWAY+k6xlIOr+wXUtGjRoVJX+fQ1e/e6ir91eCVatWeSdZhP9crJCkZRExqpS2rZ5WiogXgbWS3pdKE4E/A/cBTXccTQXuTdP3ARelu5bGApvTaacFwCRJ/dOF6EnAgrRsi6Sx6S6liwq2ZWZmVVDq5xw+C9wmaR/gWWAaWbDcKekS4HngnNT2QeA0oAF4PbUlIjZJ+gawNLX7etPFaeAzwK1AH7IL0b4YbWZWRSWFQ0QsB4odikws0jaAGS1sZw4wp0i9HvCzA8zMOgnfB2dmZjkOBzMzy3E4mJlZjsPBrALq6uoYNmwYw4cPZ9KkSbz44osA7L///kXb33TTTcyfP3+X27z11lu57LLLyj5Ws2L8VFbrmsr9cMV2fI7jkUce4ZBDDuErX/kK3/72t5k1a1aLbT/96U/vzujMys5HDmYVNmHCBBoaGnbOf/WrX2X48OGMHTuW9evXA3DVVVdx7bXXArB06VKOPfZYxo0bxxe/+MV3fAnQunXrmDJlCoMHD+ZLX/pSx74R61YcDmYVdv/99zNs2DAAtm7dytixY3nyySeZMGECt9xyS679tGnTuOmmm3jsscfo0aPHO5YtX76cO+64gxUrVnDHHXewdu3a3Ppm5eBwMKuQD33oQ4wYMYJ//OMfXHHFFQDss88+fOQjHwH++/HdhV599VW2bNnCCSecAMAFF1zwjuUTJ06kb9++9O7dm6OPPpq//e1vlX8j1i35moNZhTRdcyjUs2fPnY/q7tGjB9u3b3/H8taeddb88d/N1zcrFx85mHUi/fv354ADDmDJkiUA3H777VUekXVXDgezTmb27NlMnz6dcePGERH07euvtbWO59NK1jVV+RHiza8lNHnttdd2Tp999tmcffbZQHa3UpNjjjmGp556CoBrrrmGUaOyx5pdfPHFXHzxxTvb3X///eUdtFkBh4NZJ/PAAw9w9dVXs337do466ihuvfXWag/JuiGHg1knc+6553LuuedWexjWzfmag5mZ5TgczMwsx+FgZmY5DgczM8txOJhVQEuP7K6rq+Pll1+u8ujMWue7laxLGjZvWFm3t2Lqijav05ZHdpt1Nj5yMKuw5o/sbnLdddcxdOhQhg4dyg9+8AMAvvvd7+4MkS984QuccsopADz88MN8/OMf77hBW7fncDCrsMJHdjdZtmwZc+fO5fHHH2fJkiXccsstPPHEE0yYMIFHH30UgPr6el577TW2bdvG4sWLGT9+fDWGb92Uw8GsQoo9srvJ4sWLOeuss9hvv/3Yf//9+djHPsajjz7K8ccfz7Jly9iyZQu9evVi3Lhx1NfX8+ijjzocrEP5moNZhRR7ZHeTlh7N3bNnT+rq6pg7dy4nnHACxx57LI888gh//etfGTJkSCWHa/YOJR05SFojaYWk5ZLqU+0gSQslrU6v/VNdkmZJapD0lKSRBduZmtqvljS1oH582n5DWlflfqNmncmECRO45557eP3119m6dSt33333ziODCRMmcO211zJhwgTGjx/PTTfdxIgRI/B/C+tIbTmt9KGIGBERo9L8TODhiBgMPJzmAU4FBqef6cCNkIUJcCUwBhgNXNkUKKnN9IL1prT7HZntAUaOHMnFF1/M6NGjGTNmDJdeeinHHXccAOPHj+eFF15g3LhxDBgwgN69e/uUknW43TmtdAZwcpqeBywCvpzq8yM7bl4iqZ+kw1PbhRGxCUDSQmCKpEXAgRHxWKrPB84Efr0bY7Nurj23npZTS4/sLqxffvnlXH755bk2EydOZNu2bTvnn3nmmXIPz6xVpR45BPCQpGWSpqfagIh4ASC9HprqA4HCbz1vTLVd1RuL1M3MrEpKPXL4YESsk3QosFDSX3bRttiJ0WhHPb/hLJimAxx55JG7HrGZmbVbSUcOEbEuvb4E3E12zWB9Ol1Een0pNW8EjihYvRZY10q9tki92DhujohRETGqpqamlKGbmVk7tHrkIGk/YK+I2JKmJwFfB+4DpgLXpNd70yr3AZdJup3s4vPmiHhB0gLg2wUXoScBV0TEJklbJI0FHgcuAq4v31u07iIifEdPgZZul7UyuqrI93tX8itqO7C/Uk4rDQDuTv/p9gZ+HhG/kbQUuFPSJcDzwDmp/YPAaUAD8DowDSCFwDeApand15suTgOfAW4F+pBdiPbFaGuT3r17s3HjRg4++GAHBFkwbNy4kd69e1d3IF1459nVtRoOEfEsMLxIfSMwsUg9gBktbGsOMKdIvR4YWsJ4zYqqra2lsbGRDRs2VHsonUbv3r2pra3NL2i+A/XO04rwJ6StS+jZsyeDBg0qz8Y6eufpnbV1Qg4H6/y88zTrcH7wnpmZ5TgczMwsx+FgZmY5DgczM8txOJiZWY7DwczMchwOZmaW43AwM7McfwhuN9XNfCBXW1PBx9l09f7MrHPokuHQfIfmnZmZWdv4tJKZmeU4HMzMLMfhYGZmOQ4HMzPLcTiYmVmOw8HMzHIcDmZmluNwMDOzHIeDmZnlOBzMzCzH4WBmZjkOBzMzy3E4mJlZTsnhIKmHpCck3Z/mB0l6XNJqSXdI2ifVe6X5hrS8rmAbV6T605ImF9SnpFqDpJnle3tmZtYebTly+DywqmD+O8D3I2Iw8ApwSapfArwSEe8Bvp/aIelo4DzgGGAK8OMUOD2AG4BTgaOB81NbMzOrkpLCQVItcDrw0zQv4BTgV6nJPODMNH1Gmictn5janwHcHhFvRsRzQAMwOv00RMSzEfEWcHtqa2ZmVVLqkcMPgC8Bb6f5g4FXI2J7mm8EBqbpgcBagLR8c2q/s95snZbqZmZWJa2Gg6SPAC9FxLLCcpGm0cqyttaLjWW6pHpJ9Rs2bNjFqM3MbHeUcuTwQeCjktaQnfI5hexIop+kpq8ZrQXWpelG4AiAtLwvsKmw3mydluo5EXFzRIyKiFE1NTUlDN3MzNqj1XCIiCsiojYi6sguKP82Iv4NeAQ4OzWbCtybpu9L86Tlv42ISPXz0t1Mg4DBwB+ApcDgdPfTPqmP+8ry7szMrF32br1Ji74M3C7pm8ATwOxUnw38TFID2RHDeQARsVLSncCfge3AjIjYASDpMmAB0AOYExErd2NcZma2m9oUDhGxCFiUpp8lu9OoeZs3gHNaWP9bwLeK1B8EHmzLWMzMrHL8CWkzM8txOJiZWY7DwczMchwOZmaW43AwM7Mch4OZmeU4HMzMLGd3PgRnZtat1M184B3za3p3XF+V7q85h4OZlU1H7jyr0V934nAw60Ad/dtgtX/7tD2Xw8E6Fe88zToHX5A2M7Mch4OZmeX4tFIHGTZv2DvmV0xd4f7MrNPqtuHQfGcG3qGZmTXxaSUzM8txOJiZWY7DwczMchwOZmaW43AwM7Mch4OZmeU4HMzMLMfhYGZmOQ4HMzPLaTUcJPWW9AdJT0paKelrqT5I0uOSVku6Q9I+qd4rzTek5XUF27oi1Z+WNLmgPiXVGiTNLP/bNDOztijlyOFN4JSIGA6MAKZIGgt8B/h+RAwGXgEuSe0vAV6JiPcA30/tkHQ0cB5wDDAF+LGkHpJ6ADcApwJHA+entmZmViWthkNkXkuzPdNPAKcAv0r1ecCZafqMNE9aPlGSUv32iHgzIp4DGoDR6achIp6NiLeA21NbMzOrkpKuOaTf8JcDLwELgb8Cr0bE9tSkERiYpgcCawHS8s3AwYX1Zuu0VDczsyopKRwiYkdEjABqyX7TH1KsWXpVC8vaWs+RNF1SvaT6DRs2tD5wMzNrlzbdrRQRrwKLgLFAP0lNj/yuBdal6UbgCIC0vC+wqbDebJ2W6sX6vzkiRkXEqJqamrYM3czM2qCUu5VqJPVL032ADwOrgEeAs1OzqcC9afq+NE9a/tuIiFQ/L93NNAgYDPwBWAoMTnc/7UN20fq+crw5MzNrn1K+7OdwYF66q2gv4M6IuF/Sn4HbJX0TeAKYndrPBn4mqYHsiOE8gIhYKelO4M/AdmBGROwAkHQZsADoAcyJiJVle4dmZtZmrYZDRDwFHFek/izZ9Yfm9TeAc1rY1reAbxWpPwg8WMJ4zcysA/gT0mZmluNwMDOzHIeDmZnlOBzMzCynlLuVzMysRMPmDXvH/IqpK/bI/hwOZt1c850LVHaH1tX76yocDrbH6eo7F+/MrDPwNQczM8txOJiZWY7DwczMchwOZmaW43AwM7Mch4OZmeU4HMzMLMfhYGZmOQ4HMzPLcTiYmVmOw8HMzHIcDmZmluNwMDOzHIeDmZnlOBzMzCzH4WBmZjkOBzMzy3E4mJlZTqvhIOkISY9IWiVppaTPp/pBkhZKWp1e+6e6JM2S1CDpKUkjC7Y1NbVfLWlqQf14SSvSOrMkqRJv1szMSlPKkcN24P9ExBBgLDBD0tHATODhiBgMPJzmAU4FBqef6cCNkIUJcCUwBhgNXNkUKKnN9IL1puz+WzMzs/ZqNRwi4oWI+GOa3gKsAgYCZwDzUrN5wJlp+gxgfmSWAP0kHQ5MBhZGxKaIeAVYCExJyw6MiMciIoD5BdsyM7MqaNM1B0l1wHHA48CAiHgBsgABDk3NBgJrC1ZrTLVd1RuL1M3MrEpKDgdJ+wN3Af87Iv6xq6ZFatGOerExTJdUL6l+w4YNrQ3ZzMzaqaRwkNSTLBhui4h/T+X16ZQQ6fWlVG8EjihYvRZY10q9tkg9JyJujohRETGqpqamlKGbmVk7lHK3koDZwKqIuK5g0X1A0x1HU4F7C+oXpbuWxgKb02mnBcAkSf3ThehJwIK0bIuksamviwq2ZWZmVbB3CW0+CFwIrJC0PNW+AlwD3CnpEuB54Jy07EHgNKABeB2YBhARmyR9A1ia2n09Ijal6c8AtwJ9gF+nHzMzq5JWwyEiFlP8ugDAxCLtA5jRwrbmAHOK1OuBoa2NxczMOoY/IW1mZjkOBzMzy3E4mJlZjsPBzMxyHA5mZpbjcDAzsxyHg5mZ5TgczMwsx+FgZmY5DgczM8txOJiZWY7DwczMchwOZmaW43AwM7Mch4OZmeU4HMzMLMfhYGZmOQ4HMzPLcTiYmVmOw8HMzHIcDmZmluNwMDOzHIeDmZnlOBzMzCzH4WBmZjmthoOkOZJekvSngtpBkhZKWp1e+6e6JM2S1CDpKUkjC9aZmtqvljS1oH68pBVpnVmSVO43aWZmbVPKkcOtwJRmtZnAwxExGHg4zQOcCgxOP9OBGyELE+BKYAwwGriyKVBSm+kF6zXvy8zMOlir4RARvwM2NSufAcxL0/OAMwvq8yOzBOgn6XBgMrAwIjZFxCvAQmBKWnZgRDwWEQHML9iWmZlVSXuvOQyIiBcA0uuhqT4QWFvQrjHVdlVvLFIvStJ0SfWS6jds2NDOoZuZWWvKfUG62PWCaEe9qIi4OSJGRcSompqadg7RzMxa095wWJ9OCZFeX0r1RuCIgna1wLpW6rVF6mZmVkXtDYf7gKY7jqYC9xbUL0p3LY0FNqfTTguASZL6pwvRk4AFadkWSWPTXUoXFWzLzMyqZO/WGkj6BXAycIikRrK7jq4B7pR0CfA8cE5q/iBwGtAAvA5MA4iITZK+ASxN7b4eEU0XuT9DdkdUH+DX6cfMzKqo1XCIiPNbWDSxSNsAZrSwnTnAnCL1emBoa+MwM7OO409Im5lZjsPBzMxyHA5mZpbjcDAzsxyHg5mZ5TgczMwsx+FgZmY5DgczM8txOJiZWY7DwczMchwOZmaW43AwM7Mch4OZmeU4HMzMLMfhYGZmOQ4HMzPLcTiYmVmOw8HMzHIcDmZmluNwMDOzHIeDmZnlOBzMzCzH4WBmZjkOBzMzy+k04SBpiqSnJTVImlnt8ZiZdWedIhwk9QBuAE4FjgbOl3R0dUdlZtZ9dYpwAEYDDRHxbES8BdwOnFHlMZmZdVudJRwGAmsL5htTzczMqkARUe0xIOkcYHJEXJrmLwRGR8Rnm7WbDkxPs+8Dnm5Hd4cAL+/GcDtrX+7P/bm/7tNfe/s6KiJqSmm4dzs2XgmNwBEF87XAuuaNIuJm4Obd6UhSfUSM2p1tdMa+3J/7c3/dp7+O6KuznFZaCgyWNEjSPsB5wH1VHpOZWbfVKY4cImK7pMuABUAPYE5ErKzysMzMuq1OEQ4AEfEg8GAHdLVbp6U6cV/uz/25v+7TX8X76hQXpM3MrHPpLNcczMysE3E4mJlZjsNhDyZptKQPpOmjJV0u6bQO7H9+R/Vl7SdpH0kXSfpwmr9A0o8kzZDUs9rjs87J1xzKSNL7yT7Z/XhEvFZQnxIRvylzX1eSPYtqb2AhMAZYBHwYWBAR3ypzf81vLRbwIeC3ABHx0XL2V6T/E8kes/KniHioAtsfA6yKiH9I6gPMBEYCfwa+HRGby9zf54C7I2Jtq413v6/byP6d7Au8CuwP/DswkWwfMLUCff4LcBbZ55e2A6uBX5T7z9Eqp9uGg6RpETG3jNv7HDADWAWMAD4fEfemZX+MiJHl6ittc0XqpxfwIlBbsGN7PCKOLXN/fyTbUf4UCLJw+AXZZ1KIiP8sc39/iIjRafqTZH+2dwOTgP8XEdeUub+VwPB0W/XNwOvAr8h2oMMj4mNl7m8zsBX4K9mf4y8jYkM5+yjo66mIOFbS3sDfgXdFxA5JAp6swL+VzwH/A/hP4DRgOfAKWVj8r4hYVM7+rEIiolv+AM+XeXsrgP3TdB1QTxYQAE9UYPxPFJtO88sr0N9ewBfIjlJGpNqzFfz7KXx/S4GaNL0fsKIC/a0qmP5jB/x5PpH+TCcBs4ENwG+AqcABZe7rT8A+QH9gC3BQqvcufN9l7G8F0CNN7wssStNHVuL/Qtp2X+Aa4C/AxvSzKtX6VaLPXYzl1xXY5oHA1cDPgAuaLftxJd5Hp/mcQyVIeqqlRcCAMnfXI9KppIhYI+lk4FeSjkr9ldtbkvaNiNeB45uKkvoCb5e7s4h4G/i+pF+m1/VU9nMye0nqT7YDVaTfqiNiq6TtFejvTwVHk09KGhUR9ZLeC2yrQH+R/kwfAh5K5/5PBc4HrgVKev5NiWaT7TR7AF8FfinpWWAs2ROQK2FvYAfZke0BABHxfAWvcdxJdorz5Ih4EUDSYWRh+0vgX8vZmaSWzgSI7Ii+3OaSnZq7C/iEpP9JFhJvkv09ll2XPq2UdmCTyQ5p37EI+H1EvKuMff0WuDwilhfU9gbmAP8WET3K1Vfadq/0D6N5/RDg8IhYUc7+ivRzOvDBiPhKhba/hizkRHYa64SIeFHS/sDiiCjrf8AUqj8ExpM90Gwk2ZOC1wKfi4gny9zfExFxXAvL+kTEP8vc37sAImKdpH5k16aej4g/lLOf1NfngUuAJcAE4DsRMVdSDXBXREyoQJ9PR8T72rpsN/rbQXbarNgvfmMjok+Z+1te+G9e0lfJTtl9FFgYZT5tDV0/HGYDcyNicZFlP4+IC8rYVy2wvem3lmbLPhgR/1WuvrozSfsCAyLiuQpt/wDg3WS/+TZGxPoK9fPeiHimEtvuDCQdAwwhu4HgLx3Q30PAfwDzmv7OJA0ALgb+NSI+XOb+/gScFRGriyxbGxFHFFltd/pbBRyTjjabalOBL5Gdzj6qnP1BFw8HM+se0inImWRfEnZoKq8ne4DnNRHR/OzB7vZ3Ntm1r9zXBkg6MyLuKXN/3wUeioj/aFafAlwfEYPL2R84HMysiyv3nYndpT+Hg5l1aZKej4gj3V/bdOm7lcyse+jgOxO7fH/gcDCzrmEAu7gz0f21ncPBzLqC+8nu2lnefIGkRe6v7XzNwczMcvxUVjMzy3E4mJlZjsPBrASSdkhaLmmlpCfTd2fs8v+PpDpJZfsUvllHcjiYleafETEiIo4he4jbacCVraxTBzgcbI/kC9JmJZD0WkTsXzD/brJHiR8CHEX2KOX90uLLIuL3kpaQPV/oOWAeMIvsEdInkz2t9IaI+EmHvQmzNnA4mJWgeTik2ivA+8m+I+HtiHhD0mCybzwblR7b/n8j4iOp/XTg0Ij4pqRewH8B51TqIYJmu8OfczBrv6bHNfcEfiRpBNl3GLy3hfaTgGPTQ9sg+4KawWRHFmadisPBrB3SaaUdwEtk1x7WA8PJruO90dJqwGcjYkGHDNJsN/iCtFkbpS+tuQn4UWTnZfsCL6Rn7V9I9o1rkJ1uOqBg1QXAZ5q+DU3SeyXth1kn5CMHs9L0kbSc7BTSdrIL0NelZT8G7pJ0DvAIsDXVnwK2S3oSuJXsm+bqgD9KEtn3Rp/ZUW/ArC18QdrMzHJ8WsnMzHIcDmZmluNwMDOzHIeDmZnlOBzMzCzH4WBmZjkOBzMzy3E4mJlZzv8HVhtP0j+zLqE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1" name="Picture 3"/>
          <p:cNvPicPr>
            <a:picLocks noChangeAspect="1" noChangeArrowheads="1"/>
          </p:cNvPicPr>
          <p:nvPr/>
        </p:nvPicPr>
        <p:blipFill>
          <a:blip r:embed="rId2"/>
          <a:srcRect/>
          <a:stretch>
            <a:fillRect/>
          </a:stretch>
        </p:blipFill>
        <p:spPr bwMode="auto">
          <a:xfrm>
            <a:off x="304800" y="152400"/>
            <a:ext cx="4876800" cy="2562225"/>
          </a:xfrm>
          <a:prstGeom prst="rect">
            <a:avLst/>
          </a:prstGeom>
          <a:noFill/>
          <a:ln w="9525">
            <a:noFill/>
            <a:miter lim="800000"/>
            <a:headEnd/>
            <a:tailEnd/>
          </a:ln>
          <a:effectLst/>
        </p:spPr>
      </p:pic>
      <p:pic>
        <p:nvPicPr>
          <p:cNvPr id="17412" name="Picture 4"/>
          <p:cNvPicPr>
            <a:picLocks noChangeAspect="1" noChangeArrowheads="1"/>
          </p:cNvPicPr>
          <p:nvPr/>
        </p:nvPicPr>
        <p:blipFill>
          <a:blip r:embed="rId3"/>
          <a:srcRect/>
          <a:stretch>
            <a:fillRect/>
          </a:stretch>
        </p:blipFill>
        <p:spPr bwMode="auto">
          <a:xfrm>
            <a:off x="381000" y="2895600"/>
            <a:ext cx="8305800" cy="3962400"/>
          </a:xfrm>
          <a:prstGeom prst="rect">
            <a:avLst/>
          </a:prstGeom>
          <a:noFill/>
          <a:ln w="9525">
            <a:noFill/>
            <a:miter lim="800000"/>
            <a:headEnd/>
            <a:tailEnd/>
          </a:ln>
          <a:effectLst/>
        </p:spPr>
      </p:pic>
      <p:sp>
        <p:nvSpPr>
          <p:cNvPr id="7" name="TextBox 6"/>
          <p:cNvSpPr txBox="1"/>
          <p:nvPr/>
        </p:nvSpPr>
        <p:spPr>
          <a:xfrm>
            <a:off x="5410200" y="304800"/>
            <a:ext cx="3276600"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Histogram Grouping Months</a:t>
            </a:r>
            <a:endParaRPr lang="en-US" sz="1600" b="1" dirty="0">
              <a:latin typeface="Times New Roman" pitchFamily="18" charset="0"/>
              <a:cs typeface="Times New Roman" pitchFamily="18" charset="0"/>
            </a:endParaRPr>
          </a:p>
        </p:txBody>
      </p:sp>
      <p:sp>
        <p:nvSpPr>
          <p:cNvPr id="8" name="TextBox 7"/>
          <p:cNvSpPr txBox="1"/>
          <p:nvPr/>
        </p:nvSpPr>
        <p:spPr>
          <a:xfrm>
            <a:off x="3200400" y="2590800"/>
            <a:ext cx="3614579" cy="338554"/>
          </a:xfrm>
          <a:prstGeom prst="rect">
            <a:avLst/>
          </a:prstGeom>
          <a:noFill/>
        </p:spPr>
        <p:txBody>
          <a:bodyPr wrap="none" rtlCol="0">
            <a:spAutoFit/>
          </a:bodyPr>
          <a:lstStyle/>
          <a:p>
            <a:r>
              <a:rPr lang="en-US" sz="1600" b="1" dirty="0" smtClean="0">
                <a:latin typeface="Times New Roman" pitchFamily="18" charset="0"/>
                <a:cs typeface="Times New Roman" pitchFamily="18" charset="0"/>
              </a:rPr>
              <a:t>Looking on the price pattern and trend</a:t>
            </a:r>
            <a:endParaRPr lang="en-US" sz="1600"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sz="2000" dirty="0" smtClean="0"/>
          </a:p>
          <a:p>
            <a:endParaRPr lang="en-US" sz="2000" dirty="0" smtClean="0"/>
          </a:p>
          <a:p>
            <a:endParaRPr lang="en-US" sz="2000" dirty="0" smtClean="0"/>
          </a:p>
          <a:p>
            <a:r>
              <a:rPr lang="en-US" sz="2000" dirty="0" smtClean="0">
                <a:latin typeface="Times New Roman" pitchFamily="18" charset="0"/>
                <a:cs typeface="Times New Roman" pitchFamily="18" charset="0"/>
              </a:rPr>
              <a:t>A </a:t>
            </a:r>
            <a:r>
              <a:rPr lang="en-US" sz="2000" dirty="0" smtClean="0">
                <a:latin typeface="Times New Roman" pitchFamily="18" charset="0"/>
                <a:cs typeface="Times New Roman" pitchFamily="18" charset="0"/>
              </a:rPr>
              <a:t>market pricing comparison </a:t>
            </a:r>
            <a:r>
              <a:rPr lang="en-US" sz="2000" dirty="0" smtClean="0">
                <a:latin typeface="Times New Roman" pitchFamily="18" charset="0"/>
                <a:cs typeface="Times New Roman" pitchFamily="18" charset="0"/>
              </a:rPr>
              <a:t>in </a:t>
            </a:r>
            <a:r>
              <a:rPr lang="en-US" sz="2000" dirty="0" smtClean="0">
                <a:latin typeface="Times New Roman" pitchFamily="18" charset="0"/>
                <a:cs typeface="Times New Roman" pitchFamily="18" charset="0"/>
              </a:rPr>
              <a:t>the Permian Basin to the Appalachian Basin is a perfect </a:t>
            </a:r>
            <a:r>
              <a:rPr lang="en-US" sz="2000" dirty="0" smtClean="0">
                <a:latin typeface="Times New Roman" pitchFamily="18" charset="0"/>
                <a:cs typeface="Times New Roman" pitchFamily="18" charset="0"/>
              </a:rPr>
              <a:t>of </a:t>
            </a:r>
            <a:r>
              <a:rPr lang="en-US" sz="2000" dirty="0" smtClean="0">
                <a:latin typeface="Times New Roman" pitchFamily="18" charset="0"/>
                <a:cs typeface="Times New Roman" pitchFamily="18" charset="0"/>
              </a:rPr>
              <a:t>how both buyers and suppliers can benefit from regional price trend analysis. The price variation in the Appalachian </a:t>
            </a:r>
            <a:r>
              <a:rPr lang="en-US" sz="2000" dirty="0" smtClean="0">
                <a:latin typeface="Times New Roman" pitchFamily="18" charset="0"/>
                <a:cs typeface="Times New Roman" pitchFamily="18" charset="0"/>
              </a:rPr>
              <a:t>is </a:t>
            </a:r>
            <a:r>
              <a:rPr lang="en-US" sz="2000" dirty="0" smtClean="0">
                <a:latin typeface="Times New Roman" pitchFamily="18" charset="0"/>
                <a:cs typeface="Times New Roman" pitchFamily="18" charset="0"/>
              </a:rPr>
              <a:t>much smaller than the Permian. This is because, while both areas have high activity, Appalachia is a very tightly controlled market with fewer supplier options for </a:t>
            </a:r>
            <a:r>
              <a:rPr lang="en-US" sz="2000" dirty="0" smtClean="0">
                <a:latin typeface="Times New Roman" pitchFamily="18" charset="0"/>
                <a:cs typeface="Times New Roman" pitchFamily="18" charset="0"/>
              </a:rPr>
              <a:t>down hole and drilling. </a:t>
            </a:r>
            <a:endParaRPr lang="en-US" sz="2000" dirty="0" smtClean="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639762"/>
          </a:xfrm>
        </p:spPr>
        <p:txBody>
          <a:bodyPr>
            <a:noAutofit/>
          </a:bodyPr>
          <a:lstStyle/>
          <a:p>
            <a:r>
              <a:rPr lang="en-US" sz="2600" b="1" dirty="0" smtClean="0">
                <a:latin typeface="Times New Roman" pitchFamily="18" charset="0"/>
                <a:cs typeface="Times New Roman" pitchFamily="18" charset="0"/>
              </a:rPr>
              <a:t>Comparing the </a:t>
            </a:r>
            <a:r>
              <a:rPr lang="en-US" sz="2600" b="1" dirty="0" err="1" smtClean="0">
                <a:latin typeface="Times New Roman" pitchFamily="18" charset="0"/>
                <a:cs typeface="Times New Roman" pitchFamily="18" charset="0"/>
              </a:rPr>
              <a:t>commanalities</a:t>
            </a:r>
            <a:r>
              <a:rPr lang="en-US" sz="2600" b="1" dirty="0" smtClean="0">
                <a:latin typeface="Times New Roman" pitchFamily="18" charset="0"/>
                <a:cs typeface="Times New Roman" pitchFamily="18" charset="0"/>
              </a:rPr>
              <a:t> of price trends by Basins</a:t>
            </a:r>
            <a:endParaRPr lang="en-US" sz="2600" b="1" dirty="0">
              <a:latin typeface="Times New Roman" pitchFamily="18" charset="0"/>
              <a:cs typeface="Times New Roman" pitchFamily="18" charset="0"/>
            </a:endParaRPr>
          </a:p>
        </p:txBody>
      </p:sp>
      <p:pic>
        <p:nvPicPr>
          <p:cNvPr id="18434" name="Picture 2"/>
          <p:cNvPicPr>
            <a:picLocks noChangeAspect="1" noChangeArrowheads="1"/>
          </p:cNvPicPr>
          <p:nvPr/>
        </p:nvPicPr>
        <p:blipFill>
          <a:blip r:embed="rId2"/>
          <a:srcRect/>
          <a:stretch>
            <a:fillRect/>
          </a:stretch>
        </p:blipFill>
        <p:spPr bwMode="auto">
          <a:xfrm>
            <a:off x="914400" y="914400"/>
            <a:ext cx="6096000" cy="33528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4525963"/>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1800" dirty="0" smtClean="0">
                <a:latin typeface="Times New Roman" pitchFamily="18" charset="0"/>
                <a:cs typeface="Times New Roman" pitchFamily="18" charset="0"/>
              </a:rPr>
              <a:t>As we validated the predicted price trend it seems the market </a:t>
            </a:r>
            <a:r>
              <a:rPr lang="en-US" sz="1800" dirty="0" err="1" smtClean="0">
                <a:latin typeface="Times New Roman" pitchFamily="18" charset="0"/>
                <a:cs typeface="Times New Roman" pitchFamily="18" charset="0"/>
              </a:rPr>
              <a:t>indicies</a:t>
            </a:r>
            <a:r>
              <a:rPr lang="en-US" sz="1800" dirty="0" smtClean="0">
                <a:latin typeface="Times New Roman" pitchFamily="18" charset="0"/>
                <a:cs typeface="Times New Roman" pitchFamily="18" charset="0"/>
              </a:rPr>
              <a:t> predictor have captured more than 95% of the  predictions correctly. So we can say </a:t>
            </a:r>
            <a:r>
              <a:rPr lang="en-US" sz="1800" dirty="0" err="1" smtClean="0">
                <a:latin typeface="Times New Roman" pitchFamily="18" charset="0"/>
                <a:cs typeface="Times New Roman" pitchFamily="18" charset="0"/>
              </a:rPr>
              <a:t>Enverus</a:t>
            </a:r>
            <a:r>
              <a:rPr lang="en-US" sz="1800" dirty="0" smtClean="0">
                <a:latin typeface="Times New Roman" pitchFamily="18" charset="0"/>
                <a:cs typeface="Times New Roman" pitchFamily="18" charset="0"/>
              </a:rPr>
              <a:t> Market </a:t>
            </a:r>
            <a:r>
              <a:rPr lang="en-US" sz="1800" dirty="0" err="1" smtClean="0">
                <a:latin typeface="Times New Roman" pitchFamily="18" charset="0"/>
                <a:cs typeface="Times New Roman" pitchFamily="18" charset="0"/>
              </a:rPr>
              <a:t>indicies</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provide visibility into the impact of price changes on individual parts of complex services in different </a:t>
            </a:r>
            <a:r>
              <a:rPr lang="en-US" sz="1800" dirty="0" smtClean="0">
                <a:latin typeface="Times New Roman" pitchFamily="18" charset="0"/>
                <a:cs typeface="Times New Roman" pitchFamily="18" charset="0"/>
              </a:rPr>
              <a:t>Basins.</a:t>
            </a:r>
            <a:endParaRPr lang="en-US" sz="1800"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487362"/>
          </a:xfrm>
        </p:spPr>
        <p:txBody>
          <a:bodyPr>
            <a:noAutofit/>
          </a:bodyPr>
          <a:lstStyle/>
          <a:p>
            <a:r>
              <a:rPr lang="en-US" sz="3200" b="1" dirty="0" err="1" smtClean="0">
                <a:latin typeface="Times New Roman" pitchFamily="18" charset="0"/>
                <a:cs typeface="Times New Roman" pitchFamily="18" charset="0"/>
              </a:rPr>
              <a:t>Enverus</a:t>
            </a:r>
            <a:r>
              <a:rPr lang="en-US" sz="3200" b="1" dirty="0" smtClean="0">
                <a:latin typeface="Times New Roman" pitchFamily="18" charset="0"/>
                <a:cs typeface="Times New Roman" pitchFamily="18" charset="0"/>
              </a:rPr>
              <a:t> Market price predictor</a:t>
            </a:r>
            <a:endParaRPr lang="en-US" sz="3200" b="1" dirty="0">
              <a:latin typeface="Times New Roman" pitchFamily="18" charset="0"/>
              <a:cs typeface="Times New Roman" pitchFamily="18" charset="0"/>
            </a:endParaRPr>
          </a:p>
        </p:txBody>
      </p:sp>
      <p:pic>
        <p:nvPicPr>
          <p:cNvPr id="19458" name="Picture 2"/>
          <p:cNvPicPr>
            <a:picLocks noChangeAspect="1" noChangeArrowheads="1"/>
          </p:cNvPicPr>
          <p:nvPr/>
        </p:nvPicPr>
        <p:blipFill>
          <a:blip r:embed="rId2"/>
          <a:srcRect/>
          <a:stretch>
            <a:fillRect/>
          </a:stretch>
        </p:blipFill>
        <p:spPr bwMode="auto">
          <a:xfrm>
            <a:off x="228600" y="1143000"/>
            <a:ext cx="8915400" cy="35052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92500"/>
          </a:bodyPr>
          <a:lstStyle/>
          <a:p>
            <a:pPr>
              <a:buNone/>
            </a:pPr>
            <a:r>
              <a:rPr lang="en-US" sz="2000" b="1" dirty="0" smtClean="0">
                <a:latin typeface="Times New Roman" pitchFamily="18" charset="0"/>
                <a:cs typeface="Times New Roman" pitchFamily="18" charset="0"/>
              </a:rPr>
              <a:t>Are there commonalities there</a:t>
            </a:r>
            <a:r>
              <a:rPr lang="en-US" sz="2000" b="1"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Yes,there</a:t>
            </a:r>
            <a:r>
              <a:rPr lang="en-US" sz="2000" dirty="0" smtClean="0">
                <a:latin typeface="Times New Roman" pitchFamily="18" charset="0"/>
                <a:cs typeface="Times New Roman" pitchFamily="18" charset="0"/>
              </a:rPr>
              <a:t> are  commonalities since categorical and numerical variables are grouped in a way that each price index shows high dependent </a:t>
            </a:r>
            <a:r>
              <a:rPr lang="en-US" sz="2000" dirty="0" err="1" smtClean="0">
                <a:latin typeface="Times New Roman" pitchFamily="18" charset="0"/>
                <a:cs typeface="Times New Roman" pitchFamily="18" charset="0"/>
              </a:rPr>
              <a:t>rate,some</a:t>
            </a:r>
            <a:r>
              <a:rPr lang="en-US" sz="2000" dirty="0" smtClean="0">
                <a:latin typeface="Times New Roman" pitchFamily="18" charset="0"/>
                <a:cs typeface="Times New Roman" pitchFamily="18" charset="0"/>
              </a:rPr>
              <a:t> might be of basins location and other might be which well cost components (example 100 mesh </a:t>
            </a:r>
            <a:r>
              <a:rPr lang="en-US" sz="2000" dirty="0" err="1" smtClean="0">
                <a:latin typeface="Times New Roman" pitchFamily="18" charset="0"/>
                <a:cs typeface="Times New Roman" pitchFamily="18" charset="0"/>
              </a:rPr>
              <a:t>permian</a:t>
            </a:r>
            <a:r>
              <a:rPr lang="en-US" sz="2000" dirty="0" smtClean="0">
                <a:latin typeface="Times New Roman" pitchFamily="18" charset="0"/>
                <a:cs typeface="Times New Roman" pitchFamily="18" charset="0"/>
              </a:rPr>
              <a:t> index) operates and how it influence price index . </a:t>
            </a: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Can we “group” these commonalities</a:t>
            </a:r>
            <a:r>
              <a:rPr lang="en-US" sz="2000" b="1"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we can create many group trends and themes related to the variables  in this case study I </a:t>
            </a:r>
            <a:r>
              <a:rPr lang="en-US" sz="2000" dirty="0" err="1" smtClean="0">
                <a:latin typeface="Times New Roman" pitchFamily="18" charset="0"/>
                <a:cs typeface="Times New Roman" pitchFamily="18" charset="0"/>
              </a:rPr>
              <a:t>particulary</a:t>
            </a:r>
            <a:r>
              <a:rPr lang="en-US" sz="2000" dirty="0" smtClean="0">
                <a:latin typeface="Times New Roman" pitchFamily="18" charset="0"/>
                <a:cs typeface="Times New Roman" pitchFamily="18" charset="0"/>
              </a:rPr>
              <a:t>  grouped ‘Index’ and ‘</a:t>
            </a:r>
            <a:r>
              <a:rPr lang="en-US" sz="2000" dirty="0" err="1" smtClean="0">
                <a:latin typeface="Times New Roman" pitchFamily="18" charset="0"/>
                <a:cs typeface="Times New Roman" pitchFamily="18" charset="0"/>
              </a:rPr>
              <a:t>Phigh</a:t>
            </a:r>
            <a:r>
              <a:rPr lang="en-US" sz="2000" dirty="0" smtClean="0">
                <a:latin typeface="Times New Roman" pitchFamily="18" charset="0"/>
                <a:cs typeface="Times New Roman" pitchFamily="18" charset="0"/>
              </a:rPr>
              <a:t>’ with the regions because the correlation plot showed a high relationship between both </a:t>
            </a:r>
            <a:r>
              <a:rPr lang="en-US" sz="2000" dirty="0" err="1" smtClean="0">
                <a:latin typeface="Times New Roman" pitchFamily="18" charset="0"/>
                <a:cs typeface="Times New Roman" pitchFamily="18" charset="0"/>
              </a:rPr>
              <a:t>variables,we</a:t>
            </a:r>
            <a:r>
              <a:rPr lang="en-US" sz="2000" dirty="0" smtClean="0">
                <a:latin typeface="Times New Roman" pitchFamily="18" charset="0"/>
                <a:cs typeface="Times New Roman" pitchFamily="18" charset="0"/>
              </a:rPr>
              <a:t> can also group the well cost sub category column with index column to see how each </a:t>
            </a:r>
            <a:r>
              <a:rPr lang="en-US" sz="2000" dirty="0" err="1" smtClean="0">
                <a:latin typeface="Times New Roman" pitchFamily="18" charset="0"/>
                <a:cs typeface="Times New Roman" pitchFamily="18" charset="0"/>
              </a:rPr>
              <a:t>indicies</a:t>
            </a:r>
            <a:r>
              <a:rPr lang="en-US" sz="2000" dirty="0" smtClean="0">
                <a:latin typeface="Times New Roman" pitchFamily="18" charset="0"/>
                <a:cs typeface="Times New Roman" pitchFamily="18" charset="0"/>
              </a:rPr>
              <a:t> price trends look like and which is better for further use.</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Does that tell us something meaningful about the greater market trend</a:t>
            </a:r>
            <a:r>
              <a:rPr lang="en-US" sz="2000" b="1"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Better Understanding of how trends evolve can reveal new business opportunities and signal market </a:t>
            </a:r>
            <a:r>
              <a:rPr lang="en-US" sz="2000" dirty="0" err="1" smtClean="0">
                <a:latin typeface="Times New Roman" pitchFamily="18" charset="0"/>
                <a:cs typeface="Times New Roman" pitchFamily="18" charset="0"/>
              </a:rPr>
              <a:t>changes.So</a:t>
            </a:r>
            <a:r>
              <a:rPr lang="en-US" sz="2000" dirty="0" smtClean="0">
                <a:latin typeface="Times New Roman" pitchFamily="18" charset="0"/>
                <a:cs typeface="Times New Roman" pitchFamily="18" charset="0"/>
              </a:rPr>
              <a:t> that the buyers and suppliers can have maximum benefits this provides the working relationships in both  sides be stronger and can move their companies forward in future. </a:t>
            </a:r>
          </a:p>
          <a:p>
            <a:endParaRPr lang="en-US" sz="2000" dirty="0" smtClean="0"/>
          </a:p>
        </p:txBody>
      </p:sp>
      <p:sp>
        <p:nvSpPr>
          <p:cNvPr id="2" name="Title 1"/>
          <p:cNvSpPr>
            <a:spLocks noGrp="1"/>
          </p:cNvSpPr>
          <p:nvPr>
            <p:ph type="title"/>
          </p:nvPr>
        </p:nvSpPr>
        <p:spPr>
          <a:xfrm>
            <a:off x="457200" y="274638"/>
            <a:ext cx="8229600" cy="792162"/>
          </a:xfrm>
        </p:spPr>
        <p:txBody>
          <a:bodyPr>
            <a:normAutofit fontScale="90000"/>
          </a:bodyPr>
          <a:lstStyle/>
          <a:p>
            <a:r>
              <a:rPr lang="en-US" sz="2800" b="1" dirty="0" smtClean="0">
                <a:latin typeface="Times New Roman" pitchFamily="18" charset="0"/>
                <a:cs typeface="Times New Roman" pitchFamily="18" charset="0"/>
              </a:rPr>
              <a:t>SUMMARIZING AND SOLUTIONS FOR THE PROJECT</a:t>
            </a:r>
            <a:endParaRPr lang="en-US" sz="2800"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lnSpcReduction="10000"/>
          </a:bodyPr>
          <a:lstStyle/>
          <a:p>
            <a:pPr>
              <a:buNone/>
            </a:pPr>
            <a:r>
              <a:rPr lang="en-US" dirty="0" smtClean="0"/>
              <a:t> </a:t>
            </a:r>
            <a:r>
              <a:rPr lang="en-US" sz="2000" b="1" dirty="0" smtClean="0">
                <a:latin typeface="Times New Roman" pitchFamily="18" charset="0"/>
                <a:cs typeface="Times New Roman" pitchFamily="18" charset="0"/>
              </a:rPr>
              <a:t>What does this “group” trend look like in the future? Why</a:t>
            </a:r>
            <a:r>
              <a:rPr lang="en-US" sz="2000" b="1"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As we compare index pricing by regions or basins, the predictor till year 2022 shows a fair predictions alongside the original values so in future it has chances of performing well in the market also helps to </a:t>
            </a:r>
            <a:r>
              <a:rPr lang="en-US" sz="2000" dirty="0" err="1" smtClean="0">
                <a:latin typeface="Times New Roman" pitchFamily="18" charset="0"/>
                <a:cs typeface="Times New Roman" pitchFamily="18" charset="0"/>
              </a:rPr>
              <a:t>imporve</a:t>
            </a:r>
            <a:r>
              <a:rPr lang="en-US" sz="2000" dirty="0" smtClean="0">
                <a:latin typeface="Times New Roman" pitchFamily="18" charset="0"/>
                <a:cs typeface="Times New Roman" pitchFamily="18" charset="0"/>
              </a:rPr>
              <a:t> strategic pricing and reduce overspend risk. </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Do these Indices/time series of “groups” relate to external market indicators</a:t>
            </a:r>
            <a:r>
              <a:rPr lang="en-US" sz="2000" b="1"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From customers point of view with these insights they can discover their market price with </a:t>
            </a:r>
            <a:r>
              <a:rPr lang="en-US" sz="2000" dirty="0" err="1" smtClean="0">
                <a:latin typeface="Times New Roman" pitchFamily="18" charset="0"/>
                <a:cs typeface="Times New Roman" pitchFamily="18" charset="0"/>
              </a:rPr>
              <a:t>enverus</a:t>
            </a:r>
            <a:r>
              <a:rPr lang="en-US" sz="2000" dirty="0" smtClean="0">
                <a:latin typeface="Times New Roman" pitchFamily="18" charset="0"/>
                <a:cs typeface="Times New Roman" pitchFamily="18" charset="0"/>
              </a:rPr>
              <a:t> market price and see how the deviations of market trends varies in both and which one is better.</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What could be good indicators for US oil and gas industry</a:t>
            </a:r>
            <a:r>
              <a:rPr lang="en-US" sz="2000" b="1"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From the given understanding I would say the level of production, consumer demand and inventory level of oil and gas products are the leading indicators.</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What are other indicators? US inflation rates</a:t>
            </a:r>
            <a:r>
              <a:rPr lang="en-US" sz="2000" b="1"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One of the most popular indicators used by oil traders is the crude inventories (stock levels), which is the amount of oil currently stored for future </a:t>
            </a:r>
            <a:r>
              <a:rPr lang="en-US" sz="2000" dirty="0" err="1" smtClean="0">
                <a:latin typeface="Times New Roman" pitchFamily="18" charset="0"/>
                <a:cs typeface="Times New Roman" pitchFamily="18" charset="0"/>
              </a:rPr>
              <a:t>use,and</a:t>
            </a:r>
            <a:r>
              <a:rPr lang="en-US" sz="2000" dirty="0" smtClean="0">
                <a:latin typeface="Times New Roman" pitchFamily="18" charset="0"/>
                <a:cs typeface="Times New Roman" pitchFamily="18" charset="0"/>
              </a:rPr>
              <a:t> growing economic strength. Higher inflation rates tend to lead to higher oil supplies.</a:t>
            </a: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1391</TotalTime>
  <Words>1066</Words>
  <Application>Microsoft Office PowerPoint</Application>
  <PresentationFormat>On-screen Show (4:3)</PresentationFormat>
  <Paragraphs>94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Enverus  Market Price Indices   Analysis  Case Study</vt:lpstr>
      <vt:lpstr>MARKET PRICE INDICES BY BASIN</vt:lpstr>
      <vt:lpstr>Slide 3</vt:lpstr>
      <vt:lpstr>DETAIL ANALYSIS OF PRICE INDICES</vt:lpstr>
      <vt:lpstr>Slide 5</vt:lpstr>
      <vt:lpstr>Comparing the commanalities of price trends by Basins</vt:lpstr>
      <vt:lpstr>Enverus Market price predictor</vt:lpstr>
      <vt:lpstr>SUMMARIZING AND SOLUTIONS FOR THE PROJECT</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Enverus Market Indices  Case Study</dc:title>
  <dc:creator>pc</dc:creator>
  <cp:lastModifiedBy>pc</cp:lastModifiedBy>
  <cp:revision>6</cp:revision>
  <dcterms:created xsi:type="dcterms:W3CDTF">2022-07-26T09:21:47Z</dcterms:created>
  <dcterms:modified xsi:type="dcterms:W3CDTF">2022-07-27T17:57:53Z</dcterms:modified>
</cp:coreProperties>
</file>