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20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[Book1]Sheet4!PivotTable1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7.3016104468422896E-2"/>
          <c:y val="0.19768329698745399"/>
          <c:w val="0.68542108162405602"/>
          <c:h val="0.687866857551897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BB-4215-B2F7-43F463D13CAB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BB-4215-B2F7-43F463D13CAB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BB-4215-B2F7-43F463D13CAB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BB-4215-B2F7-43F463D13C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416640"/>
        <c:axId val="168667776"/>
      </c:barChart>
      <c:catAx>
        <c:axId val="1564166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67776"/>
        <c:crosses val="autoZero"/>
        <c:auto val="1"/>
        <c:lblAlgn val="ctr"/>
        <c:lblOffset val="100"/>
        <c:noMultiLvlLbl val="0"/>
      </c:catAx>
      <c:valAx>
        <c:axId val="168667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16640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0.14568</cdr:x>
      <cdr:y>0.06131</cdr:y>
    </cdr:from>
    <cdr:to>
      <cdr:x>0.27901</cdr:x>
      <cdr:y>0.13953</cdr:y>
    </cdr:to>
    <cdr:sp macro="" textlink="">
      <cdr:nvSpPr>
        <cdr:cNvPr id="2" name="Rectangles 1"/>
        <cdr:cNvSpPr/>
      </cdr:nvSpPr>
      <cdr:spPr>
        <a:xfrm xmlns:a="http://schemas.openxmlformats.org/drawingml/2006/main">
          <a:off x="899160" y="220980"/>
          <a:ext cx="822960" cy="2819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none" lIns="45720" tIns="45720" rIns="45720" bIns="45720" rtlCol="0" anchor="t" anchorCtr="0">
          <a:normAutofit/>
        </a:bodyPr>
        <a:lstStyle xmlns:a="http://schemas.openxmlformats.org/drawingml/2006/main"/>
        <a:p xmlns:a="http://schemas.openxmlformats.org/drawingml/2006/main">
          <a:r>
            <a:rPr lang="en-US" sz="1600" b="1"/>
            <a:t>EMPLOYEE   PERFORMANCE   ANALYSIS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32500" lnSpcReduction="20000"/>
          </a:bodyPr>
          <a:lstStyle/>
          <a:p>
            <a:r>
              <a:rPr lang="en-US" sz="2400" dirty="0"/>
              <a:t>STUDENT NAME:</a:t>
            </a:r>
            <a:r>
              <a:rPr lang="en-IN" altLang="en-US" sz="2400" dirty="0"/>
              <a:t>  </a:t>
            </a:r>
            <a:r>
              <a:rPr lang="en-IN" altLang="en-US" sz="2400" dirty="0" err="1"/>
              <a:t>mahimah</a:t>
            </a:r>
            <a:r>
              <a:rPr lang="en-IN" altLang="en-US" sz="2400" dirty="0"/>
              <a:t> bora . r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 312215917 (asunm1621312215917)</a:t>
            </a:r>
          </a:p>
          <a:p>
            <a:r>
              <a:rPr lang="en-US" sz="2400" dirty="0"/>
              <a:t>DEPARTMENT:</a:t>
            </a:r>
            <a:r>
              <a:rPr lang="en-IN" altLang="en-US" sz="2400" dirty="0"/>
              <a:t>  B.com accounting and finance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 Shri </a:t>
            </a:r>
            <a:r>
              <a:rPr lang="en-IN" altLang="en-US" sz="2400" dirty="0" err="1"/>
              <a:t>sankarlal</a:t>
            </a:r>
            <a:r>
              <a:rPr lang="en-IN" altLang="en-US" sz="2400" dirty="0"/>
              <a:t> </a:t>
            </a:r>
            <a:r>
              <a:rPr lang="en-IN" altLang="en-US" sz="2400" dirty="0" err="1"/>
              <a:t>sundarbai</a:t>
            </a:r>
            <a:r>
              <a:rPr lang="en-IN" altLang="en-US" sz="2400" dirty="0"/>
              <a:t> </a:t>
            </a:r>
            <a:r>
              <a:rPr lang="en-IN" altLang="en-US" sz="2400" dirty="0" err="1"/>
              <a:t>shasun</a:t>
            </a:r>
            <a:r>
              <a:rPr lang="en-IN" altLang="en-US" sz="2400" dirty="0"/>
              <a:t> </a:t>
            </a:r>
            <a:r>
              <a:rPr lang="en-IN" altLang="en-US" sz="2400" dirty="0" err="1"/>
              <a:t>jain</a:t>
            </a:r>
            <a:r>
              <a:rPr lang="en-IN" altLang="en-US" sz="2400" dirty="0"/>
              <a:t> college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FD6-271F-C5CC-45DC-1A62E89C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4"/>
          </a:xfrm>
        </p:spPr>
        <p:txBody>
          <a:bodyPr>
            <a:normAutofit fontScale="90000"/>
          </a:bodyPr>
          <a:lstStyle/>
          <a:p>
            <a:r>
              <a:rPr lang="en-IN" sz="44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lang="en-IN" sz="44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lang="en-IN" sz="44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lang="en-IN" sz="44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lang="en-IN" sz="44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lang="en-IN" sz="44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lang="en-IN" sz="44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lang="en-IN" sz="4400" b="1" spc="5" dirty="0">
                <a:latin typeface="Trebuchet MS" panose="020B0603020202020204"/>
                <a:cs typeface="Trebuchet MS" panose="020B0603020202020204"/>
              </a:rPr>
              <a:t>G</a:t>
            </a:r>
            <a:br>
              <a:rPr lang="en-IN" sz="4400" b="1" spc="5" dirty="0">
                <a:latin typeface="Trebuchet MS" panose="020B0603020202020204"/>
                <a:cs typeface="Trebuchet MS" panose="020B0603020202020204"/>
              </a:rPr>
            </a:br>
            <a:br>
              <a:rPr lang="en-IN" sz="4400" b="1" spc="5" dirty="0">
                <a:latin typeface="Trebuchet MS" panose="020B0603020202020204"/>
                <a:cs typeface="Trebuchet MS" panose="020B0603020202020204"/>
              </a:rPr>
            </a:br>
            <a:r>
              <a:rPr lang="en-IN" sz="4400" b="1" spc="15" dirty="0" err="1">
                <a:latin typeface="Trebuchet MS" panose="020B0603020202020204"/>
                <a:cs typeface="Trebuchet MS" panose="020B0603020202020204"/>
              </a:rPr>
              <a:t>M</a:t>
            </a:r>
            <a:r>
              <a:rPr lang="en-IN" sz="4400" b="1" dirty="0" err="1">
                <a:latin typeface="Trebuchet MS" panose="020B0603020202020204"/>
                <a:cs typeface="Trebuchet MS" panose="020B0603020202020204"/>
              </a:rPr>
              <a:t>O</a:t>
            </a:r>
            <a:r>
              <a:rPr lang="en-IN" sz="4400" b="1" spc="-15" dirty="0" err="1">
                <a:latin typeface="Trebuchet MS" panose="020B0603020202020204"/>
                <a:cs typeface="Trebuchet MS" panose="020B0603020202020204"/>
              </a:rPr>
              <a:t>D</a:t>
            </a:r>
            <a:r>
              <a:rPr lang="en-IN" sz="4400" b="1" spc="-35" dirty="0" err="1">
                <a:latin typeface="Trebuchet MS" panose="020B0603020202020204"/>
                <a:cs typeface="Trebuchet MS" panose="020B0603020202020204"/>
              </a:rPr>
              <a:t>E</a:t>
            </a:r>
            <a:r>
              <a:rPr lang="en-IN" sz="4400" b="1" spc="-30" dirty="0" err="1">
                <a:latin typeface="Trebuchet MS" panose="020B0603020202020204"/>
                <a:cs typeface="Trebuchet MS" panose="020B0603020202020204"/>
              </a:rPr>
              <a:t>LL</a:t>
            </a:r>
            <a:r>
              <a:rPr lang="en-IN" sz="4400" b="1" spc="-5" dirty="0" err="1">
                <a:latin typeface="Trebuchet MS" panose="020B0603020202020204"/>
                <a:cs typeface="Trebuchet MS" panose="020B0603020202020204"/>
              </a:rPr>
              <a:t>I</a:t>
            </a:r>
            <a:r>
              <a:rPr lang="en-IN" sz="4400" b="1" spc="30" dirty="0" err="1">
                <a:latin typeface="Trebuchet MS" panose="020B0603020202020204"/>
                <a:cs typeface="Trebuchet MS" panose="020B0603020202020204"/>
              </a:rPr>
              <a:t>N</a:t>
            </a:r>
            <a:r>
              <a:rPr lang="en-IN" sz="4400" b="1" spc="5" dirty="0" err="1">
                <a:latin typeface="Trebuchet MS" panose="020B0603020202020204"/>
                <a:cs typeface="Trebuchet MS" panose="020B0603020202020204"/>
              </a:rPr>
              <a:t>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91C1-2A0C-AD29-127C-B0C89864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469" y="1413164"/>
            <a:ext cx="10058400" cy="4805063"/>
          </a:xfrm>
        </p:spPr>
        <p:txBody>
          <a:bodyPr>
            <a:normAutofit fontScale="55000" lnSpcReduction="20000"/>
          </a:bodyPr>
          <a:lstStyle/>
          <a:p>
            <a:r>
              <a:rPr lang="en-IN" altLang="en-US" sz="2500" b="1" dirty="0"/>
              <a:t>DATA COLLECTION</a:t>
            </a:r>
          </a:p>
          <a:p>
            <a:pPr marL="457200" indent="-457200">
              <a:buAutoNum type="arabicPeriod"/>
            </a:pPr>
            <a:r>
              <a:rPr lang="en-IN" altLang="en-US" sz="2500" dirty="0"/>
              <a:t>sourced the data set from </a:t>
            </a:r>
            <a:r>
              <a:rPr lang="en-IN" altLang="en-US" sz="2500" dirty="0" err="1"/>
              <a:t>edunet</a:t>
            </a:r>
            <a:r>
              <a:rPr lang="en-IN" altLang="en-US" sz="2500" dirty="0"/>
              <a:t> dashboard</a:t>
            </a:r>
          </a:p>
          <a:p>
            <a:pPr marL="457200" indent="-457200">
              <a:buAutoNum type="arabicPeriod"/>
            </a:pPr>
            <a:r>
              <a:rPr lang="en-IN" altLang="en-US" sz="2500" dirty="0"/>
              <a:t> analysed</a:t>
            </a:r>
            <a:r>
              <a:rPr lang="en-IN" altLang="en-US" sz="2500" b="1" dirty="0"/>
              <a:t> </a:t>
            </a:r>
            <a:r>
              <a:rPr lang="en-IN" altLang="en-US" sz="2500" dirty="0"/>
              <a:t>the data to select the required fields</a:t>
            </a:r>
          </a:p>
          <a:p>
            <a:pPr marL="457200" indent="-457200">
              <a:buAutoNum type="arabicPeriod"/>
            </a:pPr>
            <a:r>
              <a:rPr lang="en-IN" altLang="en-US" sz="2500" b="1" dirty="0"/>
              <a:t>FEATURE COLLECTION</a:t>
            </a:r>
          </a:p>
          <a:p>
            <a:pPr marL="457200" indent="-457200">
              <a:buAutoNum type="arabicPeriod"/>
            </a:pPr>
            <a:r>
              <a:rPr lang="en-IN" altLang="en-US" sz="2500" dirty="0"/>
              <a:t>selected the required fields for data analysis</a:t>
            </a:r>
          </a:p>
          <a:p>
            <a:pPr marL="342900" indent="-342900">
              <a:buAutoNum type="arabicPeriod"/>
            </a:pPr>
            <a:r>
              <a:rPr lang="en-IN" altLang="en-US" sz="2500" dirty="0"/>
              <a:t>the fields selected were </a:t>
            </a:r>
            <a:r>
              <a:rPr lang="en-IN" altLang="en-US" sz="2500" dirty="0">
                <a:sym typeface="+mn-ea"/>
              </a:rPr>
              <a:t>employee id  ,name ,employee type ,performance level ,gender ,employee rating  ,working hours</a:t>
            </a:r>
          </a:p>
          <a:p>
            <a:pPr indent="0">
              <a:buNone/>
            </a:pPr>
            <a:r>
              <a:rPr lang="en-IN" altLang="en-US" sz="2500" b="1" dirty="0"/>
              <a:t>DATA CLEANING</a:t>
            </a:r>
          </a:p>
          <a:p>
            <a:pPr marL="457200" indent="-457200">
              <a:buAutoNum type="arabicPeriod"/>
            </a:pPr>
            <a:r>
              <a:rPr lang="en-IN" altLang="en-US" sz="2500" dirty="0"/>
              <a:t>identified the blank cells using conditional formatting</a:t>
            </a:r>
          </a:p>
          <a:p>
            <a:pPr marL="457200" indent="-457200">
              <a:buAutoNum type="arabicPeriod"/>
            </a:pPr>
            <a:r>
              <a:rPr lang="en-IN" altLang="en-US" sz="2500" dirty="0"/>
              <a:t>removed the blank cells using filter option</a:t>
            </a:r>
          </a:p>
          <a:p>
            <a:pPr indent="0">
              <a:buNone/>
            </a:pPr>
            <a:r>
              <a:rPr lang="en-IN" altLang="en-US" sz="2500" b="1" dirty="0"/>
              <a:t>PERFORMANCE LEVEL</a:t>
            </a:r>
          </a:p>
          <a:p>
            <a:pPr marL="457200" indent="-457200">
              <a:buAutoNum type="arabicPeriod"/>
            </a:pPr>
            <a:r>
              <a:rPr lang="en-IN" altLang="en-US" sz="2500" dirty="0">
                <a:sym typeface="+mn-ea"/>
              </a:rPr>
              <a:t>performance level was calculated using </a:t>
            </a:r>
            <a:r>
              <a:rPr lang="en-IN" altLang="en-US" sz="2500" dirty="0" err="1">
                <a:sym typeface="+mn-ea"/>
              </a:rPr>
              <a:t>forumals</a:t>
            </a:r>
            <a:r>
              <a:rPr lang="en-IN" altLang="en-US" sz="2500" dirty="0">
                <a:sym typeface="+mn-ea"/>
              </a:rPr>
              <a:t> in excel The formula used is = IFS(Z8&gt;=5,”VERY HIGH”,Z8=&gt;4, “HIGH”,Z8=&gt;3,”MED”,TRUE,:LOW”)</a:t>
            </a:r>
            <a:endParaRPr lang="en-IN" altLang="en-US" sz="2500" dirty="0"/>
          </a:p>
          <a:p>
            <a:pPr indent="0">
              <a:buNone/>
            </a:pPr>
            <a:r>
              <a:rPr lang="en-IN" altLang="en-US" sz="2500" dirty="0">
                <a:sym typeface="+mn-ea"/>
              </a:rPr>
              <a:t> </a:t>
            </a:r>
            <a:endParaRPr lang="en-IN" altLang="en-US" sz="25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71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9EBC21-A5AA-300E-FE6C-3500A4B83C6F}"/>
              </a:ext>
            </a:extLst>
          </p:cNvPr>
          <p:cNvSpPr txBox="1"/>
          <p:nvPr/>
        </p:nvSpPr>
        <p:spPr>
          <a:xfrm>
            <a:off x="3047281" y="889844"/>
            <a:ext cx="60945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1800" b="1" dirty="0"/>
              <a:t>PIVOT TABLE</a:t>
            </a:r>
          </a:p>
          <a:p>
            <a:pPr marL="457200" indent="-457200">
              <a:buAutoNum type="arabicPeriod"/>
            </a:pPr>
            <a:r>
              <a:rPr lang="en-IN" altLang="en-US" sz="1800" dirty="0"/>
              <a:t>created a summary out of the selected data</a:t>
            </a:r>
          </a:p>
          <a:p>
            <a:pPr marL="457200" indent="-457200">
              <a:buAutoNum type="arabicPeriod"/>
            </a:pPr>
            <a:r>
              <a:rPr lang="en-IN" altLang="en-US" sz="1800" dirty="0" err="1"/>
              <a:t>seleted</a:t>
            </a:r>
            <a:r>
              <a:rPr lang="en-IN" altLang="en-US" sz="1800" dirty="0"/>
              <a:t> the features to be added to the report they are business unit , performance level, gender  and first name.</a:t>
            </a:r>
          </a:p>
          <a:p>
            <a:pPr indent="0">
              <a:buNone/>
            </a:pPr>
            <a:endParaRPr lang="en-IN" altLang="en-US" sz="1800" dirty="0"/>
          </a:p>
          <a:p>
            <a:pPr indent="0">
              <a:buNone/>
            </a:pPr>
            <a:endParaRPr lang="en-IN" altLang="en-US" sz="1800" b="1" dirty="0"/>
          </a:p>
          <a:p>
            <a:pPr indent="0">
              <a:buNone/>
            </a:pPr>
            <a:r>
              <a:rPr lang="en-IN" altLang="en-US" sz="1800" b="1" dirty="0"/>
              <a:t>DATA VISUAIZATION</a:t>
            </a:r>
          </a:p>
          <a:p>
            <a:pPr marL="457200" indent="-457200">
              <a:buAutoNum type="arabicPeriod"/>
            </a:pPr>
            <a:r>
              <a:rPr lang="en-IN" altLang="en-US" sz="1800" dirty="0"/>
              <a:t> once the pivot table is created the next step is to visualize using graph</a:t>
            </a:r>
          </a:p>
          <a:p>
            <a:pPr marL="457200" indent="-457200">
              <a:buAutoNum type="arabicPeriod"/>
            </a:pPr>
            <a:r>
              <a:rPr lang="en-IN" altLang="en-US" sz="1800" dirty="0"/>
              <a:t>using a 2D bar chart to facilitate the </a:t>
            </a:r>
            <a:r>
              <a:rPr lang="en-IN" altLang="en-US" sz="1800" dirty="0" err="1"/>
              <a:t>visualiation</a:t>
            </a:r>
            <a:endParaRPr lang="en-IN" altLang="en-US" sz="1800" dirty="0"/>
          </a:p>
          <a:p>
            <a:pPr indent="0">
              <a:buNone/>
            </a:pPr>
            <a:endParaRPr lang="en-IN" altLang="en-US" sz="1800" dirty="0"/>
          </a:p>
          <a:p>
            <a:pPr indent="0">
              <a:buNone/>
            </a:pPr>
            <a:r>
              <a:rPr lang="en-IN" altLang="en-US" sz="1800" b="1" dirty="0"/>
              <a:t>DATA ANALYSIS</a:t>
            </a:r>
          </a:p>
          <a:p>
            <a:pPr indent="0">
              <a:buNone/>
            </a:pPr>
            <a:r>
              <a:rPr lang="en-IN" altLang="en-US" sz="1800" dirty="0"/>
              <a:t> </a:t>
            </a:r>
            <a:r>
              <a:rPr lang="en-IN" altLang="en-US" sz="1800" dirty="0" err="1"/>
              <a:t>Usedthe</a:t>
            </a:r>
            <a:r>
              <a:rPr lang="en-IN" altLang="en-US" sz="1800" dirty="0"/>
              <a:t> bar chart to analyse the data and the performance of the employees based on their gender and as a whole . this helps in </a:t>
            </a:r>
            <a:r>
              <a:rPr lang="en-IN" altLang="en-US" sz="1800" dirty="0" err="1"/>
              <a:t>identufying</a:t>
            </a:r>
            <a:r>
              <a:rPr lang="en-IN" altLang="en-US" sz="1800" dirty="0"/>
              <a:t> the employees performance.</a:t>
            </a:r>
          </a:p>
          <a:p>
            <a:pPr indent="0">
              <a:buNone/>
            </a:pPr>
            <a:endParaRPr lang="en-IN" altLang="en-US" sz="1800" dirty="0"/>
          </a:p>
          <a:p>
            <a:pPr indent="0">
              <a:buNone/>
            </a:pPr>
            <a:endParaRPr lang="en-IN" altLang="en-US" sz="1800" dirty="0"/>
          </a:p>
          <a:p>
            <a:pPr marL="457200" indent="-457200">
              <a:buAutoNum type="arabicPeriod"/>
            </a:pPr>
            <a:endParaRPr lang="en-I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6727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A46F-D95F-EA68-3D62-FB129824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948227-FBCA-A0DB-8204-D6E6A2A3C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321099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820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0597-0CEE-F273-1315-5EE43065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spc="5" dirty="0"/>
              <a:t>PROJECT</a:t>
            </a:r>
            <a:r>
              <a:rPr lang="en-IN" sz="4800" spc="-85" dirty="0"/>
              <a:t> </a:t>
            </a:r>
            <a:r>
              <a:rPr lang="en-IN" sz="4800" spc="25" dirty="0"/>
              <a:t>TITLE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6F68-892B-4D08-E9B7-E6C890C6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8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8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06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0676-82BE-23D1-6C0C-ED7481DD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5" dirty="0"/>
              <a:t>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888F-8F6E-31A8-7A65-8445B390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0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5A02-3DDF-2C50-8B12-0427E357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spc="-20" dirty="0"/>
              <a:t>P</a:t>
            </a:r>
            <a:r>
              <a:rPr lang="en-IN" sz="4800" spc="15" dirty="0"/>
              <a:t>ROB</a:t>
            </a:r>
            <a:r>
              <a:rPr lang="en-IN" sz="4800" spc="55" dirty="0"/>
              <a:t>L</a:t>
            </a:r>
            <a:r>
              <a:rPr lang="en-IN" sz="4800" spc="-20" dirty="0"/>
              <a:t>E</a:t>
            </a:r>
            <a:r>
              <a:rPr lang="en-IN" sz="4800" spc="20" dirty="0"/>
              <a:t>M</a:t>
            </a:r>
            <a:r>
              <a:rPr lang="en-IN" sz="4800" dirty="0"/>
              <a:t>	</a:t>
            </a:r>
            <a:r>
              <a:rPr lang="en-IN" sz="4800" spc="10" dirty="0"/>
              <a:t>S</a:t>
            </a:r>
            <a:r>
              <a:rPr lang="en-IN" sz="4800" spc="-370" dirty="0"/>
              <a:t>T</a:t>
            </a:r>
            <a:r>
              <a:rPr lang="en-IN" sz="4800" spc="-375" dirty="0"/>
              <a:t>A</a:t>
            </a:r>
            <a:r>
              <a:rPr lang="en-IN" sz="4800" spc="15" dirty="0"/>
              <a:t>T</a:t>
            </a:r>
            <a:r>
              <a:rPr lang="en-IN" sz="4800" spc="-10" dirty="0"/>
              <a:t>E</a:t>
            </a:r>
            <a:r>
              <a:rPr lang="en-IN" sz="4800" spc="-20" dirty="0"/>
              <a:t>ME</a:t>
            </a:r>
            <a:r>
              <a:rPr lang="en-IN" sz="4800" spc="10" dirty="0"/>
              <a:t>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D74B-AE9E-CADD-9E4A-08C3D06E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How can the company develop a data-driven approach to identify high-potential employees</a:t>
            </a:r>
            <a:r>
              <a:rPr lang="en-IN" altLang="en-US" sz="3200" dirty="0"/>
              <a:t> </a:t>
            </a:r>
            <a:r>
              <a:rPr lang="en-US" sz="3200" dirty="0"/>
              <a:t>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66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D6BD-A9BA-6E9E-4B60-358C1270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spc="5" dirty="0"/>
              <a:t>PROJECT	</a:t>
            </a:r>
            <a:r>
              <a:rPr lang="en-IN" sz="4800" spc="-20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E252-74D1-C7B4-A1CF-01C2131F4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000" dirty="0">
                <a:sym typeface="+mn-ea"/>
              </a:rPr>
              <a:t>Using excel to </a:t>
            </a:r>
            <a:r>
              <a:rPr lang="en-IN" altLang="en-US" sz="2000" dirty="0" err="1">
                <a:sym typeface="+mn-ea"/>
              </a:rPr>
              <a:t>eveluate</a:t>
            </a:r>
            <a:r>
              <a:rPr lang="en-IN" altLang="en-US" sz="2000" dirty="0">
                <a:sym typeface="+mn-ea"/>
              </a:rPr>
              <a:t> the employee performance </a:t>
            </a:r>
            <a:r>
              <a:rPr lang="en-IN" altLang="en-US" sz="2000" dirty="0" err="1">
                <a:sym typeface="+mn-ea"/>
              </a:rPr>
              <a:t>analaysis</a:t>
            </a:r>
            <a:r>
              <a:rPr lang="en-IN" altLang="en-US" sz="2000" dirty="0">
                <a:sym typeface="+mn-ea"/>
              </a:rPr>
              <a:t> and</a:t>
            </a:r>
            <a:r>
              <a:rPr lang="en-US" sz="2000" dirty="0">
                <a:sym typeface="+mn-ea"/>
              </a:rPr>
              <a:t> develop a data-driven approach to identify high-potential employees</a:t>
            </a:r>
            <a:r>
              <a:rPr lang="en-IN" altLang="en-US" sz="2000" dirty="0">
                <a:sym typeface="+mn-ea"/>
              </a:rPr>
              <a:t> </a:t>
            </a:r>
            <a:r>
              <a:rPr lang="en-US" sz="2000" dirty="0">
                <a:sym typeface="+mn-ea"/>
              </a:rPr>
              <a:t> </a:t>
            </a:r>
            <a:r>
              <a:rPr lang="en-IN" altLang="en-US" sz="2000" dirty="0">
                <a:sym typeface="+mn-ea"/>
              </a:rPr>
              <a:t>the company </a:t>
            </a:r>
            <a:r>
              <a:rPr lang="en-US" sz="2000" dirty="0">
                <a:sym typeface="+mn-ea"/>
              </a:rPr>
              <a:t>ha</a:t>
            </a:r>
            <a:r>
              <a:rPr lang="en-IN" altLang="en-US" sz="2000" dirty="0">
                <a:sym typeface="+mn-ea"/>
              </a:rPr>
              <a:t>s</a:t>
            </a:r>
            <a:r>
              <a:rPr lang="en-US" sz="2000" dirty="0">
                <a:sym typeface="+mn-ea"/>
              </a:rPr>
              <a:t> a wealth of employee data, including performance reviews, attendance records, and project assignments, but they lack a systematic way to analyze this information and identify individuals who demonstrate exceptional potential.</a:t>
            </a:r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97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4419-CFA3-A8A0-EBF9-95325CC0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25" dirty="0"/>
              <a:t>W</a:t>
            </a:r>
            <a:r>
              <a:rPr lang="en-US" sz="4800" spc="-20" dirty="0"/>
              <a:t>H</a:t>
            </a:r>
            <a:r>
              <a:rPr lang="en-US" sz="4800" spc="20" dirty="0"/>
              <a:t>O</a:t>
            </a:r>
            <a:r>
              <a:rPr lang="en-US" sz="4800" spc="-235" dirty="0"/>
              <a:t> </a:t>
            </a:r>
            <a:r>
              <a:rPr lang="en-US" sz="4800" spc="-10" dirty="0"/>
              <a:t>AR</a:t>
            </a:r>
            <a:r>
              <a:rPr lang="en-US" sz="4800" spc="15" dirty="0"/>
              <a:t>E</a:t>
            </a:r>
            <a:r>
              <a:rPr lang="en-US" sz="4800" spc="-35" dirty="0"/>
              <a:t> </a:t>
            </a:r>
            <a:r>
              <a:rPr lang="en-US" sz="4800" spc="-10" dirty="0"/>
              <a:t>T</a:t>
            </a:r>
            <a:r>
              <a:rPr lang="en-US" sz="4800" spc="-15" dirty="0"/>
              <a:t>H</a:t>
            </a:r>
            <a:r>
              <a:rPr lang="en-US" sz="4800" spc="15" dirty="0"/>
              <a:t>E</a:t>
            </a:r>
            <a:r>
              <a:rPr lang="en-US" sz="4800" spc="-35" dirty="0"/>
              <a:t> </a:t>
            </a:r>
            <a:r>
              <a:rPr lang="en-US" sz="4800" spc="-20" dirty="0"/>
              <a:t>E</a:t>
            </a:r>
            <a:r>
              <a:rPr lang="en-US" sz="4800" spc="30" dirty="0"/>
              <a:t>N</a:t>
            </a:r>
            <a:r>
              <a:rPr lang="en-US" sz="4800" spc="15" dirty="0"/>
              <a:t>D</a:t>
            </a:r>
            <a:r>
              <a:rPr lang="en-US" sz="4800" spc="-45" dirty="0"/>
              <a:t> </a:t>
            </a:r>
            <a:r>
              <a:rPr lang="en-US" sz="4800" dirty="0"/>
              <a:t>U</a:t>
            </a:r>
            <a:r>
              <a:rPr lang="en-US" sz="4800" spc="10" dirty="0"/>
              <a:t>S</a:t>
            </a:r>
            <a:r>
              <a:rPr lang="en-US" sz="4800" spc="-25" dirty="0"/>
              <a:t>E</a:t>
            </a:r>
            <a:r>
              <a:rPr lang="en-US" sz="4800" spc="-10" dirty="0"/>
              <a:t>R</a:t>
            </a:r>
            <a:r>
              <a:rPr lang="en-US" sz="4800" spc="5" dirty="0"/>
              <a:t>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BBB58-0602-A522-5023-7C37D6FD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end users of this project would primarily be the human resources (HR) department and management of the organization. Here's a breakdown of how they would benefit:</a:t>
            </a:r>
          </a:p>
          <a:p>
            <a:r>
              <a:rPr lang="en-US" b="1" dirty="0"/>
              <a:t>HR </a:t>
            </a:r>
            <a:r>
              <a:rPr lang="en-US" b="1" dirty="0" err="1"/>
              <a:t>Department:</a:t>
            </a:r>
            <a:r>
              <a:rPr lang="en-US" dirty="0" err="1"/>
              <a:t>Performance</a:t>
            </a:r>
            <a:r>
              <a:rPr lang="en-US" dirty="0"/>
              <a:t> Management: Provide data-driven insights to support performance reviews and evaluations.</a:t>
            </a:r>
          </a:p>
          <a:p>
            <a:r>
              <a:rPr lang="en-US" b="1" dirty="0" err="1"/>
              <a:t>Management:</a:t>
            </a:r>
            <a:r>
              <a:rPr lang="en-US" dirty="0" err="1"/>
              <a:t>Strategic</a:t>
            </a:r>
            <a:r>
              <a:rPr lang="en-US" dirty="0"/>
              <a:t> Decision Making: Make informed decisions about talent allocation and resource allocation based on employee potential.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88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4D35-4701-7B31-7DAF-B350F254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10" dirty="0"/>
              <a:t>O</a:t>
            </a:r>
            <a:r>
              <a:rPr lang="en-US" sz="4800" spc="25" dirty="0"/>
              <a:t>U</a:t>
            </a:r>
            <a:r>
              <a:rPr lang="en-US" sz="4800" dirty="0"/>
              <a:t>R</a:t>
            </a:r>
            <a:r>
              <a:rPr lang="en-US" sz="4800" spc="5" dirty="0"/>
              <a:t> </a:t>
            </a:r>
            <a:r>
              <a:rPr lang="en-US" sz="4800" spc="25" dirty="0"/>
              <a:t>S</a:t>
            </a:r>
            <a:r>
              <a:rPr lang="en-US" sz="4800" spc="10" dirty="0"/>
              <a:t>O</a:t>
            </a:r>
            <a:r>
              <a:rPr lang="en-US" sz="4800" spc="25" dirty="0"/>
              <a:t>LU</a:t>
            </a:r>
            <a:r>
              <a:rPr lang="en-US" sz="4800" spc="-35" dirty="0"/>
              <a:t>T</a:t>
            </a:r>
            <a:r>
              <a:rPr lang="en-US" sz="4800" spc="-30" dirty="0"/>
              <a:t>I</a:t>
            </a:r>
            <a:r>
              <a:rPr lang="en-US" sz="4800" spc="10" dirty="0"/>
              <a:t>O</a:t>
            </a:r>
            <a:r>
              <a:rPr lang="en-US" sz="4800" dirty="0"/>
              <a:t>N</a:t>
            </a:r>
            <a:r>
              <a:rPr lang="en-US" sz="4800" spc="-345" dirty="0"/>
              <a:t> </a:t>
            </a:r>
            <a:r>
              <a:rPr lang="en-US" sz="4800" spc="-35" dirty="0"/>
              <a:t>A</a:t>
            </a:r>
            <a:r>
              <a:rPr lang="en-US" sz="4800" spc="-5" dirty="0"/>
              <a:t>N</a:t>
            </a:r>
            <a:r>
              <a:rPr lang="en-US" sz="4800" dirty="0"/>
              <a:t>D</a:t>
            </a:r>
            <a:r>
              <a:rPr lang="en-US" sz="4800" spc="35" dirty="0"/>
              <a:t> </a:t>
            </a:r>
            <a:r>
              <a:rPr lang="en-US" sz="4800" spc="-30" dirty="0"/>
              <a:t>I</a:t>
            </a:r>
            <a:r>
              <a:rPr lang="en-US" sz="4800" spc="-35" dirty="0"/>
              <a:t>T</a:t>
            </a:r>
            <a:r>
              <a:rPr lang="en-US" sz="4800" dirty="0"/>
              <a:t>S</a:t>
            </a:r>
            <a:r>
              <a:rPr lang="en-US" sz="4800" spc="60" dirty="0"/>
              <a:t> </a:t>
            </a:r>
            <a:r>
              <a:rPr lang="en-US" sz="4800" spc="-295" dirty="0"/>
              <a:t>V</a:t>
            </a:r>
            <a:r>
              <a:rPr lang="en-US" sz="4800" spc="-35" dirty="0"/>
              <a:t>A</a:t>
            </a:r>
            <a:r>
              <a:rPr lang="en-US" sz="4800" spc="25" dirty="0"/>
              <a:t>LU</a:t>
            </a:r>
            <a:r>
              <a:rPr lang="en-US" sz="4800" dirty="0"/>
              <a:t>E</a:t>
            </a:r>
            <a:r>
              <a:rPr lang="en-US" sz="4800" spc="-65" dirty="0"/>
              <a:t> </a:t>
            </a:r>
            <a:r>
              <a:rPr lang="en-US" sz="4800" spc="-15" dirty="0"/>
              <a:t>P</a:t>
            </a:r>
            <a:r>
              <a:rPr lang="en-US" sz="4800" spc="-30" dirty="0"/>
              <a:t>R</a:t>
            </a:r>
            <a:r>
              <a:rPr lang="en-US" sz="4800" spc="10" dirty="0"/>
              <a:t>O</a:t>
            </a:r>
            <a:r>
              <a:rPr lang="en-US" sz="4800" spc="-15" dirty="0"/>
              <a:t>P</a:t>
            </a:r>
            <a:r>
              <a:rPr lang="en-US" sz="4800" spc="10" dirty="0"/>
              <a:t>O</a:t>
            </a:r>
            <a:r>
              <a:rPr lang="en-US" sz="4800" spc="25" dirty="0"/>
              <a:t>S</a:t>
            </a:r>
            <a:r>
              <a:rPr lang="en-US" sz="4800" spc="-30" dirty="0"/>
              <a:t>I</a:t>
            </a:r>
            <a:r>
              <a:rPr lang="en-US" sz="4800" spc="-35" dirty="0"/>
              <a:t>T</a:t>
            </a:r>
            <a:r>
              <a:rPr lang="en-US" sz="4800" spc="-30" dirty="0"/>
              <a:t>I</a:t>
            </a:r>
            <a:r>
              <a:rPr lang="en-US" sz="4800" spc="10" dirty="0"/>
              <a:t>O</a:t>
            </a:r>
            <a:r>
              <a:rPr lang="en-US" sz="4800" dirty="0"/>
              <a:t>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76E9C-9D0E-F869-4953-C3A4390E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/>
              <a:t>conditional formatting -  to find out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/>
              <a:t>filtering -to  remove blank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/>
              <a:t>formula - performance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/>
              <a:t>pivot - summary of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/>
              <a:t>graph - data visualization creation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56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E231-EEC3-04D7-3716-AE6BD0B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9384-4EA2-EC7F-0DE0-45F5578D3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altLang="en-US" sz="2000" b="1" dirty="0"/>
              <a:t>data set is obtained from </a:t>
            </a:r>
            <a:r>
              <a:rPr lang="en-IN" altLang="en-US" sz="2000" b="1" dirty="0" err="1"/>
              <a:t>kaggle</a:t>
            </a:r>
            <a:endParaRPr lang="en-IN" altLang="en-US" sz="2000" b="1" dirty="0"/>
          </a:p>
          <a:p>
            <a:pPr marL="0" indent="0">
              <a:buNone/>
            </a:pPr>
            <a:r>
              <a:rPr lang="en-IN" altLang="en-US" sz="2000" dirty="0"/>
              <a:t> It contains 26 features</a:t>
            </a:r>
          </a:p>
          <a:p>
            <a:pPr marL="0" indent="0">
              <a:buNone/>
            </a:pPr>
            <a:r>
              <a:rPr lang="en-IN" altLang="en-US" sz="2000" dirty="0"/>
              <a:t> features used for analysis are  </a:t>
            </a:r>
          </a:p>
          <a:p>
            <a:pPr marL="342900" indent="-342900">
              <a:buAutoNum type="arabicPeriod"/>
            </a:pPr>
            <a:r>
              <a:rPr lang="en-IN" altLang="en-US" sz="2000" dirty="0"/>
              <a:t>employee id - numerical value</a:t>
            </a:r>
          </a:p>
          <a:p>
            <a:pPr marL="342900" indent="-342900">
              <a:buAutoNum type="arabicPeriod"/>
            </a:pPr>
            <a:r>
              <a:rPr lang="en-IN" altLang="en-US" sz="2000" dirty="0"/>
              <a:t>name - text</a:t>
            </a:r>
          </a:p>
          <a:p>
            <a:pPr marL="342900" indent="-342900">
              <a:buAutoNum type="arabicPeriod"/>
            </a:pPr>
            <a:r>
              <a:rPr lang="en-IN" altLang="en-US" sz="2000" dirty="0"/>
              <a:t>employee type</a:t>
            </a:r>
          </a:p>
          <a:p>
            <a:pPr marL="342900" indent="-342900">
              <a:buAutoNum type="arabicPeriod"/>
            </a:pPr>
            <a:r>
              <a:rPr lang="en-IN" altLang="en-US" sz="2000" dirty="0"/>
              <a:t>performance level</a:t>
            </a:r>
          </a:p>
          <a:p>
            <a:pPr marL="342900" indent="-342900">
              <a:buAutoNum type="arabicPeriod"/>
            </a:pPr>
            <a:r>
              <a:rPr lang="en-IN" altLang="en-US" sz="2000" dirty="0"/>
              <a:t>gender- male /female</a:t>
            </a:r>
          </a:p>
          <a:p>
            <a:pPr marL="342900" indent="-342900">
              <a:buAutoNum type="arabicPeriod"/>
            </a:pPr>
            <a:r>
              <a:rPr lang="en-IN" altLang="en-US" sz="2000" dirty="0"/>
              <a:t>employee rating - numerical value</a:t>
            </a:r>
          </a:p>
          <a:p>
            <a:pPr marL="342900" indent="-342900">
              <a:buAutoNum type="arabicPeriod"/>
            </a:pPr>
            <a:r>
              <a:rPr lang="en-IN" altLang="en-US" sz="2000" dirty="0"/>
              <a:t>working hours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33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11FD-A860-FBE9-2F8D-F793A77A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15" dirty="0"/>
              <a:t>THE</a:t>
            </a:r>
            <a:r>
              <a:rPr lang="en-US" sz="4800" spc="20" dirty="0"/>
              <a:t> "</a:t>
            </a:r>
            <a:r>
              <a:rPr lang="en-US" sz="4800" spc="10" dirty="0"/>
              <a:t>WOW"</a:t>
            </a:r>
            <a:r>
              <a:rPr lang="en-US" sz="4800" spc="85" dirty="0"/>
              <a:t> </a:t>
            </a:r>
            <a:r>
              <a:rPr lang="en-US" sz="4800" spc="10" dirty="0"/>
              <a:t>IN</a:t>
            </a:r>
            <a:r>
              <a:rPr lang="en-US" sz="4800" spc="-5" dirty="0"/>
              <a:t> </a:t>
            </a:r>
            <a:r>
              <a:rPr lang="en-US" sz="4800" spc="15" dirty="0"/>
              <a:t>OUR</a:t>
            </a:r>
            <a:r>
              <a:rPr lang="en-US" sz="4800" spc="-10" dirty="0"/>
              <a:t> </a:t>
            </a:r>
            <a:r>
              <a:rPr lang="en-US" sz="4800" spc="20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4E72F-D895-3976-A99D-595D77F7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000" dirty="0"/>
              <a:t>performance level was calculated using </a:t>
            </a:r>
            <a:r>
              <a:rPr lang="en-IN" altLang="en-US" sz="2000" dirty="0" err="1"/>
              <a:t>forumals</a:t>
            </a:r>
            <a:r>
              <a:rPr lang="en-IN" altLang="en-US" sz="2000" dirty="0"/>
              <a:t> in excel </a:t>
            </a:r>
          </a:p>
          <a:p>
            <a:endParaRPr lang="en-IN" altLang="en-US" sz="2000" dirty="0"/>
          </a:p>
          <a:p>
            <a:r>
              <a:rPr lang="en-IN" altLang="en-US" sz="2000" dirty="0"/>
              <a:t>The formula </a:t>
            </a:r>
            <a:r>
              <a:rPr lang="en-IN" altLang="en-US" sz="2000" dirty="0" err="1"/>
              <a:t>usrd</a:t>
            </a:r>
            <a:r>
              <a:rPr lang="en-IN" altLang="en-US" sz="2000" dirty="0"/>
              <a:t> to </a:t>
            </a:r>
            <a:r>
              <a:rPr lang="en-IN" altLang="en-US" sz="2000" dirty="0" err="1"/>
              <a:t>calulate</a:t>
            </a:r>
            <a:r>
              <a:rPr lang="en-IN" altLang="en-US" sz="2000" dirty="0"/>
              <a:t> the performance is stated below</a:t>
            </a:r>
          </a:p>
          <a:p>
            <a:endParaRPr lang="en-IN" altLang="en-US" sz="2000" dirty="0"/>
          </a:p>
          <a:p>
            <a:r>
              <a:rPr lang="en-IN" altLang="en-US" sz="2000" dirty="0"/>
              <a:t>= IFS(Z8&gt;=5,”VERY HIGH”,Z8=&gt;4, “HIGH”,Z8=&gt;3,”MED”,TRUE,:LOW”)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2390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{5BA72FF1-0B99-4481-AEA2-F5ADAB03C888}tf11437505_win32</Template>
  <TotalTime>20</TotalTime>
  <Words>543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Georgia Pro Cond Light</vt:lpstr>
      <vt:lpstr>Speak Pro</vt:lpstr>
      <vt:lpstr>Times New Roman</vt:lpstr>
      <vt:lpstr>Trebuchet MS</vt:lpstr>
      <vt:lpstr>RetrospectVTI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  MODELLING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MAHIMAH BORA</dc:creator>
  <cp:lastModifiedBy>MAHIMAH BORA</cp:lastModifiedBy>
  <cp:revision>1</cp:revision>
  <dcterms:created xsi:type="dcterms:W3CDTF">2024-08-31T18:29:10Z</dcterms:created>
  <dcterms:modified xsi:type="dcterms:W3CDTF">2024-08-31T18:50:00Z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