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93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FC7E-36E5-64B8-188F-0F60DFFE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1E30C-1C25-2CB8-D760-EBD8758F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8F30-24A1-7C0C-53D4-3EADFA8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3E28-DF97-4FE3-87C8-8D98A84B0A0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DC46-0EFF-B2DD-315A-680BBB2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277D-A95E-29E5-1520-61FD3B04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5F1-1033-484B-8DAA-E15A6F1C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C25B-555F-8D2A-CAAC-398674A03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(Hypertext Preprocessor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73530-F520-5DB1-6CF8-17290F69B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Mahima Koirala </a:t>
            </a:r>
          </a:p>
          <a:p>
            <a:r>
              <a:rPr lang="en-US" dirty="0" err="1"/>
              <a:t>Dikshya</a:t>
            </a:r>
            <a:r>
              <a:rPr lang="en-US" dirty="0"/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36246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5673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forms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709148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Forms are how users communicate with your server. So, it is an essential component of almost any web application.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47448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Form validation: 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864037" y="4230529"/>
            <a:ext cx="12902327" cy="4937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88"/>
              </a:lnSpc>
              <a:buNone/>
            </a:pPr>
            <a:r>
              <a:rPr lang="en-US" sz="243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client-side validaion:</a:t>
            </a:r>
            <a:r>
              <a:rPr lang="en-US" sz="243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validation is present on the client machine web browsers.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864037" y="5001935"/>
            <a:ext cx="12902327" cy="987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88"/>
              </a:lnSpc>
              <a:buNone/>
            </a:pPr>
            <a:r>
              <a:rPr lang="en-US" sz="243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server-side validation:</a:t>
            </a:r>
            <a:r>
              <a:rPr lang="en-US" sz="243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after submited by the data, the data has to be sent to a server and perform validation checks in the server machine. 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864037" y="626709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294822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Thank you! 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21350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488620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Any questions???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54398"/>
            <a:ext cx="851761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</a:t>
            </a:r>
            <a:endParaRPr lang="en-US" sz="6707" dirty="0"/>
          </a:p>
        </p:txBody>
      </p:sp>
      <p:sp>
        <p:nvSpPr>
          <p:cNvPr id="5" name="Text 3"/>
          <p:cNvSpPr/>
          <p:nvPr/>
        </p:nvSpPr>
        <p:spPr>
          <a:xfrm>
            <a:off x="864037" y="3289340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•PHP is a general purpose programming language originally designed for web development.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96204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•It originally stood for Personal Home Page but now it stand for the recursive acronym PHP i.e. Hypertext Preprocessor.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463474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•PHP is a server side scripting language because it runs on the web server.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530744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•It is cross platform.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864037" y="5980152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•It is open source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51416" y="669012"/>
            <a:ext cx="7060763" cy="760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86"/>
              </a:lnSpc>
              <a:buNone/>
            </a:pPr>
            <a:r>
              <a:rPr lang="en-US" sz="478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Syntax and Structure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851416" y="1794034"/>
            <a:ext cx="12927568" cy="389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code is written within tags, which tell the server to execute the code.</a:t>
            </a:r>
            <a:endParaRPr lang="en-US" sz="1916" dirty="0"/>
          </a:p>
        </p:txBody>
      </p:sp>
      <p:sp>
        <p:nvSpPr>
          <p:cNvPr id="6" name="Shape 4"/>
          <p:cNvSpPr/>
          <p:nvPr/>
        </p:nvSpPr>
        <p:spPr>
          <a:xfrm>
            <a:off x="851416" y="2730341"/>
            <a:ext cx="547330" cy="547330"/>
          </a:xfrm>
          <a:prstGeom prst="roundRect">
            <a:avLst>
              <a:gd name="adj" fmla="val 26670"/>
            </a:avLst>
          </a:prstGeom>
          <a:solidFill>
            <a:srgbClr val="E1DBD0"/>
          </a:solidFill>
          <a:ln/>
        </p:spPr>
      </p:sp>
      <p:sp>
        <p:nvSpPr>
          <p:cNvPr id="7" name="Text 5"/>
          <p:cNvSpPr/>
          <p:nvPr/>
        </p:nvSpPr>
        <p:spPr>
          <a:xfrm>
            <a:off x="1019175" y="2821543"/>
            <a:ext cx="211693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87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873" dirty="0"/>
          </a:p>
        </p:txBody>
      </p:sp>
      <p:sp>
        <p:nvSpPr>
          <p:cNvPr id="8" name="Text 6"/>
          <p:cNvSpPr/>
          <p:nvPr/>
        </p:nvSpPr>
        <p:spPr>
          <a:xfrm>
            <a:off x="1641991" y="2730341"/>
            <a:ext cx="3040975" cy="380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3"/>
              </a:lnSpc>
              <a:buNone/>
            </a:pPr>
            <a:r>
              <a:rPr lang="en-US" sz="239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Semicolons</a:t>
            </a:r>
            <a:endParaRPr lang="en-US" sz="2395" dirty="0"/>
          </a:p>
        </p:txBody>
      </p:sp>
      <p:sp>
        <p:nvSpPr>
          <p:cNvPr id="9" name="Text 7"/>
          <p:cNvSpPr/>
          <p:nvPr/>
        </p:nvSpPr>
        <p:spPr>
          <a:xfrm>
            <a:off x="1641991" y="3256240"/>
            <a:ext cx="3356491" cy="778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Statements are terminated with semicolons.</a:t>
            </a:r>
            <a:endParaRPr lang="en-US" sz="1916" dirty="0"/>
          </a:p>
        </p:txBody>
      </p:sp>
      <p:sp>
        <p:nvSpPr>
          <p:cNvPr id="10" name="Shape 8"/>
          <p:cNvSpPr/>
          <p:nvPr/>
        </p:nvSpPr>
        <p:spPr>
          <a:xfrm>
            <a:off x="5241727" y="2730341"/>
            <a:ext cx="547330" cy="547330"/>
          </a:xfrm>
          <a:prstGeom prst="roundRect">
            <a:avLst>
              <a:gd name="adj" fmla="val 26670"/>
            </a:avLst>
          </a:prstGeom>
          <a:solidFill>
            <a:srgbClr val="E1DBD0"/>
          </a:solidFill>
          <a:ln/>
        </p:spPr>
      </p:sp>
      <p:sp>
        <p:nvSpPr>
          <p:cNvPr id="11" name="Text 9"/>
          <p:cNvSpPr/>
          <p:nvPr/>
        </p:nvSpPr>
        <p:spPr>
          <a:xfrm>
            <a:off x="5409486" y="2821543"/>
            <a:ext cx="211693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87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873" dirty="0"/>
          </a:p>
        </p:txBody>
      </p:sp>
      <p:sp>
        <p:nvSpPr>
          <p:cNvPr id="12" name="Text 10"/>
          <p:cNvSpPr/>
          <p:nvPr/>
        </p:nvSpPr>
        <p:spPr>
          <a:xfrm>
            <a:off x="6032302" y="2730341"/>
            <a:ext cx="3040975" cy="380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3"/>
              </a:lnSpc>
              <a:buNone/>
            </a:pPr>
            <a:r>
              <a:rPr lang="en-US" sz="239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Case Sensitivity</a:t>
            </a:r>
            <a:endParaRPr lang="en-US" sz="2395" dirty="0"/>
          </a:p>
        </p:txBody>
      </p:sp>
      <p:sp>
        <p:nvSpPr>
          <p:cNvPr id="13" name="Text 11"/>
          <p:cNvSpPr/>
          <p:nvPr/>
        </p:nvSpPr>
        <p:spPr>
          <a:xfrm>
            <a:off x="6032302" y="3256240"/>
            <a:ext cx="3356491" cy="1556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is case-insensitive for keywords, but case-sensitive for variables and function names.</a:t>
            </a:r>
            <a:endParaRPr lang="en-US" sz="1916" dirty="0"/>
          </a:p>
        </p:txBody>
      </p:sp>
      <p:sp>
        <p:nvSpPr>
          <p:cNvPr id="14" name="Shape 12"/>
          <p:cNvSpPr/>
          <p:nvPr/>
        </p:nvSpPr>
        <p:spPr>
          <a:xfrm>
            <a:off x="9632037" y="2730341"/>
            <a:ext cx="547330" cy="547330"/>
          </a:xfrm>
          <a:prstGeom prst="roundRect">
            <a:avLst>
              <a:gd name="adj" fmla="val 26670"/>
            </a:avLst>
          </a:prstGeom>
          <a:solidFill>
            <a:srgbClr val="E1DBD0"/>
          </a:solidFill>
          <a:ln/>
        </p:spPr>
      </p:sp>
      <p:sp>
        <p:nvSpPr>
          <p:cNvPr id="15" name="Text 13"/>
          <p:cNvSpPr/>
          <p:nvPr/>
        </p:nvSpPr>
        <p:spPr>
          <a:xfrm>
            <a:off x="9799796" y="2821543"/>
            <a:ext cx="211693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3"/>
              </a:lnSpc>
              <a:buNone/>
            </a:pPr>
            <a:r>
              <a:rPr lang="en-US" sz="2873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873" dirty="0"/>
          </a:p>
        </p:txBody>
      </p:sp>
      <p:sp>
        <p:nvSpPr>
          <p:cNvPr id="16" name="Text 14"/>
          <p:cNvSpPr/>
          <p:nvPr/>
        </p:nvSpPr>
        <p:spPr>
          <a:xfrm>
            <a:off x="10422612" y="2730341"/>
            <a:ext cx="3040975" cy="3800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3"/>
              </a:lnSpc>
              <a:buNone/>
            </a:pPr>
            <a:r>
              <a:rPr lang="en-US" sz="239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Comments</a:t>
            </a:r>
            <a:endParaRPr lang="en-US" sz="2395" dirty="0"/>
          </a:p>
        </p:txBody>
      </p:sp>
      <p:sp>
        <p:nvSpPr>
          <p:cNvPr id="17" name="Text 15"/>
          <p:cNvSpPr/>
          <p:nvPr/>
        </p:nvSpPr>
        <p:spPr>
          <a:xfrm>
            <a:off x="10422612" y="3256240"/>
            <a:ext cx="3356491" cy="778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Comments are used to explain code and are </a:t>
            </a:r>
            <a:endParaRPr lang="en-US" sz="1916" dirty="0"/>
          </a:p>
        </p:txBody>
      </p:sp>
      <p:sp>
        <p:nvSpPr>
          <p:cNvPr id="18" name="Text 16"/>
          <p:cNvSpPr/>
          <p:nvPr/>
        </p:nvSpPr>
        <p:spPr>
          <a:xfrm>
            <a:off x="10422612" y="4180284"/>
            <a:ext cx="3356491" cy="389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ignored by the interpreter.</a:t>
            </a:r>
            <a:endParaRPr lang="en-US" sz="1916" dirty="0"/>
          </a:p>
        </p:txBody>
      </p:sp>
      <p:sp>
        <p:nvSpPr>
          <p:cNvPr id="19" name="Text 17"/>
          <p:cNvSpPr/>
          <p:nvPr/>
        </p:nvSpPr>
        <p:spPr>
          <a:xfrm>
            <a:off x="851416" y="5086231"/>
            <a:ext cx="12927568" cy="4864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831"/>
              </a:lnSpc>
              <a:buNone/>
            </a:pPr>
            <a:r>
              <a:rPr lang="en-US" sz="239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Syntax</a:t>
            </a:r>
            <a:r>
              <a:rPr lang="en-US" sz="2395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endParaRPr lang="en-US" sz="2395" dirty="0"/>
          </a:p>
        </p:txBody>
      </p:sp>
      <p:sp>
        <p:nvSpPr>
          <p:cNvPr id="20" name="Text 18"/>
          <p:cNvSpPr/>
          <p:nvPr/>
        </p:nvSpPr>
        <p:spPr>
          <a:xfrm>
            <a:off x="851416" y="5846326"/>
            <a:ext cx="12927568" cy="389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&lt;?php</a:t>
            </a:r>
            <a:endParaRPr lang="en-US" sz="1916" dirty="0"/>
          </a:p>
        </p:txBody>
      </p:sp>
      <p:sp>
        <p:nvSpPr>
          <p:cNvPr id="21" name="Text 19"/>
          <p:cNvSpPr/>
          <p:nvPr/>
        </p:nvSpPr>
        <p:spPr>
          <a:xfrm>
            <a:off x="851416" y="6509028"/>
            <a:ext cx="12927568" cy="389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//statement</a:t>
            </a:r>
            <a:endParaRPr lang="en-US" sz="1916" dirty="0"/>
          </a:p>
        </p:txBody>
      </p:sp>
      <p:sp>
        <p:nvSpPr>
          <p:cNvPr id="22" name="Text 20"/>
          <p:cNvSpPr/>
          <p:nvPr/>
        </p:nvSpPr>
        <p:spPr>
          <a:xfrm>
            <a:off x="851416" y="7171730"/>
            <a:ext cx="12927568" cy="3890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5"/>
              </a:lnSpc>
              <a:buNone/>
            </a:pPr>
            <a:r>
              <a:rPr lang="en-US" sz="1916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?&gt;</a:t>
            </a:r>
            <a:endParaRPr lang="en-US" sz="191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6646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Variables 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531745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•Variables hold the data that your program manipulates while it runs.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204448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•Denoted by $(dollar sign) followed by variables name.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3877151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•Example: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4549854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&lt;?php&gt;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864037" y="5222558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$name;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864037" y="5895261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$roll;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64037" y="6567964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?&gt;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087993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Data Types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22980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supports various data types, including integers, floats, strings, booleans, and arrays.</a:t>
            </a:r>
            <a:endParaRPr lang="en-US" sz="1944" dirty="0"/>
          </a:p>
        </p:txBody>
      </p:sp>
      <p:sp>
        <p:nvSpPr>
          <p:cNvPr id="6" name="Shape 4"/>
          <p:cNvSpPr/>
          <p:nvPr/>
        </p:nvSpPr>
        <p:spPr>
          <a:xfrm>
            <a:off x="864037" y="2902506"/>
            <a:ext cx="12902327" cy="706517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7" name="Text 5"/>
          <p:cNvSpPr/>
          <p:nvPr/>
        </p:nvSpPr>
        <p:spPr>
          <a:xfrm>
            <a:off x="1110853" y="3058239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Type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7565827" y="3058239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Description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1110853" y="3764756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Integer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7565827" y="3764756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Whole numbers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864037" y="4315539"/>
            <a:ext cx="12902327" cy="706517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12" name="Text 10"/>
          <p:cNvSpPr/>
          <p:nvPr/>
        </p:nvSpPr>
        <p:spPr>
          <a:xfrm>
            <a:off x="1110853" y="4471273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Float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7565827" y="4471273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Decimal numbers</a:t>
            </a: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1110853" y="5177790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String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7565827" y="5177790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Textual data</a:t>
            </a:r>
            <a:endParaRPr lang="en-US" sz="1944" dirty="0"/>
          </a:p>
        </p:txBody>
      </p:sp>
      <p:sp>
        <p:nvSpPr>
          <p:cNvPr id="16" name="Shape 14"/>
          <p:cNvSpPr/>
          <p:nvPr/>
        </p:nvSpPr>
        <p:spPr>
          <a:xfrm>
            <a:off x="864037" y="5728573"/>
            <a:ext cx="12902327" cy="706517"/>
          </a:xfrm>
          <a:prstGeom prst="rect">
            <a:avLst/>
          </a:prstGeom>
          <a:solidFill>
            <a:srgbClr val="E1DBD0"/>
          </a:solidFill>
          <a:ln/>
        </p:spPr>
      </p:sp>
      <p:sp>
        <p:nvSpPr>
          <p:cNvPr id="17" name="Text 15"/>
          <p:cNvSpPr/>
          <p:nvPr/>
        </p:nvSpPr>
        <p:spPr>
          <a:xfrm>
            <a:off x="1110853" y="5884307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Boolean</a:t>
            </a: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7565827" y="5884307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True or false</a:t>
            </a:r>
            <a:endParaRPr lang="en-US" sz="1944" dirty="0"/>
          </a:p>
        </p:txBody>
      </p:sp>
      <p:sp>
        <p:nvSpPr>
          <p:cNvPr id="19" name="Text 17"/>
          <p:cNvSpPr/>
          <p:nvPr/>
        </p:nvSpPr>
        <p:spPr>
          <a:xfrm>
            <a:off x="1110853" y="6590824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Array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7565827" y="6590824"/>
            <a:ext cx="595372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Collection of data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1764506" y="558998"/>
            <a:ext cx="5357336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1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Control Structures</a:t>
            </a:r>
            <a:endParaRPr lang="en-US" sz="4001" dirty="0"/>
          </a:p>
        </p:txBody>
      </p:sp>
      <p:sp>
        <p:nvSpPr>
          <p:cNvPr id="5" name="Text 3"/>
          <p:cNvSpPr/>
          <p:nvPr/>
        </p:nvSpPr>
        <p:spPr>
          <a:xfrm>
            <a:off x="1764506" y="1498759"/>
            <a:ext cx="11101388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Control structures allow you to control the flow of your program, determining which code blocks are executed based on specific conditions.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2049066" y="2377678"/>
            <a:ext cx="40600" cy="5292804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7" name="Shape 5"/>
          <p:cNvSpPr/>
          <p:nvPr/>
        </p:nvSpPr>
        <p:spPr>
          <a:xfrm>
            <a:off x="2297906" y="2814578"/>
            <a:ext cx="711279" cy="4060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8" name="Shape 6"/>
          <p:cNvSpPr/>
          <p:nvPr/>
        </p:nvSpPr>
        <p:spPr>
          <a:xfrm>
            <a:off x="1840706" y="2606278"/>
            <a:ext cx="457200" cy="457200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9" name="Text 7"/>
          <p:cNvSpPr/>
          <p:nvPr/>
        </p:nvSpPr>
        <p:spPr>
          <a:xfrm>
            <a:off x="1980843" y="2682478"/>
            <a:ext cx="17680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187065" y="2580799"/>
            <a:ext cx="254031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3187065" y="3020258"/>
            <a:ext cx="9678829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Executes if condition is true.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2297906" y="4188559"/>
            <a:ext cx="711279" cy="4060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3" name="Shape 11"/>
          <p:cNvSpPr/>
          <p:nvPr/>
        </p:nvSpPr>
        <p:spPr>
          <a:xfrm>
            <a:off x="1840706" y="3980259"/>
            <a:ext cx="457200" cy="457200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1980843" y="4056459"/>
            <a:ext cx="17680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3187065" y="3954780"/>
            <a:ext cx="254031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if-else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3187065" y="4394240"/>
            <a:ext cx="9678829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Executed whether the condition is true or false.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2297906" y="5562540"/>
            <a:ext cx="711279" cy="4060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8" name="Shape 16"/>
          <p:cNvSpPr/>
          <p:nvPr/>
        </p:nvSpPr>
        <p:spPr>
          <a:xfrm>
            <a:off x="1840706" y="5354241"/>
            <a:ext cx="457200" cy="457200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19" name="Text 17"/>
          <p:cNvSpPr/>
          <p:nvPr/>
        </p:nvSpPr>
        <p:spPr>
          <a:xfrm>
            <a:off x="1980843" y="5430441"/>
            <a:ext cx="17680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3187065" y="5328761"/>
            <a:ext cx="254031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Switch 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3187065" y="5768221"/>
            <a:ext cx="9678829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used to execute one statement from multiple conditions.</a:t>
            </a:r>
            <a:endParaRPr lang="en-US" sz="1600" dirty="0"/>
          </a:p>
        </p:txBody>
      </p:sp>
      <p:sp>
        <p:nvSpPr>
          <p:cNvPr id="22" name="Shape 20"/>
          <p:cNvSpPr/>
          <p:nvPr/>
        </p:nvSpPr>
        <p:spPr>
          <a:xfrm>
            <a:off x="2297906" y="6936522"/>
            <a:ext cx="711279" cy="4060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23" name="Shape 21"/>
          <p:cNvSpPr/>
          <p:nvPr/>
        </p:nvSpPr>
        <p:spPr>
          <a:xfrm>
            <a:off x="1840706" y="6728222"/>
            <a:ext cx="457200" cy="457200"/>
          </a:xfrm>
          <a:prstGeom prst="roundRect">
            <a:avLst>
              <a:gd name="adj" fmla="val 26671"/>
            </a:avLst>
          </a:prstGeom>
          <a:solidFill>
            <a:srgbClr val="E1DBD0"/>
          </a:solidFill>
          <a:ln/>
        </p:spPr>
      </p:sp>
      <p:sp>
        <p:nvSpPr>
          <p:cNvPr id="24" name="Text 22"/>
          <p:cNvSpPr/>
          <p:nvPr/>
        </p:nvSpPr>
        <p:spPr>
          <a:xfrm>
            <a:off x="1980843" y="6804422"/>
            <a:ext cx="176808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</a:t>
            </a:r>
            <a:endParaRPr lang="en-US" sz="2400" dirty="0"/>
          </a:p>
        </p:txBody>
      </p:sp>
      <p:sp>
        <p:nvSpPr>
          <p:cNvPr id="25" name="Text 23"/>
          <p:cNvSpPr/>
          <p:nvPr/>
        </p:nvSpPr>
        <p:spPr>
          <a:xfrm>
            <a:off x="3187065" y="6702742"/>
            <a:ext cx="254031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Loops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3187065" y="7142202"/>
            <a:ext cx="9678829" cy="325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Repeat a block of code multiple times, such as for, while, and do-while loops.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113359" y="523637"/>
            <a:ext cx="4761309" cy="595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86"/>
              </a:lnSpc>
              <a:buNone/>
            </a:pPr>
            <a:r>
              <a:rPr lang="en-US" sz="3749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Functions</a:t>
            </a:r>
            <a:endParaRPr lang="en-US" sz="3749" dirty="0"/>
          </a:p>
        </p:txBody>
      </p:sp>
      <p:sp>
        <p:nvSpPr>
          <p:cNvPr id="5" name="Text 3"/>
          <p:cNvSpPr/>
          <p:nvPr/>
        </p:nvSpPr>
        <p:spPr>
          <a:xfrm>
            <a:off x="2113359" y="1499592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Functions are reusable blocks of code that perform specific tasks, improving code organization and reducing redundancy.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2113359" y="2090023"/>
            <a:ext cx="2380655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3"/>
              </a:lnSpc>
              <a:buNone/>
            </a:pPr>
            <a:r>
              <a:rPr lang="en-US" sz="18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creating a function </a:t>
            </a:r>
            <a:endParaRPr lang="en-US" sz="1875" dirty="0"/>
          </a:p>
        </p:txBody>
      </p:sp>
      <p:sp>
        <p:nvSpPr>
          <p:cNvPr id="7" name="Text 5"/>
          <p:cNvSpPr/>
          <p:nvPr/>
        </p:nvSpPr>
        <p:spPr>
          <a:xfrm>
            <a:off x="2113359" y="2673310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syntax: function function_name() {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113359" y="3192304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// executable code ;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2113359" y="3711297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   }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2113359" y="4301728"/>
            <a:ext cx="2380655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3"/>
              </a:lnSpc>
              <a:buNone/>
            </a:pPr>
            <a:r>
              <a:rPr lang="en-US" sz="18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calling a function </a:t>
            </a:r>
            <a:endParaRPr lang="en-US" sz="1875" dirty="0"/>
          </a:p>
        </p:txBody>
      </p:sp>
      <p:sp>
        <p:nvSpPr>
          <p:cNvPr id="11" name="Text 9"/>
          <p:cNvSpPr/>
          <p:nvPr/>
        </p:nvSpPr>
        <p:spPr>
          <a:xfrm>
            <a:off x="2113359" y="4885015"/>
            <a:ext cx="10403681" cy="609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functions can be defined </a:t>
            </a:r>
            <a:r>
              <a:rPr lang="en-US" sz="150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before or </a:t>
            </a: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after they are called. The PHP  engine reads the entire program files and takes care of all the function definitions before it runs any of the commands in file. 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113359" y="5780246"/>
            <a:ext cx="3256121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3"/>
              </a:lnSpc>
              <a:buNone/>
            </a:pPr>
            <a:r>
              <a:rPr lang="en-US" sz="1875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passing argument to a function</a:t>
            </a:r>
            <a:endParaRPr lang="en-US" sz="1875" dirty="0"/>
          </a:p>
        </p:txBody>
      </p:sp>
      <p:sp>
        <p:nvSpPr>
          <p:cNvPr id="13" name="Text 11"/>
          <p:cNvSpPr/>
          <p:nvPr/>
        </p:nvSpPr>
        <p:spPr>
          <a:xfrm>
            <a:off x="2113359" y="6363533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syntax: function function_name ($first_parameter, $second_parameter) {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113359" y="6882527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executable code;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2113359" y="7401520"/>
            <a:ext cx="10403681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9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}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401133" y="495300"/>
            <a:ext cx="4497943" cy="5622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27"/>
              </a:lnSpc>
              <a:buNone/>
            </a:pPr>
            <a:r>
              <a:rPr lang="en-US" sz="3542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PHP Arrays</a:t>
            </a:r>
            <a:endParaRPr lang="en-US" sz="3542" dirty="0"/>
          </a:p>
        </p:txBody>
      </p:sp>
      <p:sp>
        <p:nvSpPr>
          <p:cNvPr id="5" name="Text 3"/>
          <p:cNvSpPr/>
          <p:nvPr/>
        </p:nvSpPr>
        <p:spPr>
          <a:xfrm>
            <a:off x="2401133" y="1327309"/>
            <a:ext cx="9828014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Arrays are data structures that store collections of values, providing a way to organize and access related data efficiently.</a:t>
            </a:r>
            <a:endParaRPr lang="en-US" sz="1417" dirty="0"/>
          </a:p>
        </p:txBody>
      </p:sp>
      <p:sp>
        <p:nvSpPr>
          <p:cNvPr id="6" name="Text 4"/>
          <p:cNvSpPr/>
          <p:nvPr/>
        </p:nvSpPr>
        <p:spPr>
          <a:xfrm>
            <a:off x="2401133" y="1884878"/>
            <a:ext cx="2248972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771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creating an array </a:t>
            </a:r>
            <a:endParaRPr lang="en-US" sz="1771" dirty="0"/>
          </a:p>
        </p:txBody>
      </p:sp>
      <p:sp>
        <p:nvSpPr>
          <p:cNvPr id="7" name="Text 5"/>
          <p:cNvSpPr/>
          <p:nvPr/>
        </p:nvSpPr>
        <p:spPr>
          <a:xfrm>
            <a:off x="2401133" y="2435781"/>
            <a:ext cx="9828014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syntax  :    &lt;?php fruit_name = array("Hello", "Namaste");  ?&gt;</a:t>
            </a:r>
            <a:endParaRPr lang="en-US" sz="1417" dirty="0"/>
          </a:p>
        </p:txBody>
      </p:sp>
      <p:sp>
        <p:nvSpPr>
          <p:cNvPr id="8" name="Text 6"/>
          <p:cNvSpPr/>
          <p:nvPr/>
        </p:nvSpPr>
        <p:spPr>
          <a:xfrm>
            <a:off x="2401133" y="2925961"/>
            <a:ext cx="9828014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&lt;?php fruit_name = ["hello", "namaste"];</a:t>
            </a:r>
            <a:endParaRPr lang="en-US" sz="141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33" y="3416141"/>
            <a:ext cx="899517" cy="1439347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3570446" y="3596045"/>
            <a:ext cx="2248972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771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Indexed Arrays</a:t>
            </a:r>
            <a:endParaRPr lang="en-US" sz="1771" dirty="0"/>
          </a:p>
        </p:txBody>
      </p:sp>
      <p:sp>
        <p:nvSpPr>
          <p:cNvPr id="11" name="Text 8"/>
          <p:cNvSpPr/>
          <p:nvPr/>
        </p:nvSpPr>
        <p:spPr>
          <a:xfrm>
            <a:off x="3570446" y="3985022"/>
            <a:ext cx="8658701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Elements are accessed using numeric indices, starting from 0.</a:t>
            </a:r>
            <a:endParaRPr lang="en-US" sz="1417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33" y="4855488"/>
            <a:ext cx="899517" cy="1439347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3570446" y="5035391"/>
            <a:ext cx="2248972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771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Associative Arrays</a:t>
            </a:r>
            <a:endParaRPr lang="en-US" sz="1771" dirty="0"/>
          </a:p>
        </p:txBody>
      </p:sp>
      <p:sp>
        <p:nvSpPr>
          <p:cNvPr id="14" name="Text 10"/>
          <p:cNvSpPr/>
          <p:nvPr/>
        </p:nvSpPr>
        <p:spPr>
          <a:xfrm>
            <a:off x="3570446" y="5424368"/>
            <a:ext cx="8658701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Elements are accessed using keys, which can be strings or integers.</a:t>
            </a:r>
            <a:endParaRPr lang="en-US" sz="1417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133" y="6294834"/>
            <a:ext cx="899517" cy="143934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570446" y="6474738"/>
            <a:ext cx="2480548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771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Multidimensional Arrays</a:t>
            </a:r>
            <a:endParaRPr lang="en-US" sz="1771" dirty="0"/>
          </a:p>
        </p:txBody>
      </p:sp>
      <p:sp>
        <p:nvSpPr>
          <p:cNvPr id="17" name="Text 12"/>
          <p:cNvSpPr/>
          <p:nvPr/>
        </p:nvSpPr>
        <p:spPr>
          <a:xfrm>
            <a:off x="3570446" y="6863715"/>
            <a:ext cx="8658701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7"/>
              </a:lnSpc>
              <a:buNone/>
            </a:pPr>
            <a:r>
              <a:rPr lang="en-US" sz="1417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Arrays can contain other arrays, allowing for hierarchical data structures.</a:t>
            </a:r>
            <a:endParaRPr lang="en-US" sz="141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60108"/>
            <a:ext cx="909911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Creating class and objects in PHP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001917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Like C++ and Java, PHP also supports OOP.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2674620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Classes are the blueprints of the objects. They are the collection of objects.  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3347323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Object is an individual instance of the data structure defined by a class.   We define a class once and then make many objects that belong to it. 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441507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Example:     </a:t>
            </a:r>
            <a:endParaRPr lang="en-US" sz="1944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5087779"/>
            <a:ext cx="3675817" cy="2281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654</Words>
  <Application>Microsoft Office PowerPoint</Application>
  <PresentationFormat>Custom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PHP (Hypertext Preprocessor)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mahima koirala</cp:lastModifiedBy>
  <cp:revision>5</cp:revision>
  <dcterms:created xsi:type="dcterms:W3CDTF">2024-06-30T14:08:56Z</dcterms:created>
  <dcterms:modified xsi:type="dcterms:W3CDTF">2024-07-01T02:06:55Z</dcterms:modified>
</cp:coreProperties>
</file>