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72" r:id="rId14"/>
    <p:sldId id="268" r:id="rId15"/>
    <p:sldId id="269" r:id="rId16"/>
    <p:sldId id="270"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872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37863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277792"/>
            <a:ext cx="14630400" cy="8229600"/>
          </a:xfrm>
          <a:prstGeom prst="rect">
            <a:avLst/>
          </a:prstGeom>
          <a:solidFill>
            <a:srgbClr val="1D4241"/>
          </a:solidFill>
          <a:ln/>
        </p:spPr>
        <p:txBody>
          <a:bodyPr/>
          <a:lstStyle/>
          <a:p>
            <a:r>
              <a:rPr lang="en-US" dirty="0"/>
              <a:t> </a:t>
            </a:r>
          </a:p>
        </p:txBody>
      </p:sp>
      <p:sp>
        <p:nvSpPr>
          <p:cNvPr id="4" name="Text 2"/>
          <p:cNvSpPr/>
          <p:nvPr/>
        </p:nvSpPr>
        <p:spPr>
          <a:xfrm>
            <a:off x="968693" y="2267664"/>
            <a:ext cx="11471196" cy="726043"/>
          </a:xfrm>
          <a:prstGeom prst="rect">
            <a:avLst/>
          </a:prstGeom>
          <a:noFill/>
          <a:ln/>
        </p:spPr>
        <p:txBody>
          <a:bodyPr wrap="none" rtlCol="0" anchor="t"/>
          <a:lstStyle/>
          <a:p>
            <a:pPr marL="0" indent="0">
              <a:lnSpc>
                <a:spcPts val="5718"/>
              </a:lnSpc>
              <a:buNone/>
            </a:pPr>
            <a:r>
              <a:rPr lang="en-US" sz="4574" b="1" u="sng" dirty="0">
                <a:solidFill>
                  <a:srgbClr val="FFD9BE"/>
                </a:solidFill>
                <a:latin typeface="Quattrocento" pitchFamily="34" charset="0"/>
                <a:ea typeface="Quattrocento" pitchFamily="34" charset="-122"/>
                <a:cs typeface="Quattrocento" pitchFamily="34" charset="-120"/>
              </a:rPr>
              <a:t>GENERAL PURPOSE SIMULATION SYSTEM</a:t>
            </a:r>
            <a:endParaRPr lang="en-US" sz="4574" dirty="0"/>
          </a:p>
        </p:txBody>
      </p:sp>
      <p:sp>
        <p:nvSpPr>
          <p:cNvPr id="5" name="Text 3"/>
          <p:cNvSpPr/>
          <p:nvPr/>
        </p:nvSpPr>
        <p:spPr>
          <a:xfrm>
            <a:off x="968693" y="3363992"/>
            <a:ext cx="12692896" cy="395049"/>
          </a:xfrm>
          <a:prstGeom prst="rect">
            <a:avLst/>
          </a:prstGeom>
          <a:noFill/>
          <a:ln/>
        </p:spPr>
        <p:txBody>
          <a:bodyPr wrap="none" rtlCol="0" anchor="t"/>
          <a:lstStyle/>
          <a:p>
            <a:pPr marL="0" indent="0">
              <a:lnSpc>
                <a:spcPts val="3110"/>
              </a:lnSpc>
              <a:buNone/>
            </a:pPr>
            <a:r>
              <a:rPr lang="en-US" sz="1944" b="1" dirty="0">
                <a:solidFill>
                  <a:srgbClr val="F9EEE7"/>
                </a:solidFill>
                <a:latin typeface="Quattrocento" pitchFamily="34" charset="0"/>
                <a:ea typeface="Quattrocento" pitchFamily="34" charset="-122"/>
                <a:cs typeface="Quattrocento" pitchFamily="34" charset="-120"/>
              </a:rPr>
              <a:t>PRESENTED BY: </a:t>
            </a:r>
            <a:endParaRPr lang="en-US" sz="1944" dirty="0"/>
          </a:p>
        </p:txBody>
      </p:sp>
      <p:sp>
        <p:nvSpPr>
          <p:cNvPr id="6" name="Text 4"/>
          <p:cNvSpPr/>
          <p:nvPr/>
        </p:nvSpPr>
        <p:spPr>
          <a:xfrm>
            <a:off x="1284565" y="4036695"/>
            <a:ext cx="12377023" cy="315992"/>
          </a:xfrm>
          <a:prstGeom prst="rect">
            <a:avLst/>
          </a:prstGeom>
          <a:noFill/>
          <a:ln/>
        </p:spPr>
        <p:txBody>
          <a:bodyPr wrap="none" rtlCol="0" anchor="t"/>
          <a:lstStyle/>
          <a:p>
            <a:pPr marL="342900" indent="-342900" algn="l">
              <a:lnSpc>
                <a:spcPts val="2488"/>
              </a:lnSpc>
              <a:buSzPct val="100000"/>
              <a:buChar char="•"/>
            </a:pPr>
            <a:r>
              <a:rPr lang="en-US" sz="1555" dirty="0">
                <a:solidFill>
                  <a:srgbClr val="F9EEE7"/>
                </a:solidFill>
                <a:latin typeface="Quattrocento" pitchFamily="34" charset="0"/>
                <a:ea typeface="Quattrocento" pitchFamily="34" charset="-122"/>
                <a:cs typeface="Quattrocento" pitchFamily="34" charset="-120"/>
              </a:rPr>
              <a:t>DIKSHYA SHRESTHA</a:t>
            </a:r>
            <a:endParaRPr lang="en-US" sz="1555" dirty="0"/>
          </a:p>
        </p:txBody>
      </p:sp>
      <p:sp>
        <p:nvSpPr>
          <p:cNvPr id="7" name="Text 5"/>
          <p:cNvSpPr/>
          <p:nvPr/>
        </p:nvSpPr>
        <p:spPr>
          <a:xfrm>
            <a:off x="1284565" y="4439007"/>
            <a:ext cx="12377023" cy="315992"/>
          </a:xfrm>
          <a:prstGeom prst="rect">
            <a:avLst/>
          </a:prstGeom>
          <a:noFill/>
          <a:ln/>
        </p:spPr>
        <p:txBody>
          <a:bodyPr wrap="none" rtlCol="0" anchor="t"/>
          <a:lstStyle/>
          <a:p>
            <a:pPr marL="342900" indent="-342900" algn="l">
              <a:lnSpc>
                <a:spcPts val="2488"/>
              </a:lnSpc>
              <a:buSzPct val="100000"/>
              <a:buChar char="•"/>
            </a:pPr>
            <a:r>
              <a:rPr lang="en-US" sz="1555" dirty="0">
                <a:solidFill>
                  <a:srgbClr val="F9EEE7"/>
                </a:solidFill>
                <a:latin typeface="Quattrocento" pitchFamily="34" charset="0"/>
                <a:ea typeface="Quattrocento" pitchFamily="34" charset="-122"/>
                <a:cs typeface="Quattrocento" pitchFamily="34" charset="-120"/>
              </a:rPr>
              <a:t>MAHIMA KOIRALA</a:t>
            </a:r>
            <a:endParaRPr lang="en-US" sz="1555" dirty="0"/>
          </a:p>
        </p:txBody>
      </p:sp>
      <p:sp>
        <p:nvSpPr>
          <p:cNvPr id="8" name="Text 6"/>
          <p:cNvSpPr/>
          <p:nvPr/>
        </p:nvSpPr>
        <p:spPr>
          <a:xfrm>
            <a:off x="1284565" y="4841319"/>
            <a:ext cx="12377023" cy="315992"/>
          </a:xfrm>
          <a:prstGeom prst="rect">
            <a:avLst/>
          </a:prstGeom>
          <a:noFill/>
          <a:ln/>
        </p:spPr>
        <p:txBody>
          <a:bodyPr wrap="none" rtlCol="0" anchor="t"/>
          <a:lstStyle/>
          <a:p>
            <a:pPr marL="342900" indent="-342900" algn="l">
              <a:lnSpc>
                <a:spcPts val="2488"/>
              </a:lnSpc>
              <a:buSzPct val="100000"/>
              <a:buChar char="•"/>
            </a:pPr>
            <a:r>
              <a:rPr lang="en-US" sz="1555" dirty="0">
                <a:solidFill>
                  <a:srgbClr val="F9EEE7"/>
                </a:solidFill>
                <a:latin typeface="Quattrocento" pitchFamily="34" charset="0"/>
                <a:ea typeface="Quattrocento" pitchFamily="34" charset="-122"/>
                <a:cs typeface="Quattrocento" pitchFamily="34" charset="-120"/>
              </a:rPr>
              <a:t>SUDIKSHA GHIMIRE</a:t>
            </a:r>
            <a:endParaRPr lang="en-US" sz="1555" dirty="0"/>
          </a:p>
        </p:txBody>
      </p:sp>
      <p:sp>
        <p:nvSpPr>
          <p:cNvPr id="9" name="Text 7"/>
          <p:cNvSpPr/>
          <p:nvPr/>
        </p:nvSpPr>
        <p:spPr>
          <a:xfrm>
            <a:off x="1284565" y="5243632"/>
            <a:ext cx="12377023" cy="315992"/>
          </a:xfrm>
          <a:prstGeom prst="rect">
            <a:avLst/>
          </a:prstGeom>
          <a:noFill/>
          <a:ln/>
        </p:spPr>
        <p:txBody>
          <a:bodyPr wrap="none" rtlCol="0" anchor="t"/>
          <a:lstStyle/>
          <a:p>
            <a:pPr algn="l">
              <a:lnSpc>
                <a:spcPts val="2488"/>
              </a:lnSpc>
              <a:buSzPct val="100000"/>
            </a:pPr>
            <a:r>
              <a:rPr lang="en-US" sz="1555" dirty="0">
                <a:solidFill>
                  <a:srgbClr val="F9EEE7"/>
                </a:solidFill>
                <a:latin typeface="Quattrocento" pitchFamily="34" charset="0"/>
                <a:ea typeface="Quattrocento" pitchFamily="34" charset="-122"/>
                <a:cs typeface="Quattrocento" pitchFamily="34" charset="-120"/>
              </a:rPr>
              <a:t> </a:t>
            </a:r>
            <a:endParaRPr lang="en-US" sz="1555" dirty="0"/>
          </a:p>
        </p:txBody>
      </p:sp>
      <p:sp>
        <p:nvSpPr>
          <p:cNvPr id="10" name="Text 8"/>
          <p:cNvSpPr/>
          <p:nvPr/>
        </p:nvSpPr>
        <p:spPr>
          <a:xfrm>
            <a:off x="1284565" y="5645944"/>
            <a:ext cx="12377023" cy="315992"/>
          </a:xfrm>
          <a:prstGeom prst="rect">
            <a:avLst/>
          </a:prstGeom>
          <a:noFill/>
          <a:ln/>
        </p:spPr>
        <p:txBody>
          <a:bodyPr wrap="none" rtlCol="0" anchor="t"/>
          <a:lstStyle/>
          <a:p>
            <a:pPr marL="342900" indent="-342900" algn="l">
              <a:lnSpc>
                <a:spcPts val="2488"/>
              </a:lnSpc>
              <a:buSzPct val="100000"/>
              <a:buChar char="•"/>
            </a:pPr>
            <a:r>
              <a:rPr lang="en-US" sz="1555" dirty="0">
                <a:solidFill>
                  <a:srgbClr val="F9EEE7"/>
                </a:solidFill>
                <a:latin typeface="Quattrocento" pitchFamily="34" charset="0"/>
                <a:ea typeface="Quattrocento" pitchFamily="34" charset="-122"/>
                <a:cs typeface="Quattrocento" pitchFamily="34" charset="-120"/>
              </a:rPr>
              <a:t>ABHINANDAN MALLA</a:t>
            </a:r>
            <a:endParaRPr lang="en-US" sz="155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1842016"/>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LEAVE Block</a:t>
            </a:r>
            <a:endParaRPr lang="en-US" sz="4574" dirty="0"/>
          </a:p>
        </p:txBody>
      </p:sp>
      <p:sp>
        <p:nvSpPr>
          <p:cNvPr id="5" name="Text 3"/>
          <p:cNvSpPr/>
          <p:nvPr/>
        </p:nvSpPr>
        <p:spPr>
          <a:xfrm>
            <a:off x="968693"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Function</a:t>
            </a:r>
            <a:endParaRPr lang="en-US" sz="2287" dirty="0"/>
          </a:p>
        </p:txBody>
      </p:sp>
      <p:sp>
        <p:nvSpPr>
          <p:cNvPr id="6" name="Text 4"/>
          <p:cNvSpPr/>
          <p:nvPr/>
        </p:nvSpPr>
        <p:spPr>
          <a:xfrm>
            <a:off x="968693" y="3795117"/>
            <a:ext cx="2721531" cy="1975247"/>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Decreases the count of a resource by one, representing the departure of a unit of that resource.</a:t>
            </a:r>
            <a:endParaRPr lang="en-US" sz="1944" dirty="0"/>
          </a:p>
        </p:txBody>
      </p:sp>
      <p:sp>
        <p:nvSpPr>
          <p:cNvPr id="7" name="Text 5"/>
          <p:cNvSpPr/>
          <p:nvPr/>
        </p:nvSpPr>
        <p:spPr>
          <a:xfrm>
            <a:off x="4300061"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Parameters</a:t>
            </a:r>
            <a:endParaRPr lang="en-US" sz="2287" dirty="0"/>
          </a:p>
        </p:txBody>
      </p:sp>
      <p:sp>
        <p:nvSpPr>
          <p:cNvPr id="8" name="Text 6"/>
          <p:cNvSpPr/>
          <p:nvPr/>
        </p:nvSpPr>
        <p:spPr>
          <a:xfrm>
            <a:off x="4300061" y="3795117"/>
            <a:ext cx="2721531" cy="1580198"/>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The block's parameters define the resource whose count is being decreased.</a:t>
            </a:r>
            <a:endParaRPr lang="en-US" sz="1944" dirty="0"/>
          </a:p>
        </p:txBody>
      </p:sp>
      <p:sp>
        <p:nvSpPr>
          <p:cNvPr id="9" name="Text 7"/>
          <p:cNvSpPr/>
          <p:nvPr/>
        </p:nvSpPr>
        <p:spPr>
          <a:xfrm>
            <a:off x="7631430"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Example</a:t>
            </a:r>
            <a:endParaRPr lang="en-US" sz="2287" dirty="0"/>
          </a:p>
        </p:txBody>
      </p:sp>
      <p:sp>
        <p:nvSpPr>
          <p:cNvPr id="10" name="Text 8"/>
          <p:cNvSpPr/>
          <p:nvPr/>
        </p:nvSpPr>
        <p:spPr>
          <a:xfrm>
            <a:off x="7631430" y="3795117"/>
            <a:ext cx="2721531" cy="2370296"/>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A Leave block connected to a resource called "Machine" will decrease the count of available machines by one.</a:t>
            </a:r>
            <a:endParaRPr lang="en-US" sz="1944" dirty="0"/>
          </a:p>
        </p:txBody>
      </p:sp>
      <p:sp>
        <p:nvSpPr>
          <p:cNvPr id="11" name="Text 9"/>
          <p:cNvSpPr/>
          <p:nvPr/>
        </p:nvSpPr>
        <p:spPr>
          <a:xfrm>
            <a:off x="10962799" y="3160514"/>
            <a:ext cx="2721531" cy="395049"/>
          </a:xfrm>
          <a:prstGeom prst="rect">
            <a:avLst/>
          </a:prstGeom>
          <a:noFill/>
          <a:ln/>
        </p:spPr>
        <p:txBody>
          <a:bodyPr wrap="none" rtlCol="0" anchor="t"/>
          <a:lstStyle/>
          <a:p>
            <a:pPr marL="0" indent="0">
              <a:lnSpc>
                <a:spcPts val="3110"/>
              </a:lnSpc>
              <a:buNone/>
            </a:pPr>
            <a:endParaRPr lang="en-US" sz="1944" dirty="0"/>
          </a:p>
        </p:txBody>
      </p:sp>
      <p:pic>
        <p:nvPicPr>
          <p:cNvPr id="12" name="Image 0" descr="preencoded.png"/>
          <p:cNvPicPr>
            <a:picLocks noChangeAspect="1"/>
          </p:cNvPicPr>
          <p:nvPr/>
        </p:nvPicPr>
        <p:blipFill>
          <a:blip r:embed="rId3"/>
          <a:stretch>
            <a:fillRect/>
          </a:stretch>
        </p:blipFill>
        <p:spPr>
          <a:xfrm>
            <a:off x="10962799" y="3833217"/>
            <a:ext cx="2721531" cy="1535549"/>
          </a:xfrm>
          <a:prstGeom prst="rect">
            <a:avLst/>
          </a:prstGeom>
        </p:spPr>
      </p:pic>
      <p:sp>
        <p:nvSpPr>
          <p:cNvPr id="13" name="Text 10"/>
          <p:cNvSpPr/>
          <p:nvPr/>
        </p:nvSpPr>
        <p:spPr>
          <a:xfrm>
            <a:off x="10962799" y="5646420"/>
            <a:ext cx="2721531"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243068"/>
            <a:ext cx="14630400" cy="8229600"/>
          </a:xfrm>
          <a:prstGeom prst="rect">
            <a:avLst/>
          </a:prstGeom>
          <a:solidFill>
            <a:srgbClr val="123332"/>
          </a:solidFill>
          <a:ln/>
        </p:spPr>
      </p:sp>
      <p:sp>
        <p:nvSpPr>
          <p:cNvPr id="4" name="Text 2"/>
          <p:cNvSpPr/>
          <p:nvPr/>
        </p:nvSpPr>
        <p:spPr>
          <a:xfrm>
            <a:off x="968693" y="2028706"/>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ADVANCE Block</a:t>
            </a:r>
            <a:endParaRPr lang="en-US" sz="4574" dirty="0"/>
          </a:p>
        </p:txBody>
      </p:sp>
      <p:sp>
        <p:nvSpPr>
          <p:cNvPr id="5" name="Text 3"/>
          <p:cNvSpPr/>
          <p:nvPr/>
        </p:nvSpPr>
        <p:spPr>
          <a:xfrm>
            <a:off x="968693" y="337185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Function</a:t>
            </a:r>
            <a:endParaRPr lang="en-US" sz="2287" dirty="0"/>
          </a:p>
        </p:txBody>
      </p:sp>
      <p:sp>
        <p:nvSpPr>
          <p:cNvPr id="6" name="Text 4"/>
          <p:cNvSpPr/>
          <p:nvPr/>
        </p:nvSpPr>
        <p:spPr>
          <a:xfrm>
            <a:off x="968693" y="3981807"/>
            <a:ext cx="2721531" cy="1975247"/>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Delays a transaction for a specified amount of time, representing the time taken for a process or operation.</a:t>
            </a:r>
            <a:endParaRPr lang="en-US" sz="1944" dirty="0"/>
          </a:p>
        </p:txBody>
      </p:sp>
      <p:sp>
        <p:nvSpPr>
          <p:cNvPr id="7" name="Text 5"/>
          <p:cNvSpPr/>
          <p:nvPr/>
        </p:nvSpPr>
        <p:spPr>
          <a:xfrm>
            <a:off x="4300061" y="337185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Parameters</a:t>
            </a:r>
            <a:endParaRPr lang="en-US" sz="2287" dirty="0"/>
          </a:p>
        </p:txBody>
      </p:sp>
      <p:sp>
        <p:nvSpPr>
          <p:cNvPr id="8" name="Text 6"/>
          <p:cNvSpPr/>
          <p:nvPr/>
        </p:nvSpPr>
        <p:spPr>
          <a:xfrm>
            <a:off x="4300061" y="3981807"/>
            <a:ext cx="2721531" cy="1185148"/>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The block's parameters define the duration of the delay.</a:t>
            </a:r>
            <a:endParaRPr lang="en-US" sz="1944" dirty="0"/>
          </a:p>
        </p:txBody>
      </p:sp>
      <p:sp>
        <p:nvSpPr>
          <p:cNvPr id="9" name="Text 7"/>
          <p:cNvSpPr/>
          <p:nvPr/>
        </p:nvSpPr>
        <p:spPr>
          <a:xfrm>
            <a:off x="7631430" y="337185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Example</a:t>
            </a:r>
            <a:endParaRPr lang="en-US" sz="2287" dirty="0"/>
          </a:p>
        </p:txBody>
      </p:sp>
      <p:sp>
        <p:nvSpPr>
          <p:cNvPr id="10" name="Text 8"/>
          <p:cNvSpPr/>
          <p:nvPr/>
        </p:nvSpPr>
        <p:spPr>
          <a:xfrm>
            <a:off x="7631430" y="3981807"/>
            <a:ext cx="2721531" cy="1975247"/>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An Advance block with a delay of 5 time units will hold a transaction for 5 time units before allowing it to proceed.</a:t>
            </a:r>
            <a:endParaRPr lang="en-US" sz="1944" dirty="0"/>
          </a:p>
        </p:txBody>
      </p:sp>
      <p:pic>
        <p:nvPicPr>
          <p:cNvPr id="11" name="Image 0" descr="preencoded.png"/>
          <p:cNvPicPr>
            <a:picLocks noChangeAspect="1"/>
          </p:cNvPicPr>
          <p:nvPr/>
        </p:nvPicPr>
        <p:blipFill>
          <a:blip r:embed="rId3"/>
          <a:stretch>
            <a:fillRect/>
          </a:stretch>
        </p:blipFill>
        <p:spPr>
          <a:xfrm>
            <a:off x="10962799" y="3402687"/>
            <a:ext cx="2721531" cy="1903214"/>
          </a:xfrm>
          <a:prstGeom prst="rect">
            <a:avLst/>
          </a:prstGeom>
        </p:spPr>
      </p:pic>
      <p:sp>
        <p:nvSpPr>
          <p:cNvPr id="12" name="Text 9"/>
          <p:cNvSpPr/>
          <p:nvPr/>
        </p:nvSpPr>
        <p:spPr>
          <a:xfrm>
            <a:off x="10962799" y="5583555"/>
            <a:ext cx="2721531"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30791"/>
          </a:xfrm>
          <a:prstGeom prst="rect">
            <a:avLst/>
          </a:prstGeom>
          <a:solidFill>
            <a:srgbClr val="123332"/>
          </a:solidFill>
          <a:ln/>
        </p:spPr>
      </p:sp>
      <p:sp>
        <p:nvSpPr>
          <p:cNvPr id="4" name="Text 2"/>
          <p:cNvSpPr/>
          <p:nvPr/>
        </p:nvSpPr>
        <p:spPr>
          <a:xfrm>
            <a:off x="1943576" y="574596"/>
            <a:ext cx="3933349" cy="491728"/>
          </a:xfrm>
          <a:prstGeom prst="rect">
            <a:avLst/>
          </a:prstGeom>
          <a:noFill/>
          <a:ln/>
        </p:spPr>
        <p:txBody>
          <a:bodyPr wrap="none" rtlCol="0" anchor="t"/>
          <a:lstStyle/>
          <a:p>
            <a:pPr marL="0" indent="0">
              <a:lnSpc>
                <a:spcPts val="3872"/>
              </a:lnSpc>
              <a:buNone/>
            </a:pPr>
            <a:r>
              <a:rPr lang="en-US" sz="3097" dirty="0">
                <a:solidFill>
                  <a:srgbClr val="FFD9BE"/>
                </a:solidFill>
                <a:latin typeface="Quattrocento" pitchFamily="34" charset="0"/>
                <a:ea typeface="Quattrocento" pitchFamily="34" charset="-122"/>
                <a:cs typeface="Quattrocento" pitchFamily="34" charset="-120"/>
              </a:rPr>
              <a:t>Example :</a:t>
            </a:r>
            <a:endParaRPr lang="en-US" sz="3097" dirty="0"/>
          </a:p>
        </p:txBody>
      </p:sp>
      <p:pic>
        <p:nvPicPr>
          <p:cNvPr id="5" name="Image 0" descr="preencoded.png"/>
          <p:cNvPicPr>
            <a:picLocks noChangeAspect="1"/>
          </p:cNvPicPr>
          <p:nvPr/>
        </p:nvPicPr>
        <p:blipFill>
          <a:blip r:embed="rId3"/>
          <a:stretch>
            <a:fillRect/>
          </a:stretch>
        </p:blipFill>
        <p:spPr>
          <a:xfrm>
            <a:off x="1943576" y="1484233"/>
            <a:ext cx="7549991" cy="1393746"/>
          </a:xfrm>
          <a:prstGeom prst="rect">
            <a:avLst/>
          </a:prstGeom>
        </p:spPr>
      </p:pic>
      <p:sp>
        <p:nvSpPr>
          <p:cNvPr id="6" name="Text 3"/>
          <p:cNvSpPr/>
          <p:nvPr/>
        </p:nvSpPr>
        <p:spPr>
          <a:xfrm>
            <a:off x="1943576" y="3113008"/>
            <a:ext cx="10743248" cy="334328"/>
          </a:xfrm>
          <a:prstGeom prst="rect">
            <a:avLst/>
          </a:prstGeom>
          <a:noFill/>
          <a:ln/>
        </p:spPr>
        <p:txBody>
          <a:bodyPr wrap="none" rtlCol="0" anchor="t"/>
          <a:lstStyle/>
          <a:p>
            <a:pPr marL="0" indent="0">
              <a:lnSpc>
                <a:spcPts val="2633"/>
              </a:lnSpc>
              <a:buNone/>
            </a:pPr>
            <a:r>
              <a:rPr lang="en-US" sz="1645" dirty="0">
                <a:solidFill>
                  <a:srgbClr val="F9EEE7"/>
                </a:solidFill>
                <a:latin typeface="Quattrocento" pitchFamily="34" charset="0"/>
                <a:ea typeface="Quattrocento" pitchFamily="34" charset="-122"/>
                <a:cs typeface="Quattrocento" pitchFamily="34" charset="-120"/>
              </a:rPr>
              <a:t>Solution,</a:t>
            </a:r>
            <a:endParaRPr lang="en-US" sz="1645" dirty="0"/>
          </a:p>
        </p:txBody>
      </p:sp>
      <p:pic>
        <p:nvPicPr>
          <p:cNvPr id="7" name="Image 1" descr="preencoded.png"/>
          <p:cNvPicPr>
            <a:picLocks noChangeAspect="1"/>
          </p:cNvPicPr>
          <p:nvPr/>
        </p:nvPicPr>
        <p:blipFill>
          <a:blip r:embed="rId4"/>
          <a:stretch>
            <a:fillRect/>
          </a:stretch>
        </p:blipFill>
        <p:spPr>
          <a:xfrm>
            <a:off x="1951196" y="3817382"/>
            <a:ext cx="1982510" cy="3134439"/>
          </a:xfrm>
          <a:prstGeom prst="rect">
            <a:avLst/>
          </a:prstGeom>
        </p:spPr>
      </p:pic>
      <p:pic>
        <p:nvPicPr>
          <p:cNvPr id="8" name="Image 2" descr="preencoded.png"/>
          <p:cNvPicPr>
            <a:picLocks noChangeAspect="1"/>
          </p:cNvPicPr>
          <p:nvPr/>
        </p:nvPicPr>
        <p:blipFill>
          <a:blip r:embed="rId5"/>
          <a:stretch>
            <a:fillRect/>
          </a:stretch>
        </p:blipFill>
        <p:spPr>
          <a:xfrm>
            <a:off x="4100870" y="3817382"/>
            <a:ext cx="2195155" cy="3134439"/>
          </a:xfrm>
          <a:prstGeom prst="rect">
            <a:avLst/>
          </a:prstGeom>
        </p:spPr>
      </p:pic>
      <p:sp>
        <p:nvSpPr>
          <p:cNvPr id="9" name="Text 4"/>
          <p:cNvSpPr/>
          <p:nvPr/>
        </p:nvSpPr>
        <p:spPr>
          <a:xfrm>
            <a:off x="1943576" y="7321867"/>
            <a:ext cx="10743248" cy="334328"/>
          </a:xfrm>
          <a:prstGeom prst="rect">
            <a:avLst/>
          </a:prstGeom>
          <a:noFill/>
          <a:ln/>
        </p:spPr>
        <p:txBody>
          <a:bodyPr wrap="none" rtlCol="0" anchor="t"/>
          <a:lstStyle/>
          <a:p>
            <a:pPr marL="0" indent="0">
              <a:lnSpc>
                <a:spcPts val="2633"/>
              </a:lnSpc>
              <a:buNone/>
            </a:pPr>
            <a:endParaRPr lang="en-US" sz="164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30791"/>
          </a:xfrm>
          <a:prstGeom prst="rect">
            <a:avLst/>
          </a:prstGeom>
          <a:solidFill>
            <a:srgbClr val="123332"/>
          </a:solidFill>
          <a:ln/>
        </p:spPr>
      </p:sp>
      <p:sp>
        <p:nvSpPr>
          <p:cNvPr id="4" name="Text 2"/>
          <p:cNvSpPr/>
          <p:nvPr/>
        </p:nvSpPr>
        <p:spPr>
          <a:xfrm>
            <a:off x="1943576" y="574596"/>
            <a:ext cx="3933349" cy="491728"/>
          </a:xfrm>
          <a:prstGeom prst="rect">
            <a:avLst/>
          </a:prstGeom>
          <a:noFill/>
          <a:ln/>
        </p:spPr>
        <p:txBody>
          <a:bodyPr wrap="none" rtlCol="0" anchor="t"/>
          <a:lstStyle/>
          <a:p>
            <a:pPr marL="0" indent="0">
              <a:lnSpc>
                <a:spcPts val="3872"/>
              </a:lnSpc>
              <a:buNone/>
            </a:pPr>
            <a:r>
              <a:rPr lang="en-US" sz="3097" dirty="0">
                <a:solidFill>
                  <a:srgbClr val="FFD9BE"/>
                </a:solidFill>
                <a:latin typeface="Quattrocento" pitchFamily="34" charset="0"/>
                <a:ea typeface="Quattrocento" pitchFamily="34" charset="-122"/>
                <a:cs typeface="Quattrocento" pitchFamily="34" charset="-120"/>
              </a:rPr>
              <a:t>Example :</a:t>
            </a:r>
            <a:endParaRPr lang="en-US" sz="3097" dirty="0"/>
          </a:p>
        </p:txBody>
      </p:sp>
      <p:pic>
        <p:nvPicPr>
          <p:cNvPr id="5" name="Image 0"/>
          <p:cNvPicPr>
            <a:picLocks noChangeAspect="1"/>
          </p:cNvPicPr>
          <p:nvPr/>
        </p:nvPicPr>
        <p:blipFill>
          <a:blip r:embed="rId3"/>
          <a:srcRect/>
          <a:stretch/>
        </p:blipFill>
        <p:spPr>
          <a:xfrm>
            <a:off x="2641104" y="1484233"/>
            <a:ext cx="7363507" cy="1393746"/>
          </a:xfrm>
          <a:prstGeom prst="rect">
            <a:avLst/>
          </a:prstGeom>
        </p:spPr>
      </p:pic>
      <p:sp>
        <p:nvSpPr>
          <p:cNvPr id="6" name="Text 3"/>
          <p:cNvSpPr/>
          <p:nvPr/>
        </p:nvSpPr>
        <p:spPr>
          <a:xfrm>
            <a:off x="1943576" y="3113008"/>
            <a:ext cx="10743248" cy="334328"/>
          </a:xfrm>
          <a:prstGeom prst="rect">
            <a:avLst/>
          </a:prstGeom>
          <a:noFill/>
          <a:ln/>
        </p:spPr>
        <p:txBody>
          <a:bodyPr wrap="none" rtlCol="0" anchor="t"/>
          <a:lstStyle/>
          <a:p>
            <a:pPr marL="0" indent="0">
              <a:lnSpc>
                <a:spcPts val="2633"/>
              </a:lnSpc>
              <a:buNone/>
            </a:pPr>
            <a:r>
              <a:rPr lang="en-US" sz="1645" dirty="0">
                <a:solidFill>
                  <a:srgbClr val="F9EEE7"/>
                </a:solidFill>
                <a:latin typeface="Quattrocento" pitchFamily="34" charset="0"/>
                <a:ea typeface="Quattrocento" pitchFamily="34" charset="-122"/>
                <a:cs typeface="Quattrocento" pitchFamily="34" charset="-120"/>
              </a:rPr>
              <a:t>Solution,</a:t>
            </a:r>
            <a:endParaRPr lang="en-US" sz="1645" dirty="0"/>
          </a:p>
        </p:txBody>
      </p:sp>
      <p:sp>
        <p:nvSpPr>
          <p:cNvPr id="9" name="Text 4"/>
          <p:cNvSpPr/>
          <p:nvPr/>
        </p:nvSpPr>
        <p:spPr>
          <a:xfrm>
            <a:off x="1943576" y="7321867"/>
            <a:ext cx="10743248" cy="334328"/>
          </a:xfrm>
          <a:prstGeom prst="rect">
            <a:avLst/>
          </a:prstGeom>
          <a:noFill/>
          <a:ln/>
        </p:spPr>
        <p:txBody>
          <a:bodyPr wrap="none" rtlCol="0" anchor="t"/>
          <a:lstStyle/>
          <a:p>
            <a:pPr marL="0" indent="0">
              <a:lnSpc>
                <a:spcPts val="2633"/>
              </a:lnSpc>
              <a:buNone/>
            </a:pPr>
            <a:endParaRPr lang="en-US" sz="1645" dirty="0"/>
          </a:p>
        </p:txBody>
      </p:sp>
      <p:pic>
        <p:nvPicPr>
          <p:cNvPr id="11" name="Picture 10">
            <a:extLst>
              <a:ext uri="{FF2B5EF4-FFF2-40B4-BE49-F238E27FC236}">
                <a16:creationId xmlns:a16="http://schemas.microsoft.com/office/drawing/2014/main" id="{ECFC0CC8-DFA0-4699-69E1-79450AE3A40C}"/>
              </a:ext>
            </a:extLst>
          </p:cNvPr>
          <p:cNvPicPr>
            <a:picLocks noChangeAspect="1"/>
          </p:cNvPicPr>
          <p:nvPr/>
        </p:nvPicPr>
        <p:blipFill>
          <a:blip r:embed="rId4"/>
          <a:stretch>
            <a:fillRect/>
          </a:stretch>
        </p:blipFill>
        <p:spPr>
          <a:xfrm>
            <a:off x="2291027" y="3573135"/>
            <a:ext cx="2931786" cy="3748732"/>
          </a:xfrm>
          <a:prstGeom prst="rect">
            <a:avLst/>
          </a:prstGeom>
        </p:spPr>
      </p:pic>
      <p:pic>
        <p:nvPicPr>
          <p:cNvPr id="13" name="Picture 12">
            <a:extLst>
              <a:ext uri="{FF2B5EF4-FFF2-40B4-BE49-F238E27FC236}">
                <a16:creationId xmlns:a16="http://schemas.microsoft.com/office/drawing/2014/main" id="{8B44F6AE-C052-4755-6EB3-AF994A1BFEFB}"/>
              </a:ext>
            </a:extLst>
          </p:cNvPr>
          <p:cNvPicPr>
            <a:picLocks noChangeAspect="1"/>
          </p:cNvPicPr>
          <p:nvPr/>
        </p:nvPicPr>
        <p:blipFill>
          <a:blip r:embed="rId5"/>
          <a:stretch>
            <a:fillRect/>
          </a:stretch>
        </p:blipFill>
        <p:spPr>
          <a:xfrm>
            <a:off x="5824329" y="4179332"/>
            <a:ext cx="2981741" cy="2724530"/>
          </a:xfrm>
          <a:prstGeom prst="rect">
            <a:avLst/>
          </a:prstGeom>
        </p:spPr>
      </p:pic>
    </p:spTree>
    <p:extLst>
      <p:ext uri="{BB962C8B-B14F-4D97-AF65-F5344CB8AC3E}">
        <p14:creationId xmlns:p14="http://schemas.microsoft.com/office/powerpoint/2010/main" val="827483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903851"/>
          </a:xfrm>
          <a:prstGeom prst="rect">
            <a:avLst/>
          </a:prstGeom>
          <a:solidFill>
            <a:srgbClr val="123332"/>
          </a:solidFill>
          <a:ln/>
        </p:spPr>
      </p:sp>
      <p:sp>
        <p:nvSpPr>
          <p:cNvPr id="4" name="Text 2"/>
          <p:cNvSpPr/>
          <p:nvPr/>
        </p:nvSpPr>
        <p:spPr>
          <a:xfrm>
            <a:off x="2872621" y="475178"/>
            <a:ext cx="4066342" cy="508159"/>
          </a:xfrm>
          <a:prstGeom prst="rect">
            <a:avLst/>
          </a:prstGeom>
          <a:noFill/>
          <a:ln/>
        </p:spPr>
        <p:txBody>
          <a:bodyPr wrap="none" rtlCol="0" anchor="t"/>
          <a:lstStyle/>
          <a:p>
            <a:pPr marL="0" indent="0">
              <a:lnSpc>
                <a:spcPts val="4002"/>
              </a:lnSpc>
              <a:buNone/>
            </a:pPr>
            <a:r>
              <a:rPr lang="en-US" sz="3202" dirty="0">
                <a:solidFill>
                  <a:srgbClr val="FFD9BE"/>
                </a:solidFill>
                <a:latin typeface="Quattrocento" pitchFamily="34" charset="0"/>
                <a:ea typeface="Quattrocento" pitchFamily="34" charset="-122"/>
                <a:cs typeface="Quattrocento" pitchFamily="34" charset="-120"/>
              </a:rPr>
              <a:t>Example: </a:t>
            </a:r>
            <a:endParaRPr lang="en-US" sz="3202" dirty="0"/>
          </a:p>
        </p:txBody>
      </p:sp>
      <p:pic>
        <p:nvPicPr>
          <p:cNvPr id="5" name="Image 0" descr="preencoded.png"/>
          <p:cNvPicPr>
            <a:picLocks noChangeAspect="1"/>
          </p:cNvPicPr>
          <p:nvPr/>
        </p:nvPicPr>
        <p:blipFill>
          <a:blip r:embed="rId3"/>
          <a:stretch>
            <a:fillRect/>
          </a:stretch>
        </p:blipFill>
        <p:spPr>
          <a:xfrm>
            <a:off x="2872621" y="1328976"/>
            <a:ext cx="8885039" cy="1930479"/>
          </a:xfrm>
          <a:prstGeom prst="rect">
            <a:avLst/>
          </a:prstGeom>
        </p:spPr>
      </p:pic>
      <p:pic>
        <p:nvPicPr>
          <p:cNvPr id="6" name="Image 1" descr="preencoded.png"/>
          <p:cNvPicPr>
            <a:picLocks noChangeAspect="1"/>
          </p:cNvPicPr>
          <p:nvPr/>
        </p:nvPicPr>
        <p:blipFill>
          <a:blip r:embed="rId4"/>
          <a:stretch>
            <a:fillRect/>
          </a:stretch>
        </p:blipFill>
        <p:spPr>
          <a:xfrm>
            <a:off x="2872621" y="3453765"/>
            <a:ext cx="3196590" cy="4504015"/>
          </a:xfrm>
          <a:prstGeom prst="rect">
            <a:avLst/>
          </a:prstGeom>
        </p:spPr>
      </p:pic>
      <p:sp>
        <p:nvSpPr>
          <p:cNvPr id="7" name="Text 3"/>
          <p:cNvSpPr/>
          <p:nvPr/>
        </p:nvSpPr>
        <p:spPr>
          <a:xfrm>
            <a:off x="2872621" y="8152090"/>
            <a:ext cx="8885039" cy="276582"/>
          </a:xfrm>
          <a:prstGeom prst="rect">
            <a:avLst/>
          </a:prstGeom>
          <a:noFill/>
          <a:ln/>
        </p:spPr>
        <p:txBody>
          <a:bodyPr wrap="none" rtlCol="0" anchor="t"/>
          <a:lstStyle/>
          <a:p>
            <a:pPr marL="0" indent="0">
              <a:lnSpc>
                <a:spcPts val="2177"/>
              </a:lnSpc>
              <a:buNone/>
            </a:pPr>
            <a:endParaRPr lang="en-US" sz="136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2714744"/>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Conclusion</a:t>
            </a:r>
            <a:endParaRPr lang="en-US" sz="4574" dirty="0"/>
          </a:p>
        </p:txBody>
      </p:sp>
      <p:sp>
        <p:nvSpPr>
          <p:cNvPr id="5" name="Text 3"/>
          <p:cNvSpPr/>
          <p:nvPr/>
        </p:nvSpPr>
        <p:spPr>
          <a:xfrm>
            <a:off x="968693" y="3934539"/>
            <a:ext cx="12692896" cy="1580198"/>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GPSS (General Purpose Simulation System) is a high-level simulation language developed for modeling discrete systems. GPSS has influenced the development of other simulation languages and tools, and although it may not be as widely used today as newer simulation languages, it still serves as an important historical reference in the field of simulation and modeling.</a:t>
            </a:r>
            <a:endParaRPr lang="en-US" sz="1944"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4410551" y="2634615"/>
            <a:ext cx="5809059" cy="726043"/>
          </a:xfrm>
          <a:prstGeom prst="rect">
            <a:avLst/>
          </a:prstGeom>
          <a:noFill/>
          <a:ln/>
        </p:spPr>
        <p:txBody>
          <a:bodyPr wrap="none" rtlCol="0" anchor="t"/>
          <a:lstStyle/>
          <a:p>
            <a:pPr marL="0" indent="0" algn="ctr">
              <a:lnSpc>
                <a:spcPts val="5718"/>
              </a:lnSpc>
              <a:buNone/>
            </a:pPr>
            <a:r>
              <a:rPr lang="en-US" sz="4574" dirty="0">
                <a:solidFill>
                  <a:srgbClr val="FFD9BE"/>
                </a:solidFill>
                <a:latin typeface="Quattrocento" pitchFamily="34" charset="0"/>
                <a:ea typeface="Quattrocento" pitchFamily="34" charset="-122"/>
                <a:cs typeface="Quattrocento" pitchFamily="34" charset="-120"/>
              </a:rPr>
              <a:t>Thank  you:)</a:t>
            </a:r>
            <a:endParaRPr lang="en-US" sz="4574" dirty="0"/>
          </a:p>
        </p:txBody>
      </p:sp>
      <p:sp>
        <p:nvSpPr>
          <p:cNvPr id="5" name="Text 3"/>
          <p:cNvSpPr/>
          <p:nvPr/>
        </p:nvSpPr>
        <p:spPr>
          <a:xfrm>
            <a:off x="968693" y="3854410"/>
            <a:ext cx="12692896" cy="395049"/>
          </a:xfrm>
          <a:prstGeom prst="rect">
            <a:avLst/>
          </a:prstGeom>
          <a:noFill/>
          <a:ln/>
        </p:spPr>
        <p:txBody>
          <a:bodyPr wrap="none" rtlCol="0" anchor="t"/>
          <a:lstStyle/>
          <a:p>
            <a:pPr marL="0" indent="0" algn="ctr">
              <a:lnSpc>
                <a:spcPts val="3110"/>
              </a:lnSpc>
              <a:buNone/>
            </a:pPr>
            <a:endParaRPr lang="en-US" sz="1944" dirty="0"/>
          </a:p>
        </p:txBody>
      </p:sp>
      <p:sp>
        <p:nvSpPr>
          <p:cNvPr id="6" name="Text 4"/>
          <p:cNvSpPr/>
          <p:nvPr/>
        </p:nvSpPr>
        <p:spPr>
          <a:xfrm>
            <a:off x="968693" y="4527113"/>
            <a:ext cx="12692896" cy="395049"/>
          </a:xfrm>
          <a:prstGeom prst="rect">
            <a:avLst/>
          </a:prstGeom>
          <a:noFill/>
          <a:ln/>
        </p:spPr>
        <p:txBody>
          <a:bodyPr wrap="none" rtlCol="0" anchor="t"/>
          <a:lstStyle/>
          <a:p>
            <a:pPr marL="0" indent="0" algn="ctr">
              <a:lnSpc>
                <a:spcPts val="3110"/>
              </a:lnSpc>
              <a:buNone/>
            </a:pPr>
            <a:endParaRPr lang="en-US" sz="1944" dirty="0"/>
          </a:p>
        </p:txBody>
      </p:sp>
      <p:sp>
        <p:nvSpPr>
          <p:cNvPr id="7" name="Text 5"/>
          <p:cNvSpPr/>
          <p:nvPr/>
        </p:nvSpPr>
        <p:spPr>
          <a:xfrm>
            <a:off x="968693" y="5199817"/>
            <a:ext cx="12692896" cy="395049"/>
          </a:xfrm>
          <a:prstGeom prst="rect">
            <a:avLst/>
          </a:prstGeom>
          <a:noFill/>
          <a:ln/>
        </p:spPr>
        <p:txBody>
          <a:bodyPr wrap="none" rtlCol="0" anchor="t"/>
          <a:lstStyle/>
          <a:p>
            <a:pPr marL="0" indent="0" algn="ctr">
              <a:lnSpc>
                <a:spcPts val="3110"/>
              </a:lnSpc>
              <a:buNone/>
            </a:pPr>
            <a:r>
              <a:rPr lang="en-US" sz="1944" dirty="0">
                <a:solidFill>
                  <a:srgbClr val="F9EEE7"/>
                </a:solidFill>
                <a:latin typeface="Quattrocento" pitchFamily="34" charset="0"/>
                <a:ea typeface="Quattrocento" pitchFamily="34" charset="-122"/>
                <a:cs typeface="Quattrocento" pitchFamily="34" charset="-120"/>
              </a:rPr>
              <a:t>Any questions? </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2354699"/>
            <a:ext cx="8016597" cy="1002030"/>
          </a:xfrm>
          <a:prstGeom prst="rect">
            <a:avLst/>
          </a:prstGeom>
          <a:noFill/>
          <a:ln/>
        </p:spPr>
        <p:txBody>
          <a:bodyPr wrap="none" rtlCol="0" anchor="t"/>
          <a:lstStyle/>
          <a:p>
            <a:pPr marL="0" indent="0">
              <a:lnSpc>
                <a:spcPts val="7890"/>
              </a:lnSpc>
              <a:buNone/>
            </a:pPr>
            <a:r>
              <a:rPr lang="en-US" sz="6312" dirty="0">
                <a:solidFill>
                  <a:srgbClr val="FFD9BE"/>
                </a:solidFill>
                <a:latin typeface="Quattrocento" pitchFamily="34" charset="0"/>
                <a:ea typeface="Quattrocento" pitchFamily="34" charset="-122"/>
                <a:cs typeface="Quattrocento" pitchFamily="34" charset="-120"/>
              </a:rPr>
              <a:t>Introduction to GPSS</a:t>
            </a:r>
            <a:endParaRPr lang="en-US" sz="6312" dirty="0"/>
          </a:p>
        </p:txBody>
      </p:sp>
      <p:sp>
        <p:nvSpPr>
          <p:cNvPr id="5" name="Text 3"/>
          <p:cNvSpPr/>
          <p:nvPr/>
        </p:nvSpPr>
        <p:spPr>
          <a:xfrm>
            <a:off x="1363623" y="3727013"/>
            <a:ext cx="12297966" cy="790099"/>
          </a:xfrm>
          <a:prstGeom prst="rect">
            <a:avLst/>
          </a:prstGeom>
          <a:noFill/>
          <a:ln/>
        </p:spPr>
        <p:txBody>
          <a:bodyPr wrap="square" rtlCol="0" anchor="t"/>
          <a:lstStyle/>
          <a:p>
            <a:pPr marL="342900" indent="-342900" algn="l">
              <a:lnSpc>
                <a:spcPts val="3110"/>
              </a:lnSpc>
              <a:buSzPct val="100000"/>
              <a:buChar char="•"/>
            </a:pPr>
            <a:r>
              <a:rPr lang="en-US" sz="1944" dirty="0">
                <a:solidFill>
                  <a:srgbClr val="F9EEE7"/>
                </a:solidFill>
                <a:latin typeface="Quattrocento" pitchFamily="34" charset="0"/>
                <a:ea typeface="Quattrocento" pitchFamily="34" charset="-122"/>
                <a:cs typeface="Quattrocento" pitchFamily="34" charset="-120"/>
              </a:rPr>
              <a:t>GPSS is a general-purpose simulation language used for modeling and analyzing complex systems. It's widely used in various industries for improving efficiency, optimizing processes, and predicting system behavior.</a:t>
            </a:r>
            <a:endParaRPr lang="en-US" sz="1944" dirty="0"/>
          </a:p>
        </p:txBody>
      </p:sp>
      <p:sp>
        <p:nvSpPr>
          <p:cNvPr id="6" name="Text 4"/>
          <p:cNvSpPr/>
          <p:nvPr/>
        </p:nvSpPr>
        <p:spPr>
          <a:xfrm>
            <a:off x="1363623" y="4603433"/>
            <a:ext cx="12297966" cy="790099"/>
          </a:xfrm>
          <a:prstGeom prst="rect">
            <a:avLst/>
          </a:prstGeom>
          <a:noFill/>
          <a:ln/>
        </p:spPr>
        <p:txBody>
          <a:bodyPr wrap="square" rtlCol="0" anchor="t"/>
          <a:lstStyle/>
          <a:p>
            <a:pPr marL="342900" indent="-342900" algn="l">
              <a:lnSpc>
                <a:spcPts val="3110"/>
              </a:lnSpc>
              <a:buSzPct val="100000"/>
              <a:buChar char="•"/>
            </a:pPr>
            <a:r>
              <a:rPr lang="en-US" sz="1944" dirty="0">
                <a:solidFill>
                  <a:srgbClr val="F9EEE7"/>
                </a:solidFill>
                <a:latin typeface="Quattrocento" pitchFamily="34" charset="0"/>
                <a:ea typeface="Quattrocento" pitchFamily="34" charset="-122"/>
                <a:cs typeface="Quattrocento" pitchFamily="34" charset="-120"/>
              </a:rPr>
              <a:t>GPSS (General Purpose Simulation System) is a simulation language that was developed in the 1960s for simulating complex systems.</a:t>
            </a:r>
            <a:endParaRPr lang="en-US" sz="1944" dirty="0"/>
          </a:p>
        </p:txBody>
      </p:sp>
      <p:sp>
        <p:nvSpPr>
          <p:cNvPr id="7" name="Text 5"/>
          <p:cNvSpPr/>
          <p:nvPr/>
        </p:nvSpPr>
        <p:spPr>
          <a:xfrm>
            <a:off x="1363623" y="5479852"/>
            <a:ext cx="12297966"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F9EEE7"/>
                </a:solidFill>
                <a:latin typeface="Quattrocento" pitchFamily="34" charset="0"/>
                <a:ea typeface="Quattrocento" pitchFamily="34" charset="-122"/>
                <a:cs typeface="Quattrocento" pitchFamily="34" charset="-120"/>
              </a:rPr>
              <a:t>It is no more as widely used as before.</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1418749"/>
            <a:ext cx="7615357"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Key features of GPSS include:</a:t>
            </a:r>
            <a:endParaRPr lang="en-US" sz="4574" dirty="0"/>
          </a:p>
        </p:txBody>
      </p:sp>
      <p:sp>
        <p:nvSpPr>
          <p:cNvPr id="5" name="Text 3"/>
          <p:cNvSpPr/>
          <p:nvPr/>
        </p:nvSpPr>
        <p:spPr>
          <a:xfrm>
            <a:off x="1363623" y="2515076"/>
            <a:ext cx="12297966" cy="790099"/>
          </a:xfrm>
          <a:prstGeom prst="rect">
            <a:avLst/>
          </a:prstGeom>
          <a:noFill/>
          <a:ln/>
        </p:spPr>
        <p:txBody>
          <a:bodyPr wrap="square" rtlCol="0" anchor="t"/>
          <a:lstStyle/>
          <a:p>
            <a:pPr marL="342900" indent="-342900" algn="l">
              <a:lnSpc>
                <a:spcPts val="3110"/>
              </a:lnSpc>
              <a:buSzPct val="100000"/>
              <a:buFont typeface="+mj-lt"/>
              <a:buAutoNum type="arabicPeriod"/>
            </a:pPr>
            <a:r>
              <a:rPr lang="en-US" sz="1944" b="1" dirty="0">
                <a:solidFill>
                  <a:srgbClr val="F9EEE7"/>
                </a:solidFill>
                <a:latin typeface="Quattrocento" pitchFamily="34" charset="0"/>
                <a:ea typeface="Quattrocento" pitchFamily="34" charset="-122"/>
                <a:cs typeface="Quattrocento" pitchFamily="34" charset="-120"/>
              </a:rPr>
              <a:t>Process-Oriented Simulation</a:t>
            </a:r>
            <a:r>
              <a:rPr lang="en-US" sz="1944" dirty="0">
                <a:solidFill>
                  <a:srgbClr val="F9EEE7"/>
                </a:solidFill>
                <a:latin typeface="Quattrocento" pitchFamily="34" charset="0"/>
                <a:ea typeface="Quattrocento" pitchFamily="34" charset="-122"/>
                <a:cs typeface="Quattrocento" pitchFamily="34" charset="-120"/>
              </a:rPr>
              <a:t>: GPSS allows users to define simulation models in terms of entities (such as customers, parts, or transactions) and processes (such as queues, servers, or delays).</a:t>
            </a:r>
            <a:endParaRPr lang="en-US" sz="1944" dirty="0"/>
          </a:p>
        </p:txBody>
      </p:sp>
      <p:sp>
        <p:nvSpPr>
          <p:cNvPr id="6" name="Text 4"/>
          <p:cNvSpPr/>
          <p:nvPr/>
        </p:nvSpPr>
        <p:spPr>
          <a:xfrm>
            <a:off x="1363623" y="3391495"/>
            <a:ext cx="12297966" cy="790099"/>
          </a:xfrm>
          <a:prstGeom prst="rect">
            <a:avLst/>
          </a:prstGeom>
          <a:noFill/>
          <a:ln/>
        </p:spPr>
        <p:txBody>
          <a:bodyPr wrap="square" rtlCol="0" anchor="t"/>
          <a:lstStyle/>
          <a:p>
            <a:pPr marL="342900" indent="-342900" algn="l">
              <a:lnSpc>
                <a:spcPts val="3110"/>
              </a:lnSpc>
              <a:buSzPct val="100000"/>
              <a:buFont typeface="+mj-lt"/>
              <a:buAutoNum type="arabicPeriod" startAt="2"/>
            </a:pPr>
            <a:r>
              <a:rPr lang="en-US" sz="1944" b="1" dirty="0">
                <a:solidFill>
                  <a:srgbClr val="F9EEE7"/>
                </a:solidFill>
                <a:latin typeface="Quattrocento" pitchFamily="34" charset="0"/>
                <a:ea typeface="Quattrocento" pitchFamily="34" charset="-122"/>
                <a:cs typeface="Quattrocento" pitchFamily="34" charset="-120"/>
              </a:rPr>
              <a:t>Block Structured Language</a:t>
            </a:r>
            <a:r>
              <a:rPr lang="en-US" sz="1944" dirty="0">
                <a:solidFill>
                  <a:srgbClr val="F9EEE7"/>
                </a:solidFill>
                <a:latin typeface="Quattrocento" pitchFamily="34" charset="0"/>
                <a:ea typeface="Quattrocento" pitchFamily="34" charset="-122"/>
                <a:cs typeface="Quattrocento" pitchFamily="34" charset="-120"/>
              </a:rPr>
              <a:t>: It uses a block-structured syntax to define simulation models, making it easier to organize and understand complex simulations.</a:t>
            </a:r>
            <a:endParaRPr lang="en-US" sz="1944" dirty="0"/>
          </a:p>
        </p:txBody>
      </p:sp>
      <p:sp>
        <p:nvSpPr>
          <p:cNvPr id="7" name="Text 5"/>
          <p:cNvSpPr/>
          <p:nvPr/>
        </p:nvSpPr>
        <p:spPr>
          <a:xfrm>
            <a:off x="1363623" y="4267914"/>
            <a:ext cx="12297966" cy="790099"/>
          </a:xfrm>
          <a:prstGeom prst="rect">
            <a:avLst/>
          </a:prstGeom>
          <a:noFill/>
          <a:ln/>
        </p:spPr>
        <p:txBody>
          <a:bodyPr wrap="square" rtlCol="0" anchor="t"/>
          <a:lstStyle/>
          <a:p>
            <a:pPr marL="342900" indent="-342900" algn="l">
              <a:lnSpc>
                <a:spcPts val="3110"/>
              </a:lnSpc>
              <a:buSzPct val="100000"/>
              <a:buFont typeface="+mj-lt"/>
              <a:buAutoNum type="arabicPeriod" startAt="3"/>
            </a:pPr>
            <a:r>
              <a:rPr lang="en-US" sz="1944" b="1" dirty="0">
                <a:solidFill>
                  <a:srgbClr val="F9EEE7"/>
                </a:solidFill>
                <a:latin typeface="Quattrocento" pitchFamily="34" charset="0"/>
                <a:ea typeface="Quattrocento" pitchFamily="34" charset="-122"/>
                <a:cs typeface="Quattrocento" pitchFamily="34" charset="-120"/>
              </a:rPr>
              <a:t>Event Scheduling</a:t>
            </a:r>
            <a:r>
              <a:rPr lang="en-US" sz="1944" dirty="0">
                <a:solidFill>
                  <a:srgbClr val="F9EEE7"/>
                </a:solidFill>
                <a:latin typeface="Quattrocento" pitchFamily="34" charset="0"/>
                <a:ea typeface="Quattrocento" pitchFamily="34" charset="-122"/>
                <a:cs typeface="Quattrocento" pitchFamily="34" charset="-120"/>
              </a:rPr>
              <a:t>: GPSS employs event scheduling techniques where events (such as arrivals or departures) are scheduled to occur at specific times during the simulation.</a:t>
            </a:r>
            <a:endParaRPr lang="en-US" sz="1944" dirty="0"/>
          </a:p>
        </p:txBody>
      </p:sp>
      <p:sp>
        <p:nvSpPr>
          <p:cNvPr id="8" name="Text 6"/>
          <p:cNvSpPr/>
          <p:nvPr/>
        </p:nvSpPr>
        <p:spPr>
          <a:xfrm>
            <a:off x="1363623" y="5144333"/>
            <a:ext cx="12297966" cy="790099"/>
          </a:xfrm>
          <a:prstGeom prst="rect">
            <a:avLst/>
          </a:prstGeom>
          <a:noFill/>
          <a:ln/>
        </p:spPr>
        <p:txBody>
          <a:bodyPr wrap="square" rtlCol="0" anchor="t"/>
          <a:lstStyle/>
          <a:p>
            <a:pPr marL="342900" indent="-342900" algn="l">
              <a:lnSpc>
                <a:spcPts val="3110"/>
              </a:lnSpc>
              <a:buSzPct val="100000"/>
              <a:buFont typeface="+mj-lt"/>
              <a:buAutoNum type="arabicPeriod" startAt="4"/>
            </a:pPr>
            <a:r>
              <a:rPr lang="en-US" sz="1944" b="1" dirty="0">
                <a:solidFill>
                  <a:srgbClr val="F9EEE7"/>
                </a:solidFill>
                <a:latin typeface="Quattrocento" pitchFamily="34" charset="0"/>
                <a:ea typeface="Quattrocento" pitchFamily="34" charset="-122"/>
                <a:cs typeface="Quattrocento" pitchFamily="34" charset="-120"/>
              </a:rPr>
              <a:t>Statistical Analysis</a:t>
            </a:r>
            <a:r>
              <a:rPr lang="en-US" sz="1944" dirty="0">
                <a:solidFill>
                  <a:srgbClr val="F9EEE7"/>
                </a:solidFill>
                <a:latin typeface="Quattrocento" pitchFamily="34" charset="0"/>
                <a:ea typeface="Quattrocento" pitchFamily="34" charset="-122"/>
                <a:cs typeface="Quattrocento" pitchFamily="34" charset="-120"/>
              </a:rPr>
              <a:t>: It includes built-in statistical functions and capabilities to collect and analyze simulation results, helping users understand system behavior and performance.</a:t>
            </a:r>
            <a:endParaRPr lang="en-US" sz="1944" dirty="0"/>
          </a:p>
        </p:txBody>
      </p:sp>
      <p:sp>
        <p:nvSpPr>
          <p:cNvPr id="9" name="Text 7"/>
          <p:cNvSpPr/>
          <p:nvPr/>
        </p:nvSpPr>
        <p:spPr>
          <a:xfrm>
            <a:off x="1363623" y="6020753"/>
            <a:ext cx="12297966" cy="790099"/>
          </a:xfrm>
          <a:prstGeom prst="rect">
            <a:avLst/>
          </a:prstGeom>
          <a:noFill/>
          <a:ln/>
        </p:spPr>
        <p:txBody>
          <a:bodyPr wrap="square" rtlCol="0" anchor="t"/>
          <a:lstStyle/>
          <a:p>
            <a:pPr marL="342900" indent="-342900" algn="l">
              <a:lnSpc>
                <a:spcPts val="3110"/>
              </a:lnSpc>
              <a:buSzPct val="100000"/>
              <a:buFont typeface="+mj-lt"/>
              <a:buAutoNum type="arabicPeriod" startAt="5"/>
            </a:pPr>
            <a:r>
              <a:rPr lang="en-US" sz="1944" b="1" dirty="0">
                <a:solidFill>
                  <a:srgbClr val="F9EEE7"/>
                </a:solidFill>
                <a:latin typeface="Quattrocento" pitchFamily="34" charset="0"/>
                <a:ea typeface="Quattrocento" pitchFamily="34" charset="-122"/>
                <a:cs typeface="Quattrocento" pitchFamily="34" charset="-120"/>
              </a:rPr>
              <a:t>Variants and Versions</a:t>
            </a:r>
            <a:r>
              <a:rPr lang="en-US" sz="1944" dirty="0">
                <a:solidFill>
                  <a:srgbClr val="F9EEE7"/>
                </a:solidFill>
                <a:latin typeface="Quattrocento" pitchFamily="34" charset="0"/>
                <a:ea typeface="Quattrocento" pitchFamily="34" charset="-122"/>
                <a:cs typeface="Quattrocento" pitchFamily="34" charset="-120"/>
              </a:rPr>
              <a:t>: Over the years, several variants and versions of GPSS have been developed, each adding enhancements and improvements to the language and its capabilities.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2039541"/>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Generate Block</a:t>
            </a:r>
            <a:endParaRPr lang="en-US" sz="4574" dirty="0"/>
          </a:p>
        </p:txBody>
      </p:sp>
      <p:sp>
        <p:nvSpPr>
          <p:cNvPr id="5" name="Text 3"/>
          <p:cNvSpPr/>
          <p:nvPr/>
        </p:nvSpPr>
        <p:spPr>
          <a:xfrm>
            <a:off x="968693" y="3382685"/>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Function</a:t>
            </a:r>
            <a:endParaRPr lang="en-US" sz="2287" dirty="0"/>
          </a:p>
        </p:txBody>
      </p:sp>
      <p:sp>
        <p:nvSpPr>
          <p:cNvPr id="6" name="Text 4"/>
          <p:cNvSpPr/>
          <p:nvPr/>
        </p:nvSpPr>
        <p:spPr>
          <a:xfrm>
            <a:off x="968693" y="3992642"/>
            <a:ext cx="2721531" cy="1975247"/>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Creates transactions at specified intervals, representing the arrival of entities into the system.</a:t>
            </a:r>
            <a:endParaRPr lang="en-US" sz="1944" dirty="0"/>
          </a:p>
        </p:txBody>
      </p:sp>
      <p:sp>
        <p:nvSpPr>
          <p:cNvPr id="7" name="Text 5"/>
          <p:cNvSpPr/>
          <p:nvPr/>
        </p:nvSpPr>
        <p:spPr>
          <a:xfrm>
            <a:off x="4300061" y="3382685"/>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Parameters</a:t>
            </a:r>
            <a:endParaRPr lang="en-US" sz="2287" dirty="0"/>
          </a:p>
        </p:txBody>
      </p:sp>
      <p:sp>
        <p:nvSpPr>
          <p:cNvPr id="8" name="Text 6"/>
          <p:cNvSpPr/>
          <p:nvPr/>
        </p:nvSpPr>
        <p:spPr>
          <a:xfrm>
            <a:off x="4300061" y="3992642"/>
            <a:ext cx="2721531" cy="1975247"/>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The block's parameters include the time interval between transaction creations and the transaction type.</a:t>
            </a:r>
            <a:endParaRPr lang="en-US" sz="1944" dirty="0"/>
          </a:p>
        </p:txBody>
      </p:sp>
      <p:sp>
        <p:nvSpPr>
          <p:cNvPr id="9" name="Text 7"/>
          <p:cNvSpPr/>
          <p:nvPr/>
        </p:nvSpPr>
        <p:spPr>
          <a:xfrm>
            <a:off x="7631430" y="3382685"/>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Example</a:t>
            </a:r>
            <a:endParaRPr lang="en-US" sz="2287" dirty="0"/>
          </a:p>
        </p:txBody>
      </p:sp>
      <p:sp>
        <p:nvSpPr>
          <p:cNvPr id="10" name="Text 8"/>
          <p:cNvSpPr/>
          <p:nvPr/>
        </p:nvSpPr>
        <p:spPr>
          <a:xfrm>
            <a:off x="7631430" y="3992642"/>
            <a:ext cx="2721531" cy="1975247"/>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A Generate block with an interval of 10 time units will create a new transaction every 10 time units.</a:t>
            </a:r>
            <a:endParaRPr lang="en-US" sz="1944" dirty="0"/>
          </a:p>
        </p:txBody>
      </p:sp>
      <p:pic>
        <p:nvPicPr>
          <p:cNvPr id="11" name="Image 0" descr="preencoded.png"/>
          <p:cNvPicPr>
            <a:picLocks noChangeAspect="1"/>
          </p:cNvPicPr>
          <p:nvPr/>
        </p:nvPicPr>
        <p:blipFill>
          <a:blip r:embed="rId3"/>
          <a:stretch>
            <a:fillRect/>
          </a:stretch>
        </p:blipFill>
        <p:spPr>
          <a:xfrm>
            <a:off x="10962799" y="3413522"/>
            <a:ext cx="2721531" cy="1583888"/>
          </a:xfrm>
          <a:prstGeom prst="rect">
            <a:avLst/>
          </a:prstGeom>
        </p:spPr>
      </p:pic>
      <p:sp>
        <p:nvSpPr>
          <p:cNvPr id="12" name="Text 9"/>
          <p:cNvSpPr/>
          <p:nvPr/>
        </p:nvSpPr>
        <p:spPr>
          <a:xfrm>
            <a:off x="10962799" y="5275064"/>
            <a:ext cx="2721531"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1842016"/>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QUEUE Block</a:t>
            </a:r>
            <a:endParaRPr lang="en-US" sz="4574" dirty="0"/>
          </a:p>
        </p:txBody>
      </p:sp>
      <p:sp>
        <p:nvSpPr>
          <p:cNvPr id="5" name="Text 3"/>
          <p:cNvSpPr/>
          <p:nvPr/>
        </p:nvSpPr>
        <p:spPr>
          <a:xfrm>
            <a:off x="968693"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Function</a:t>
            </a:r>
            <a:endParaRPr lang="en-US" sz="2287" dirty="0"/>
          </a:p>
        </p:txBody>
      </p:sp>
      <p:sp>
        <p:nvSpPr>
          <p:cNvPr id="6" name="Text 4"/>
          <p:cNvSpPr/>
          <p:nvPr/>
        </p:nvSpPr>
        <p:spPr>
          <a:xfrm>
            <a:off x="968693" y="3795117"/>
            <a:ext cx="2721531" cy="1580198"/>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Represents a waiting line where transactions are held until a resource becomes available.</a:t>
            </a:r>
            <a:endParaRPr lang="en-US" sz="1944" dirty="0"/>
          </a:p>
        </p:txBody>
      </p:sp>
      <p:sp>
        <p:nvSpPr>
          <p:cNvPr id="7" name="Text 5"/>
          <p:cNvSpPr/>
          <p:nvPr/>
        </p:nvSpPr>
        <p:spPr>
          <a:xfrm>
            <a:off x="4300061"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Parameters</a:t>
            </a:r>
            <a:endParaRPr lang="en-US" sz="2287" dirty="0"/>
          </a:p>
        </p:txBody>
      </p:sp>
      <p:sp>
        <p:nvSpPr>
          <p:cNvPr id="8" name="Text 6"/>
          <p:cNvSpPr/>
          <p:nvPr/>
        </p:nvSpPr>
        <p:spPr>
          <a:xfrm>
            <a:off x="4300061" y="3795117"/>
            <a:ext cx="2721531" cy="1580198"/>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The block's parameters define the queue's capacity and the priority rules for transactions.</a:t>
            </a:r>
            <a:endParaRPr lang="en-US" sz="1944" dirty="0"/>
          </a:p>
        </p:txBody>
      </p:sp>
      <p:sp>
        <p:nvSpPr>
          <p:cNvPr id="9" name="Text 7"/>
          <p:cNvSpPr/>
          <p:nvPr/>
        </p:nvSpPr>
        <p:spPr>
          <a:xfrm>
            <a:off x="7631430"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Example</a:t>
            </a:r>
            <a:endParaRPr lang="en-US" sz="2287" dirty="0"/>
          </a:p>
        </p:txBody>
      </p:sp>
      <p:sp>
        <p:nvSpPr>
          <p:cNvPr id="10" name="Text 8"/>
          <p:cNvSpPr/>
          <p:nvPr/>
        </p:nvSpPr>
        <p:spPr>
          <a:xfrm>
            <a:off x="7631430" y="3795117"/>
            <a:ext cx="2721531" cy="2370296"/>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A Queue block with a capacity of 5 will hold a maximum of 5 transactions before blocking further arrivals.</a:t>
            </a:r>
            <a:endParaRPr lang="en-US" sz="1944" dirty="0"/>
          </a:p>
        </p:txBody>
      </p:sp>
      <p:pic>
        <p:nvPicPr>
          <p:cNvPr id="11" name="Image 0" descr="preencoded.png"/>
          <p:cNvPicPr>
            <a:picLocks noChangeAspect="1"/>
          </p:cNvPicPr>
          <p:nvPr/>
        </p:nvPicPr>
        <p:blipFill>
          <a:blip r:embed="rId3"/>
          <a:stretch>
            <a:fillRect/>
          </a:stretch>
        </p:blipFill>
        <p:spPr>
          <a:xfrm>
            <a:off x="10962799" y="3215997"/>
            <a:ext cx="2721531" cy="1638895"/>
          </a:xfrm>
          <a:prstGeom prst="rect">
            <a:avLst/>
          </a:prstGeom>
        </p:spPr>
      </p:pic>
      <p:sp>
        <p:nvSpPr>
          <p:cNvPr id="12" name="Text 9"/>
          <p:cNvSpPr/>
          <p:nvPr/>
        </p:nvSpPr>
        <p:spPr>
          <a:xfrm>
            <a:off x="10962799" y="5132546"/>
            <a:ext cx="2721531"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277793"/>
            <a:ext cx="14630400" cy="8229600"/>
          </a:xfrm>
          <a:prstGeom prst="rect">
            <a:avLst/>
          </a:prstGeom>
          <a:solidFill>
            <a:srgbClr val="123332"/>
          </a:solidFill>
          <a:ln/>
        </p:spPr>
      </p:sp>
      <p:sp>
        <p:nvSpPr>
          <p:cNvPr id="4" name="Text 2"/>
          <p:cNvSpPr/>
          <p:nvPr/>
        </p:nvSpPr>
        <p:spPr>
          <a:xfrm>
            <a:off x="968693" y="1775698"/>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SEIZE Block</a:t>
            </a:r>
            <a:endParaRPr lang="en-US" sz="4574" dirty="0"/>
          </a:p>
        </p:txBody>
      </p:sp>
      <p:sp>
        <p:nvSpPr>
          <p:cNvPr id="5" name="Text 3"/>
          <p:cNvSpPr/>
          <p:nvPr/>
        </p:nvSpPr>
        <p:spPr>
          <a:xfrm>
            <a:off x="968693" y="3118842"/>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Function</a:t>
            </a:r>
            <a:endParaRPr lang="en-US" sz="2287" dirty="0"/>
          </a:p>
        </p:txBody>
      </p:sp>
      <p:sp>
        <p:nvSpPr>
          <p:cNvPr id="6" name="Text 4"/>
          <p:cNvSpPr/>
          <p:nvPr/>
        </p:nvSpPr>
        <p:spPr>
          <a:xfrm>
            <a:off x="968693" y="3728799"/>
            <a:ext cx="2721531" cy="1975247"/>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Acquires a resource for a transaction, making the resource unavailable for other transactions.</a:t>
            </a:r>
            <a:endParaRPr lang="en-US" sz="1944" dirty="0"/>
          </a:p>
        </p:txBody>
      </p:sp>
      <p:sp>
        <p:nvSpPr>
          <p:cNvPr id="7" name="Text 5"/>
          <p:cNvSpPr/>
          <p:nvPr/>
        </p:nvSpPr>
        <p:spPr>
          <a:xfrm>
            <a:off x="4300061" y="3118842"/>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Parameters</a:t>
            </a:r>
            <a:endParaRPr lang="en-US" sz="2287" dirty="0"/>
          </a:p>
        </p:txBody>
      </p:sp>
      <p:sp>
        <p:nvSpPr>
          <p:cNvPr id="8" name="Text 6"/>
          <p:cNvSpPr/>
          <p:nvPr/>
        </p:nvSpPr>
        <p:spPr>
          <a:xfrm>
            <a:off x="4300061" y="3728799"/>
            <a:ext cx="2721531" cy="1185148"/>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The block's parameters define the resource that is being seized.</a:t>
            </a:r>
            <a:endParaRPr lang="en-US" sz="1944" dirty="0"/>
          </a:p>
        </p:txBody>
      </p:sp>
      <p:sp>
        <p:nvSpPr>
          <p:cNvPr id="9" name="Text 7"/>
          <p:cNvSpPr/>
          <p:nvPr/>
        </p:nvSpPr>
        <p:spPr>
          <a:xfrm>
            <a:off x="7631430" y="3118842"/>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Example</a:t>
            </a:r>
            <a:endParaRPr lang="en-US" sz="2287" dirty="0"/>
          </a:p>
        </p:txBody>
      </p:sp>
      <p:sp>
        <p:nvSpPr>
          <p:cNvPr id="10" name="Text 8"/>
          <p:cNvSpPr/>
          <p:nvPr/>
        </p:nvSpPr>
        <p:spPr>
          <a:xfrm>
            <a:off x="7631430" y="3728799"/>
            <a:ext cx="2721531" cy="2370296"/>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A Seize block connected to a resource called "Server" will acquire that server for a transaction, making it unavailable for other transactions.</a:t>
            </a:r>
            <a:endParaRPr lang="en-US" sz="1944" dirty="0"/>
          </a:p>
        </p:txBody>
      </p:sp>
      <p:sp>
        <p:nvSpPr>
          <p:cNvPr id="11" name="Text 9"/>
          <p:cNvSpPr/>
          <p:nvPr/>
        </p:nvSpPr>
        <p:spPr>
          <a:xfrm>
            <a:off x="10962799" y="3094196"/>
            <a:ext cx="2721531" cy="395049"/>
          </a:xfrm>
          <a:prstGeom prst="rect">
            <a:avLst/>
          </a:prstGeom>
          <a:noFill/>
          <a:ln/>
        </p:spPr>
        <p:txBody>
          <a:bodyPr wrap="none" rtlCol="0" anchor="t"/>
          <a:lstStyle/>
          <a:p>
            <a:pPr marL="0" indent="0">
              <a:lnSpc>
                <a:spcPts val="3110"/>
              </a:lnSpc>
              <a:buNone/>
            </a:pPr>
            <a:endParaRPr lang="en-US" sz="1944" dirty="0"/>
          </a:p>
        </p:txBody>
      </p:sp>
      <p:pic>
        <p:nvPicPr>
          <p:cNvPr id="12" name="Image 0" descr="preencoded.png"/>
          <p:cNvPicPr>
            <a:picLocks noChangeAspect="1"/>
          </p:cNvPicPr>
          <p:nvPr/>
        </p:nvPicPr>
        <p:blipFill>
          <a:blip r:embed="rId3"/>
          <a:stretch>
            <a:fillRect/>
          </a:stretch>
        </p:blipFill>
        <p:spPr>
          <a:xfrm>
            <a:off x="10962799" y="3766899"/>
            <a:ext cx="2721531" cy="1792129"/>
          </a:xfrm>
          <a:prstGeom prst="rect">
            <a:avLst/>
          </a:prstGeom>
        </p:spPr>
      </p:pic>
      <p:sp>
        <p:nvSpPr>
          <p:cNvPr id="13" name="Text 10"/>
          <p:cNvSpPr/>
          <p:nvPr/>
        </p:nvSpPr>
        <p:spPr>
          <a:xfrm>
            <a:off x="10962799" y="5836682"/>
            <a:ext cx="2721531"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1832015"/>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RELEASE Block</a:t>
            </a:r>
            <a:endParaRPr lang="en-US" sz="4574" dirty="0"/>
          </a:p>
        </p:txBody>
      </p:sp>
      <p:sp>
        <p:nvSpPr>
          <p:cNvPr id="5" name="Text 3"/>
          <p:cNvSpPr/>
          <p:nvPr/>
        </p:nvSpPr>
        <p:spPr>
          <a:xfrm>
            <a:off x="968693" y="3175159"/>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Function</a:t>
            </a:r>
            <a:endParaRPr lang="en-US" sz="2287" dirty="0"/>
          </a:p>
        </p:txBody>
      </p:sp>
      <p:sp>
        <p:nvSpPr>
          <p:cNvPr id="6" name="Text 4"/>
          <p:cNvSpPr/>
          <p:nvPr/>
        </p:nvSpPr>
        <p:spPr>
          <a:xfrm>
            <a:off x="968693" y="3785116"/>
            <a:ext cx="2721531" cy="1975247"/>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Releases a resource that was previously seized by a transaction, making it available for other transactions.</a:t>
            </a:r>
            <a:endParaRPr lang="en-US" sz="1944" dirty="0"/>
          </a:p>
        </p:txBody>
      </p:sp>
      <p:sp>
        <p:nvSpPr>
          <p:cNvPr id="7" name="Text 5"/>
          <p:cNvSpPr/>
          <p:nvPr/>
        </p:nvSpPr>
        <p:spPr>
          <a:xfrm>
            <a:off x="4300061" y="3175159"/>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Parameters</a:t>
            </a:r>
            <a:endParaRPr lang="en-US" sz="2287" dirty="0"/>
          </a:p>
        </p:txBody>
      </p:sp>
      <p:sp>
        <p:nvSpPr>
          <p:cNvPr id="8" name="Text 6"/>
          <p:cNvSpPr/>
          <p:nvPr/>
        </p:nvSpPr>
        <p:spPr>
          <a:xfrm>
            <a:off x="4300061" y="3785116"/>
            <a:ext cx="2721531" cy="1185148"/>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The block's parameters specify the resource that is being released.</a:t>
            </a:r>
            <a:endParaRPr lang="en-US" sz="1944" dirty="0"/>
          </a:p>
        </p:txBody>
      </p:sp>
      <p:sp>
        <p:nvSpPr>
          <p:cNvPr id="9" name="Text 7"/>
          <p:cNvSpPr/>
          <p:nvPr/>
        </p:nvSpPr>
        <p:spPr>
          <a:xfrm>
            <a:off x="7631430" y="3175159"/>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Example</a:t>
            </a:r>
            <a:endParaRPr lang="en-US" sz="2287" dirty="0"/>
          </a:p>
        </p:txBody>
      </p:sp>
      <p:sp>
        <p:nvSpPr>
          <p:cNvPr id="10" name="Text 8"/>
          <p:cNvSpPr/>
          <p:nvPr/>
        </p:nvSpPr>
        <p:spPr>
          <a:xfrm>
            <a:off x="7631430" y="3785116"/>
            <a:ext cx="2721531" cy="2370296"/>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A Release block connected to a resource called "Server" will release that server, making it available for other transactions.</a:t>
            </a:r>
            <a:endParaRPr lang="en-US" sz="1944" dirty="0"/>
          </a:p>
        </p:txBody>
      </p:sp>
      <p:sp>
        <p:nvSpPr>
          <p:cNvPr id="11" name="Text 9"/>
          <p:cNvSpPr/>
          <p:nvPr/>
        </p:nvSpPr>
        <p:spPr>
          <a:xfrm>
            <a:off x="10962799" y="3150513"/>
            <a:ext cx="2721531" cy="395049"/>
          </a:xfrm>
          <a:prstGeom prst="rect">
            <a:avLst/>
          </a:prstGeom>
          <a:noFill/>
          <a:ln/>
        </p:spPr>
        <p:txBody>
          <a:bodyPr wrap="none" rtlCol="0" anchor="t"/>
          <a:lstStyle/>
          <a:p>
            <a:pPr marL="0" indent="0">
              <a:lnSpc>
                <a:spcPts val="3110"/>
              </a:lnSpc>
              <a:buNone/>
            </a:pPr>
            <a:endParaRPr lang="en-US" sz="1944" dirty="0"/>
          </a:p>
        </p:txBody>
      </p:sp>
      <p:pic>
        <p:nvPicPr>
          <p:cNvPr id="12" name="Image 0" descr="preencoded.png"/>
          <p:cNvPicPr>
            <a:picLocks noChangeAspect="1"/>
          </p:cNvPicPr>
          <p:nvPr/>
        </p:nvPicPr>
        <p:blipFill>
          <a:blip r:embed="rId3"/>
          <a:stretch>
            <a:fillRect/>
          </a:stretch>
        </p:blipFill>
        <p:spPr>
          <a:xfrm>
            <a:off x="10962799" y="3823216"/>
            <a:ext cx="2721531" cy="1679496"/>
          </a:xfrm>
          <a:prstGeom prst="rect">
            <a:avLst/>
          </a:prstGeom>
        </p:spPr>
      </p:pic>
      <p:sp>
        <p:nvSpPr>
          <p:cNvPr id="13" name="Text 10"/>
          <p:cNvSpPr/>
          <p:nvPr/>
        </p:nvSpPr>
        <p:spPr>
          <a:xfrm>
            <a:off x="10962799" y="5780365"/>
            <a:ext cx="2721531"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1842016"/>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Depart Block</a:t>
            </a:r>
            <a:endParaRPr lang="en-US" sz="4574" dirty="0"/>
          </a:p>
        </p:txBody>
      </p:sp>
      <p:sp>
        <p:nvSpPr>
          <p:cNvPr id="5" name="Text 3"/>
          <p:cNvSpPr/>
          <p:nvPr/>
        </p:nvSpPr>
        <p:spPr>
          <a:xfrm>
            <a:off x="968693"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Function</a:t>
            </a:r>
            <a:endParaRPr lang="en-US" sz="2287" dirty="0"/>
          </a:p>
        </p:txBody>
      </p:sp>
      <p:sp>
        <p:nvSpPr>
          <p:cNvPr id="6" name="Text 4"/>
          <p:cNvSpPr/>
          <p:nvPr/>
        </p:nvSpPr>
        <p:spPr>
          <a:xfrm>
            <a:off x="968693" y="3795117"/>
            <a:ext cx="2721531" cy="1975247"/>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Removes transactions from a queue when they have finished receiving service or accessing a resource.</a:t>
            </a:r>
            <a:endParaRPr lang="en-US" sz="1944" dirty="0"/>
          </a:p>
        </p:txBody>
      </p:sp>
      <p:sp>
        <p:nvSpPr>
          <p:cNvPr id="7" name="Text 5"/>
          <p:cNvSpPr/>
          <p:nvPr/>
        </p:nvSpPr>
        <p:spPr>
          <a:xfrm>
            <a:off x="4300061"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Parameters</a:t>
            </a:r>
            <a:endParaRPr lang="en-US" sz="2287" dirty="0"/>
          </a:p>
        </p:txBody>
      </p:sp>
      <p:sp>
        <p:nvSpPr>
          <p:cNvPr id="8" name="Text 6"/>
          <p:cNvSpPr/>
          <p:nvPr/>
        </p:nvSpPr>
        <p:spPr>
          <a:xfrm>
            <a:off x="4300061" y="3795117"/>
            <a:ext cx="2721531" cy="1580198"/>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The block's parameters specify the queue from which transactions are removed.</a:t>
            </a:r>
            <a:endParaRPr lang="en-US" sz="1944" dirty="0"/>
          </a:p>
        </p:txBody>
      </p:sp>
      <p:sp>
        <p:nvSpPr>
          <p:cNvPr id="9" name="Text 7"/>
          <p:cNvSpPr/>
          <p:nvPr/>
        </p:nvSpPr>
        <p:spPr>
          <a:xfrm>
            <a:off x="7631430"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Example</a:t>
            </a:r>
            <a:endParaRPr lang="en-US" sz="2287" dirty="0"/>
          </a:p>
        </p:txBody>
      </p:sp>
      <p:sp>
        <p:nvSpPr>
          <p:cNvPr id="10" name="Text 8"/>
          <p:cNvSpPr/>
          <p:nvPr/>
        </p:nvSpPr>
        <p:spPr>
          <a:xfrm>
            <a:off x="7631430" y="3795117"/>
            <a:ext cx="2721531" cy="2370296"/>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A Depart block connected to a Queue block will remove transactions from that queue when they have finished processing.</a:t>
            </a:r>
            <a:endParaRPr lang="en-US" sz="1944" dirty="0"/>
          </a:p>
        </p:txBody>
      </p:sp>
      <p:pic>
        <p:nvPicPr>
          <p:cNvPr id="11" name="Image 0" descr="preencoded.png"/>
          <p:cNvPicPr>
            <a:picLocks noChangeAspect="1"/>
          </p:cNvPicPr>
          <p:nvPr/>
        </p:nvPicPr>
        <p:blipFill>
          <a:blip r:embed="rId3"/>
          <a:stretch>
            <a:fillRect/>
          </a:stretch>
        </p:blipFill>
        <p:spPr>
          <a:xfrm>
            <a:off x="10962799" y="3215997"/>
            <a:ext cx="2721531" cy="1661517"/>
          </a:xfrm>
          <a:prstGeom prst="rect">
            <a:avLst/>
          </a:prstGeom>
        </p:spPr>
      </p:pic>
      <p:sp>
        <p:nvSpPr>
          <p:cNvPr id="12" name="Text 9"/>
          <p:cNvSpPr/>
          <p:nvPr/>
        </p:nvSpPr>
        <p:spPr>
          <a:xfrm>
            <a:off x="10962799" y="5155168"/>
            <a:ext cx="2721531"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
        <p:nvSpPr>
          <p:cNvPr id="4" name="Text 2"/>
          <p:cNvSpPr/>
          <p:nvPr/>
        </p:nvSpPr>
        <p:spPr>
          <a:xfrm>
            <a:off x="968693" y="1842016"/>
            <a:ext cx="5809059" cy="726043"/>
          </a:xfrm>
          <a:prstGeom prst="rect">
            <a:avLst/>
          </a:prstGeom>
          <a:noFill/>
          <a:ln/>
        </p:spPr>
        <p:txBody>
          <a:bodyPr wrap="none" rtlCol="0" anchor="t"/>
          <a:lstStyle/>
          <a:p>
            <a:pPr marL="0" indent="0">
              <a:lnSpc>
                <a:spcPts val="5718"/>
              </a:lnSpc>
              <a:buNone/>
            </a:pPr>
            <a:r>
              <a:rPr lang="en-US" sz="4574" dirty="0">
                <a:solidFill>
                  <a:srgbClr val="FFD9BE"/>
                </a:solidFill>
                <a:latin typeface="Quattrocento" pitchFamily="34" charset="0"/>
                <a:ea typeface="Quattrocento" pitchFamily="34" charset="-122"/>
                <a:cs typeface="Quattrocento" pitchFamily="34" charset="-120"/>
              </a:rPr>
              <a:t>Enter Block</a:t>
            </a:r>
            <a:endParaRPr lang="en-US" sz="4574" dirty="0"/>
          </a:p>
        </p:txBody>
      </p:sp>
      <p:sp>
        <p:nvSpPr>
          <p:cNvPr id="5" name="Text 3"/>
          <p:cNvSpPr/>
          <p:nvPr/>
        </p:nvSpPr>
        <p:spPr>
          <a:xfrm>
            <a:off x="968693"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Function</a:t>
            </a:r>
            <a:endParaRPr lang="en-US" sz="2287" dirty="0"/>
          </a:p>
        </p:txBody>
      </p:sp>
      <p:sp>
        <p:nvSpPr>
          <p:cNvPr id="6" name="Text 4"/>
          <p:cNvSpPr/>
          <p:nvPr/>
        </p:nvSpPr>
        <p:spPr>
          <a:xfrm>
            <a:off x="968693" y="3795117"/>
            <a:ext cx="2721531" cy="1975247"/>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Increases the count of a resource by one, representing the arrival of a new unit of that resource.</a:t>
            </a:r>
            <a:endParaRPr lang="en-US" sz="1944" dirty="0"/>
          </a:p>
        </p:txBody>
      </p:sp>
      <p:sp>
        <p:nvSpPr>
          <p:cNvPr id="7" name="Text 5"/>
          <p:cNvSpPr/>
          <p:nvPr/>
        </p:nvSpPr>
        <p:spPr>
          <a:xfrm>
            <a:off x="4300061"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Parameters</a:t>
            </a:r>
            <a:endParaRPr lang="en-US" sz="2287" dirty="0"/>
          </a:p>
        </p:txBody>
      </p:sp>
      <p:sp>
        <p:nvSpPr>
          <p:cNvPr id="8" name="Text 6"/>
          <p:cNvSpPr/>
          <p:nvPr/>
        </p:nvSpPr>
        <p:spPr>
          <a:xfrm>
            <a:off x="4300061" y="3795117"/>
            <a:ext cx="2721531" cy="1580198"/>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The block's parameters define the resource whose count is being increased.</a:t>
            </a:r>
            <a:endParaRPr lang="en-US" sz="1944" dirty="0"/>
          </a:p>
        </p:txBody>
      </p:sp>
      <p:sp>
        <p:nvSpPr>
          <p:cNvPr id="9" name="Text 7"/>
          <p:cNvSpPr/>
          <p:nvPr/>
        </p:nvSpPr>
        <p:spPr>
          <a:xfrm>
            <a:off x="7631430" y="3185160"/>
            <a:ext cx="2721531" cy="363141"/>
          </a:xfrm>
          <a:prstGeom prst="rect">
            <a:avLst/>
          </a:prstGeom>
          <a:noFill/>
          <a:ln/>
        </p:spPr>
        <p:txBody>
          <a:bodyPr wrap="none" rtlCol="0" anchor="t"/>
          <a:lstStyle/>
          <a:p>
            <a:pPr marL="0" indent="0">
              <a:lnSpc>
                <a:spcPts val="2859"/>
              </a:lnSpc>
              <a:buNone/>
            </a:pPr>
            <a:r>
              <a:rPr lang="en-US" sz="2287" dirty="0">
                <a:solidFill>
                  <a:srgbClr val="FFD9BE"/>
                </a:solidFill>
                <a:latin typeface="Quattrocento" pitchFamily="34" charset="0"/>
                <a:ea typeface="Quattrocento" pitchFamily="34" charset="-122"/>
                <a:cs typeface="Quattrocento" pitchFamily="34" charset="-120"/>
              </a:rPr>
              <a:t>Example</a:t>
            </a:r>
            <a:endParaRPr lang="en-US" sz="2287" dirty="0"/>
          </a:p>
        </p:txBody>
      </p:sp>
      <p:sp>
        <p:nvSpPr>
          <p:cNvPr id="10" name="Text 8"/>
          <p:cNvSpPr/>
          <p:nvPr/>
        </p:nvSpPr>
        <p:spPr>
          <a:xfrm>
            <a:off x="7631430" y="3795117"/>
            <a:ext cx="2721531" cy="2370296"/>
          </a:xfrm>
          <a:prstGeom prst="rect">
            <a:avLst/>
          </a:prstGeom>
          <a:noFill/>
          <a:ln/>
        </p:spPr>
        <p:txBody>
          <a:bodyPr wrap="square" rtlCol="0" anchor="t"/>
          <a:lstStyle/>
          <a:p>
            <a:pPr marL="0" indent="0">
              <a:lnSpc>
                <a:spcPts val="3110"/>
              </a:lnSpc>
              <a:buNone/>
            </a:pPr>
            <a:r>
              <a:rPr lang="en-US" sz="1944" dirty="0">
                <a:solidFill>
                  <a:srgbClr val="F9EEE7"/>
                </a:solidFill>
                <a:latin typeface="Quattrocento" pitchFamily="34" charset="0"/>
                <a:ea typeface="Quattrocento" pitchFamily="34" charset="-122"/>
                <a:cs typeface="Quattrocento" pitchFamily="34" charset="-120"/>
              </a:rPr>
              <a:t>An Enter block connected to a resource called "Machine" will increase the count of available machines by one.</a:t>
            </a:r>
            <a:endParaRPr lang="en-US" sz="1944" dirty="0"/>
          </a:p>
        </p:txBody>
      </p:sp>
      <p:pic>
        <p:nvPicPr>
          <p:cNvPr id="11" name="Image 0" descr="preencoded.png"/>
          <p:cNvPicPr>
            <a:picLocks noChangeAspect="1"/>
          </p:cNvPicPr>
          <p:nvPr/>
        </p:nvPicPr>
        <p:blipFill>
          <a:blip r:embed="rId3"/>
          <a:stretch>
            <a:fillRect/>
          </a:stretch>
        </p:blipFill>
        <p:spPr>
          <a:xfrm>
            <a:off x="10962799" y="3215997"/>
            <a:ext cx="2721531" cy="1583650"/>
          </a:xfrm>
          <a:prstGeom prst="rect">
            <a:avLst/>
          </a:prstGeom>
        </p:spPr>
      </p:pic>
      <p:sp>
        <p:nvSpPr>
          <p:cNvPr id="12" name="Text 9"/>
          <p:cNvSpPr/>
          <p:nvPr/>
        </p:nvSpPr>
        <p:spPr>
          <a:xfrm>
            <a:off x="10962799" y="5077301"/>
            <a:ext cx="2721531" cy="395049"/>
          </a:xfrm>
          <a:prstGeom prst="rect">
            <a:avLst/>
          </a:prstGeom>
          <a:noFill/>
          <a:ln/>
        </p:spPr>
        <p:txBody>
          <a:bodyPr wrap="none" rtlCol="0" anchor="t"/>
          <a:lstStyle/>
          <a:p>
            <a:pPr marL="0" indent="0">
              <a:lnSpc>
                <a:spcPts val="3110"/>
              </a:lnSpc>
              <a:buNone/>
            </a:pP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776</Words>
  <Application>Microsoft Office PowerPoint</Application>
  <PresentationFormat>Custom</PresentationFormat>
  <Paragraphs>99</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Quattrocento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mahima koirala</cp:lastModifiedBy>
  <cp:revision>9</cp:revision>
  <dcterms:created xsi:type="dcterms:W3CDTF">2024-07-01T17:34:19Z</dcterms:created>
  <dcterms:modified xsi:type="dcterms:W3CDTF">2024-07-03T02:33:25Z</dcterms:modified>
</cp:coreProperties>
</file>