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lbert Sans"/>
      <p:regular r:id="rId10"/>
      <p:bold r:id="rId11"/>
      <p:italic r:id="rId12"/>
      <p:boldItalic r:id="rId13"/>
    </p:embeddedFont>
    <p:embeddedFont>
      <p:font typeface="Nanum Myeongj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AlbertSans-bold.fntdata"/><Relationship Id="rId10" Type="http://schemas.openxmlformats.org/officeDocument/2006/relationships/font" Target="fonts/AlbertSans-regular.fntdata"/><Relationship Id="rId13" Type="http://schemas.openxmlformats.org/officeDocument/2006/relationships/font" Target="fonts/AlbertSans-boldItalic.fntdata"/><Relationship Id="rId12" Type="http://schemas.openxmlformats.org/officeDocument/2006/relationships/font" Target="fonts/AlbertSans-italic.fntdata"/><Relationship Id="rId15" Type="http://schemas.openxmlformats.org/officeDocument/2006/relationships/font" Target="fonts/NanumMyeongjo-bold.fntdata"/><Relationship Id="rId14" Type="http://schemas.openxmlformats.org/officeDocument/2006/relationships/font" Target="fonts/NanumMyeongj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391d97c6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391d97c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91d97c62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391d97c62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91d97c62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391d97c62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999f8a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999f8a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4" name="Google Shape;14;p2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" name="Google Shape;15;p2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3" name="Google Shape;63;p11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5" name="Google Shape;65;p11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6" name="Google Shape;66;p11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13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92" name="Google Shape;92;p15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8" name="Google Shape;98;p15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8" name="Google Shape;108;p1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1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2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5" name="Google Shape;175;p25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6" name="Google Shape;176;p25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7" name="Google Shape;177;p25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5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5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5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25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7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" name="Google Shape;205;p28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9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9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31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3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" name="Google Shape;288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4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2" name="Google Shape;30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3" name="Google Shape;303;p4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3" name="Google Shape;323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5" name="Google Shape;33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" name="Google Shape;341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8" name="Google Shape;58;p10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9" name="Google Shape;59;p10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60" name="Google Shape;60;p10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5"/>
          <p:cNvSpPr txBox="1"/>
          <p:nvPr>
            <p:ph idx="3" type="title"/>
          </p:nvPr>
        </p:nvSpPr>
        <p:spPr>
          <a:xfrm>
            <a:off x="106208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22-23,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CIVIC HACKS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5"/>
          <p:cNvSpPr txBox="1"/>
          <p:nvPr>
            <p:ph type="title"/>
          </p:nvPr>
        </p:nvSpPr>
        <p:spPr>
          <a:xfrm>
            <a:off x="347550" y="2046600"/>
            <a:ext cx="44469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ReformAI</a:t>
            </a:r>
            <a:endParaRPr b="1"/>
          </a:p>
        </p:txBody>
      </p:sp>
      <p:sp>
        <p:nvSpPr>
          <p:cNvPr id="364" name="Google Shape;364;p55"/>
          <p:cNvSpPr txBox="1"/>
          <p:nvPr>
            <p:ph idx="1" type="subTitle"/>
          </p:nvPr>
        </p:nvSpPr>
        <p:spPr>
          <a:xfrm>
            <a:off x="7223581" y="3381375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Teammates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Mahima Lolla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Siddharth Shukla</a:t>
            </a:r>
            <a:br>
              <a:rPr lang="en"/>
            </a:br>
            <a:r>
              <a:rPr lang="en"/>
              <a:t>Sahil Satramani</a:t>
            </a:r>
            <a:br>
              <a:rPr lang="en"/>
            </a:br>
            <a:r>
              <a:rPr lang="en"/>
              <a:t>Ujjwal Pandit</a:t>
            </a:r>
            <a:br>
              <a:rPr lang="en"/>
            </a:br>
            <a:r>
              <a:rPr lang="en"/>
              <a:t>Suresh Palaparthi</a:t>
            </a:r>
            <a:endParaRPr/>
          </a:p>
        </p:txBody>
      </p:sp>
      <p:sp>
        <p:nvSpPr>
          <p:cNvPr id="365" name="Google Shape;365;p55"/>
          <p:cNvSpPr txBox="1"/>
          <p:nvPr/>
        </p:nvSpPr>
        <p:spPr>
          <a:xfrm>
            <a:off x="446025" y="2981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Rebuild lives.</a:t>
            </a:r>
            <a:endParaRPr i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3248925" y="1269750"/>
            <a:ext cx="5629500" cy="26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Many released offenders return to crime due to a lack of structured rehabilitation, employment opportunities, and community support.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Additionally, there is no real-time, data-driven system to assess public safety levels in different areas.</a:t>
            </a:r>
            <a:endParaRPr sz="2000"/>
          </a:p>
        </p:txBody>
      </p:sp>
      <p:sp>
        <p:nvSpPr>
          <p:cNvPr id="371" name="Google Shape;371;p56"/>
          <p:cNvSpPr txBox="1"/>
          <p:nvPr>
            <p:ph idx="3" type="title"/>
          </p:nvPr>
        </p:nvSpPr>
        <p:spPr>
          <a:xfrm>
            <a:off x="4692081" y="4954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Problem Statement</a:t>
            </a:r>
            <a:endParaRPr sz="1900"/>
          </a:p>
        </p:txBody>
      </p:sp>
      <p:pic>
        <p:nvPicPr>
          <p:cNvPr id="372" name="Google Shape;372;p56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9442" r="9434" t="0"/>
          <a:stretch/>
        </p:blipFill>
        <p:spPr>
          <a:xfrm>
            <a:off x="228600" y="223475"/>
            <a:ext cx="2857200" cy="2348100"/>
          </a:xfrm>
          <a:prstGeom prst="round2SameRect">
            <a:avLst>
              <a:gd fmla="val 16667" name="adj1"/>
              <a:gd fmla="val 0" name="adj2"/>
            </a:avLst>
          </a:prstGeom>
        </p:spPr>
      </p:pic>
      <p:pic>
        <p:nvPicPr>
          <p:cNvPr id="373" name="Google Shape;373;p56"/>
          <p:cNvPicPr preferRelativeResize="0"/>
          <p:nvPr>
            <p:ph idx="6" type="pic"/>
          </p:nvPr>
        </p:nvPicPr>
        <p:blipFill rotWithShape="1">
          <a:blip r:embed="rId4">
            <a:alphaModFix/>
          </a:blip>
          <a:srcRect b="8908" l="0" r="0" t="8908"/>
          <a:stretch/>
        </p:blipFill>
        <p:spPr>
          <a:xfrm rot="10800000">
            <a:off x="228600" y="2564446"/>
            <a:ext cx="2857200" cy="2348100"/>
          </a:xfrm>
          <a:prstGeom prst="round2Same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3129000" y="1107750"/>
            <a:ext cx="56295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br>
              <a:rPr b="1" lang="en" sz="14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EFEFEF"/>
                </a:solidFill>
              </a:rPr>
              <a:t>1️  </a:t>
            </a:r>
            <a:r>
              <a:rPr b="1" lang="en" sz="1400">
                <a:solidFill>
                  <a:srgbClr val="EFEFEF"/>
                </a:solidFill>
              </a:rPr>
              <a:t>Predicts recidivism risk</a:t>
            </a:r>
            <a:r>
              <a:rPr lang="en" sz="1400">
                <a:solidFill>
                  <a:srgbClr val="EFEFEF"/>
                </a:solidFill>
              </a:rPr>
              <a:t> using offender history, employment, and crime severity.</a:t>
            </a:r>
            <a:br>
              <a:rPr lang="en" sz="1400">
                <a:solidFill>
                  <a:srgbClr val="EFEFEF"/>
                </a:solidFill>
              </a:rPr>
            </a:br>
            <a:r>
              <a:rPr lang="en" sz="1400">
                <a:solidFill>
                  <a:srgbClr val="EFEFEF"/>
                </a:solidFill>
              </a:rPr>
              <a:t>2️  </a:t>
            </a:r>
            <a:r>
              <a:rPr b="1" lang="en" sz="1400">
                <a:solidFill>
                  <a:srgbClr val="EFEFEF"/>
                </a:solidFill>
              </a:rPr>
              <a:t>Recommends rehabilitation programs</a:t>
            </a:r>
            <a:r>
              <a:rPr lang="en" sz="1400">
                <a:solidFill>
                  <a:srgbClr val="EFEFEF"/>
                </a:solidFill>
              </a:rPr>
              <a:t> (job training, therapy, or supervision).</a:t>
            </a:r>
            <a:br>
              <a:rPr lang="en" sz="1400">
                <a:solidFill>
                  <a:srgbClr val="EFEFEF"/>
                </a:solidFill>
              </a:rPr>
            </a:br>
            <a:r>
              <a:rPr lang="en" sz="1400">
                <a:solidFill>
                  <a:srgbClr val="EFEFEF"/>
                </a:solidFill>
              </a:rPr>
              <a:t>3️   </a:t>
            </a:r>
            <a:r>
              <a:rPr b="1" lang="en" sz="1400">
                <a:solidFill>
                  <a:srgbClr val="EFEFEF"/>
                </a:solidFill>
              </a:rPr>
              <a:t>Analyzes crime trends</a:t>
            </a:r>
            <a:r>
              <a:rPr lang="en" sz="1400">
                <a:solidFill>
                  <a:srgbClr val="EFEFEF"/>
                </a:solidFill>
              </a:rPr>
              <a:t> to develop a </a:t>
            </a:r>
            <a:r>
              <a:rPr b="1" lang="en" sz="1400">
                <a:solidFill>
                  <a:srgbClr val="EFEFEF"/>
                </a:solidFill>
              </a:rPr>
              <a:t>Safety by Area Index</a:t>
            </a:r>
            <a:r>
              <a:rPr lang="en" sz="1400">
                <a:solidFill>
                  <a:srgbClr val="EFEFEF"/>
                </a:solidFill>
              </a:rPr>
              <a:t>.</a:t>
            </a:r>
            <a:endParaRPr sz="11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2"/>
                </a:solidFill>
              </a:rPr>
              <a:t>Key Features:</a:t>
            </a:r>
            <a:endParaRPr b="1" sz="14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EFEFEF"/>
                </a:solidFill>
              </a:rPr>
              <a:t>Machine Learning for risk prediction</a:t>
            </a:r>
            <a:r>
              <a:rPr lang="en" sz="1400">
                <a:solidFill>
                  <a:srgbClr val="EFEFEF"/>
                </a:solidFill>
              </a:rPr>
              <a:t> (Random Forest/XGBoost).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EFEFEF"/>
                </a:solidFill>
              </a:rPr>
              <a:t>Data-driven safety index</a:t>
            </a:r>
            <a:r>
              <a:rPr lang="en" sz="1400">
                <a:solidFill>
                  <a:srgbClr val="EFEFEF"/>
                </a:solidFill>
              </a:rPr>
              <a:t> (real-time crime mapping).</a:t>
            </a:r>
            <a:endParaRPr sz="1400">
              <a:solidFill>
                <a:srgbClr val="EFEFE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EFEFEF"/>
                </a:solidFill>
              </a:rPr>
              <a:t>Android app integration</a:t>
            </a:r>
            <a:r>
              <a:rPr lang="en" sz="1400">
                <a:solidFill>
                  <a:srgbClr val="EFEFEF"/>
                </a:solidFill>
              </a:rPr>
              <a:t> for easy access by law enforcement &amp; NGOs.</a:t>
            </a:r>
            <a:endParaRPr sz="14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9" name="Google Shape;379;p57"/>
          <p:cNvSpPr txBox="1"/>
          <p:nvPr>
            <p:ph idx="3" type="title"/>
          </p:nvPr>
        </p:nvSpPr>
        <p:spPr>
          <a:xfrm>
            <a:off x="3060449" y="535950"/>
            <a:ext cx="3023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Solution - </a:t>
            </a:r>
            <a:r>
              <a:rPr lang="en" sz="1900">
                <a:solidFill>
                  <a:schemeClr val="lt1"/>
                </a:solidFill>
              </a:rPr>
              <a:t>ReformAI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80" name="Google Shape;3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5" y="1599750"/>
            <a:ext cx="1782925" cy="18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1647" y="108825"/>
            <a:ext cx="527475" cy="5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35396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138" y="152400"/>
            <a:ext cx="2353963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9500" y="152400"/>
            <a:ext cx="23539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