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Impact" pitchFamily="34" charset="0"/>
      <p:regular r:id="rId12"/>
    </p:embeddedFont>
    <p:embeddedFont>
      <p:font typeface="Rockwell" pitchFamily="18" charset="0"/>
      <p:regular r:id="rId13"/>
      <p:bold r:id="rId14"/>
      <p:italic r:id="rId15"/>
      <p:boldItalic r:id="rId16"/>
    </p:embeddedFont>
    <p:embeddedFont>
      <p:font typeface="Roboto" charset="0"/>
      <p:regular r:id="rId17"/>
      <p:bold r:id="rId18"/>
      <p:italic r:id="rId19"/>
      <p:boldItalic r:id="rId20"/>
    </p:embeddedFont>
    <p:embeddedFont>
      <p:font typeface="Book Antiqua"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706" y="-91"/>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c8524d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8cc8524d8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c8524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8cc8524d8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e7fda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0e7fda7e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0e7fda7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90e7fda7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0e7fda7e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0e7fda7e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c8524d8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8cc8524d8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674EA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66"/>
        <p:cNvGrpSpPr/>
        <p:nvPr/>
      </p:nvGrpSpPr>
      <p:grpSpPr>
        <a:xfrm>
          <a:off x="0" y="0"/>
          <a:ext cx="0" cy="0"/>
          <a:chOff x="0" y="0"/>
          <a:chExt cx="0" cy="0"/>
        </a:xfrm>
      </p:grpSpPr>
      <p:sp>
        <p:nvSpPr>
          <p:cNvPr id="67" name="Google Shape;67;p13"/>
          <p:cNvSpPr/>
          <p:nvPr/>
        </p:nvSpPr>
        <p:spPr>
          <a:xfrm>
            <a:off x="-976325" y="0"/>
            <a:ext cx="7636800" cy="5143500"/>
          </a:xfrm>
          <a:prstGeom prst="roundRect">
            <a:avLst>
              <a:gd name="adj" fmla="val 16667"/>
            </a:avLst>
          </a:prstGeom>
          <a:solidFill>
            <a:srgbClr val="EFEFEF"/>
          </a:solidFill>
          <a:ln w="9525" cap="flat" cmpd="sng">
            <a:solidFill>
              <a:srgbClr val="D9D9D9"/>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rPr>
              <a:t>	</a:t>
            </a:r>
            <a:endParaRPr>
              <a:solidFill>
                <a:srgbClr val="434343"/>
              </a:solidFill>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457200" algn="l"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Project Name:  </a:t>
            </a:r>
            <a:r>
              <a:rPr lang="en" dirty="0" smtClean="0">
                <a:solidFill>
                  <a:srgbClr val="434343"/>
                </a:solidFill>
                <a:latin typeface="Impact"/>
                <a:ea typeface="Impact"/>
                <a:cs typeface="Impact"/>
                <a:sym typeface="Impact"/>
              </a:rPr>
              <a:t>Warehouseify</a:t>
            </a:r>
            <a:endParaRPr>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r>
              <a:rPr lang="en" dirty="0">
                <a:latin typeface="Impact"/>
                <a:ea typeface="Impact"/>
                <a:cs typeface="Impact"/>
                <a:sym typeface="Impact"/>
              </a:rPr>
              <a:t>			</a:t>
            </a:r>
            <a:endParaRPr>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	Team Members: </a:t>
            </a:r>
            <a:r>
              <a:rPr lang="en" dirty="0" smtClean="0">
                <a:solidFill>
                  <a:srgbClr val="434343"/>
                </a:solidFill>
                <a:latin typeface="Impact"/>
                <a:ea typeface="Impact"/>
                <a:cs typeface="Impact"/>
                <a:sym typeface="Impact"/>
              </a:rPr>
              <a:t>Mahima M</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434343"/>
                </a:solidFill>
                <a:latin typeface="Impact"/>
                <a:ea typeface="Impact"/>
                <a:cs typeface="Impact"/>
                <a:sym typeface="Impact"/>
              </a:rPr>
              <a:t>		         Shivaani S</a:t>
            </a:r>
            <a:endParaRPr>
              <a:solidFill>
                <a:srgbClr val="434343"/>
              </a:solidFill>
              <a:latin typeface="Impact"/>
              <a:ea typeface="Impact"/>
              <a:cs typeface="Impact"/>
              <a:sym typeface="Impact"/>
            </a:endParaRPr>
          </a:p>
        </p:txBody>
      </p:sp>
      <p:pic>
        <p:nvPicPr>
          <p:cNvPr id="68" name="Google Shape;68;p13"/>
          <p:cNvPicPr preferRelativeResize="0"/>
          <p:nvPr/>
        </p:nvPicPr>
        <p:blipFill rotWithShape="1">
          <a:blip r:embed="rId3">
            <a:alphaModFix/>
          </a:blip>
          <a:srcRect/>
          <a:stretch/>
        </p:blipFill>
        <p:spPr>
          <a:xfrm>
            <a:off x="-192348" y="380425"/>
            <a:ext cx="4634374" cy="2415574"/>
          </a:xfrm>
          <a:prstGeom prst="rect">
            <a:avLst/>
          </a:prstGeom>
          <a:noFill/>
          <a:ln>
            <a:noFill/>
          </a:ln>
        </p:spPr>
      </p:pic>
      <p:pic>
        <p:nvPicPr>
          <p:cNvPr id="69" name="Google Shape;69;p13"/>
          <p:cNvPicPr preferRelativeResize="0"/>
          <p:nvPr/>
        </p:nvPicPr>
        <p:blipFill>
          <a:blip r:embed="rId4">
            <a:alphaModFix/>
          </a:blip>
          <a:stretch>
            <a:fillRect/>
          </a:stretch>
        </p:blipFill>
        <p:spPr>
          <a:xfrm>
            <a:off x="4442020" y="277395"/>
            <a:ext cx="1820500" cy="423775"/>
          </a:xfrm>
          <a:prstGeom prst="rect">
            <a:avLst/>
          </a:prstGeom>
          <a:noFill/>
          <a:ln w="9525" cap="flat" cmpd="sng">
            <a:solidFill>
              <a:srgbClr val="D9D9D9"/>
            </a:solidFill>
            <a:prstDash val="solid"/>
            <a:round/>
            <a:headEnd type="none" w="sm" len="sm"/>
            <a:tailEnd type="none" w="sm" len="sm"/>
          </a:ln>
          <a:effectLst>
            <a:outerShdw blurRad="57150" dist="19050" dir="5400000" algn="bl" rotWithShape="0">
              <a:srgbClr val="000000">
                <a:alpha val="498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Introduction </a:t>
            </a:r>
            <a:endParaRPr sz="2600">
              <a:solidFill>
                <a:srgbClr val="EFEFEF"/>
              </a:solidFill>
              <a:latin typeface="Rockwell"/>
              <a:ea typeface="Rockwell"/>
              <a:cs typeface="Rockwell"/>
              <a:sym typeface="Rockwell"/>
            </a:endParaRPr>
          </a:p>
        </p:txBody>
      </p:sp>
      <p:pic>
        <p:nvPicPr>
          <p:cNvPr id="75" name="Google Shape;75;p14"/>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76" name="Google Shape;76;p14"/>
          <p:cNvSpPr txBox="1"/>
          <p:nvPr/>
        </p:nvSpPr>
        <p:spPr>
          <a:xfrm>
            <a:off x="984500" y="2129725"/>
            <a:ext cx="7434000" cy="22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200"/>
              <a:buFont typeface="Arial"/>
              <a:buNone/>
            </a:pPr>
            <a:endParaRPr sz="1600">
              <a:latin typeface="Roboto"/>
              <a:ea typeface="Roboto"/>
              <a:cs typeface="Roboto"/>
              <a:sym typeface="Roboto"/>
            </a:endParaRPr>
          </a:p>
        </p:txBody>
      </p:sp>
      <p:sp>
        <p:nvSpPr>
          <p:cNvPr id="5" name="TextBox 4"/>
          <p:cNvSpPr txBox="1"/>
          <p:nvPr/>
        </p:nvSpPr>
        <p:spPr>
          <a:xfrm>
            <a:off x="721895" y="2200060"/>
            <a:ext cx="7899592" cy="2031325"/>
          </a:xfrm>
          <a:prstGeom prst="rect">
            <a:avLst/>
          </a:prstGeom>
          <a:noFill/>
        </p:spPr>
        <p:txBody>
          <a:bodyPr wrap="square" rtlCol="0">
            <a:spAutoFit/>
          </a:bodyPr>
          <a:lstStyle/>
          <a:p>
            <a:pPr>
              <a:buFont typeface="Arial" pitchFamily="34" charset="0"/>
              <a:buChar char="•"/>
            </a:pPr>
            <a:r>
              <a:rPr lang="es" dirty="0" smtClean="0">
                <a:solidFill>
                  <a:schemeClr val="bg2">
                    <a:lumMod val="75000"/>
                  </a:schemeClr>
                </a:solidFill>
              </a:rPr>
              <a:t>A food delivery company has to deal with a lot of perishable goods, which indicates that predicting the daily and weekly demand  plays a important role in its sales.</a:t>
            </a:r>
          </a:p>
          <a:p>
            <a:pPr>
              <a:buFont typeface="Arial" pitchFamily="34" charset="0"/>
              <a:buChar char="•"/>
            </a:pPr>
            <a:r>
              <a:rPr lang="en-US" dirty="0" smtClean="0">
                <a:solidFill>
                  <a:schemeClr val="bg2">
                    <a:lumMod val="75000"/>
                  </a:schemeClr>
                </a:solidFill>
              </a:rPr>
              <a:t> Too much of goods can lead to wastage whereas not enough can lead a loss of the company.</a:t>
            </a:r>
          </a:p>
          <a:p>
            <a:pPr>
              <a:buFont typeface="Arial" pitchFamily="34" charset="0"/>
              <a:buChar char="•"/>
            </a:pPr>
            <a:r>
              <a:rPr lang="en-US" dirty="0" smtClean="0">
                <a:solidFill>
                  <a:schemeClr val="bg2">
                    <a:lumMod val="75000"/>
                  </a:schemeClr>
                </a:solidFill>
              </a:rPr>
              <a:t> 40 % of the food produced in India is wasted. Despite adequate food production, the UN has reported that about 190 million Indians remain undernourished. It is further estimated that the value of food wastage in India is around ₹92,000 </a:t>
            </a:r>
            <a:r>
              <a:rPr lang="en-US" dirty="0" err="1" smtClean="0">
                <a:solidFill>
                  <a:schemeClr val="bg2">
                    <a:lumMod val="75000"/>
                  </a:schemeClr>
                </a:solidFill>
              </a:rPr>
              <a:t>crores</a:t>
            </a:r>
            <a:r>
              <a:rPr lang="en-US" dirty="0" smtClean="0">
                <a:solidFill>
                  <a:schemeClr val="bg2">
                    <a:lumMod val="75000"/>
                  </a:schemeClr>
                </a:solidFill>
              </a:rPr>
              <a:t> per annum.</a:t>
            </a:r>
          </a:p>
          <a:p>
            <a:pPr lvl="0">
              <a:buFont typeface="Arial" pitchFamily="34" charset="0"/>
              <a:buChar char="•"/>
            </a:pPr>
            <a:r>
              <a:rPr lang="en-US" dirty="0" smtClean="0">
                <a:solidFill>
                  <a:schemeClr val="bg2">
                    <a:lumMod val="75000"/>
                  </a:schemeClr>
                </a:solidFill>
              </a:rPr>
              <a:t> Since the raw materials are perishable, planning on their demand for weekly basis is of utmost importance.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 of your techstack</a:t>
            </a:r>
            <a:endParaRPr sz="2600">
              <a:solidFill>
                <a:srgbClr val="EFEFEF"/>
              </a:solidFill>
              <a:latin typeface="Rockwell"/>
              <a:ea typeface="Rockwell"/>
              <a:cs typeface="Rockwell"/>
              <a:sym typeface="Rockwell"/>
            </a:endParaRPr>
          </a:p>
          <a:p>
            <a:pPr marL="0" lvl="0" indent="0" algn="l" rtl="0">
              <a:lnSpc>
                <a:spcPct val="100000"/>
              </a:lnSpc>
              <a:spcBef>
                <a:spcPts val="0"/>
              </a:spcBef>
              <a:spcAft>
                <a:spcPts val="0"/>
              </a:spcAft>
              <a:buSzPts val="3200"/>
              <a:buNone/>
            </a:pPr>
            <a:endParaRPr sz="2600">
              <a:solidFill>
                <a:srgbClr val="EFEFEF"/>
              </a:solidFill>
              <a:latin typeface="Rockwell"/>
              <a:ea typeface="Rockwell"/>
              <a:cs typeface="Rockwell"/>
              <a:sym typeface="Rockwell"/>
            </a:endParaRPr>
          </a:p>
        </p:txBody>
      </p:sp>
      <p:pic>
        <p:nvPicPr>
          <p:cNvPr id="82" name="Google Shape;82;p15"/>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83" name="Google Shape;83;p15"/>
          <p:cNvSpPr txBox="1"/>
          <p:nvPr/>
        </p:nvSpPr>
        <p:spPr>
          <a:xfrm>
            <a:off x="944325" y="1999125"/>
            <a:ext cx="7674900" cy="2591700"/>
          </a:xfrm>
          <a:prstGeom prst="rect">
            <a:avLst/>
          </a:prstGeom>
          <a:noFill/>
          <a:ln>
            <a:noFill/>
          </a:ln>
        </p:spPr>
        <p:txBody>
          <a:bodyPr spcFirstLastPara="1" wrap="square" lIns="91425" tIns="91425" rIns="91425" bIns="91425" anchor="t" anchorCtr="0">
            <a:noAutofit/>
          </a:bodyPr>
          <a:lstStyle/>
          <a:p>
            <a:pPr>
              <a:buFont typeface="Arial" pitchFamily="34" charset="0"/>
              <a:buChar char="•"/>
            </a:pPr>
            <a:r>
              <a:rPr lang="en-US" dirty="0" smtClean="0">
                <a:solidFill>
                  <a:schemeClr val="bg2">
                    <a:lumMod val="75000"/>
                  </a:schemeClr>
                </a:solidFill>
              </a:rPr>
              <a:t>Overloaded inventory and a customer leaving the store disappointed due to no stock of goods are some of the major problems in warehouse management.</a:t>
            </a:r>
          </a:p>
          <a:p>
            <a:pPr lvl="0">
              <a:buFont typeface="Arial" pitchFamily="34" charset="0"/>
              <a:buChar char="•"/>
            </a:pPr>
            <a:r>
              <a:rPr lang="en-US" dirty="0" smtClean="0">
                <a:solidFill>
                  <a:schemeClr val="bg2">
                    <a:lumMod val="75000"/>
                  </a:schemeClr>
                </a:solidFill>
              </a:rPr>
              <a:t> The inventory capacity must be aligned with the demand of customers in a given time frame.</a:t>
            </a:r>
          </a:p>
          <a:p>
            <a:pPr lvl="0">
              <a:buFont typeface="Arial" pitchFamily="34" charset="0"/>
              <a:buChar char="•"/>
            </a:pPr>
            <a:r>
              <a:rPr lang="en-US" dirty="0" smtClean="0">
                <a:solidFill>
                  <a:schemeClr val="bg2">
                    <a:lumMod val="75000"/>
                  </a:schemeClr>
                </a:solidFill>
              </a:rPr>
              <a:t> Hence, we propose the solution of developing a mobile and a web application to interact with the machine learning model to predict the demand for goods based on the fluctuating customer needs and supply situations.</a:t>
            </a:r>
          </a:p>
          <a:p>
            <a:pPr lvl="0">
              <a:buFont typeface="Arial" pitchFamily="34" charset="0"/>
              <a:buChar char="•"/>
            </a:pPr>
            <a:r>
              <a:rPr lang="en-US" dirty="0" smtClean="0">
                <a:solidFill>
                  <a:schemeClr val="bg2">
                    <a:lumMod val="75000"/>
                  </a:schemeClr>
                </a:solidFill>
              </a:rPr>
              <a:t> This system will help to avoid food wastage and provide an value added tool to improve the business revenue.</a:t>
            </a: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714758" y="5094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dirty="0">
                <a:solidFill>
                  <a:srgbClr val="EFEFEF"/>
                </a:solidFill>
                <a:latin typeface="Rockwell"/>
                <a:ea typeface="Rockwell"/>
                <a:cs typeface="Rockwell"/>
                <a:sym typeface="Rockwell"/>
              </a:rPr>
              <a:t>Development</a:t>
            </a:r>
            <a:endParaRPr sz="2600">
              <a:solidFill>
                <a:srgbClr val="EFEFEF"/>
              </a:solidFill>
              <a:latin typeface="Rockwell"/>
              <a:ea typeface="Rockwell"/>
              <a:cs typeface="Rockwell"/>
              <a:sym typeface="Rockwell"/>
            </a:endParaRPr>
          </a:p>
        </p:txBody>
      </p:sp>
      <p:pic>
        <p:nvPicPr>
          <p:cNvPr id="89" name="Google Shape;89;p16"/>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90" name="Google Shape;90;p16"/>
          <p:cNvSpPr txBox="1"/>
          <p:nvPr/>
        </p:nvSpPr>
        <p:spPr>
          <a:xfrm>
            <a:off x="974450" y="2159875"/>
            <a:ext cx="7434000" cy="2471400"/>
          </a:xfrm>
          <a:prstGeom prst="rect">
            <a:avLst/>
          </a:prstGeom>
          <a:noFill/>
          <a:ln>
            <a:noFill/>
          </a:ln>
        </p:spPr>
        <p:txBody>
          <a:bodyPr spcFirstLastPara="1" wrap="square" lIns="91425" tIns="91425" rIns="91425" bIns="91425" anchor="t" anchorCtr="0">
            <a:noAutofit/>
          </a:bodyPr>
          <a:lstStyle/>
          <a:p>
            <a:pPr>
              <a:buFont typeface="Arial" pitchFamily="34" charset="0"/>
              <a:buChar char="•"/>
            </a:pPr>
            <a:r>
              <a:rPr lang="en-US" dirty="0" smtClean="0">
                <a:latin typeface="Book Antiqua" pitchFamily="18" charset="0"/>
              </a:rPr>
              <a:t>Clustering and association algorithms were used to classify the users and the products based on their similarities.</a:t>
            </a:r>
          </a:p>
          <a:p>
            <a:pPr>
              <a:buFont typeface="Arial" pitchFamily="34" charset="0"/>
              <a:buChar char="•"/>
            </a:pPr>
            <a:r>
              <a:rPr lang="en-US" dirty="0" smtClean="0">
                <a:latin typeface="Book Antiqua" pitchFamily="18" charset="0"/>
              </a:rPr>
              <a:t> Feature scaling was used to standardize the range of independent variables of data.</a:t>
            </a:r>
          </a:p>
          <a:p>
            <a:pPr>
              <a:buFont typeface="Arial" pitchFamily="34" charset="0"/>
              <a:buChar char="•"/>
            </a:pPr>
            <a:r>
              <a:rPr lang="en-US" dirty="0" smtClean="0">
                <a:latin typeface="Book Antiqua" pitchFamily="18" charset="0"/>
              </a:rPr>
              <a:t> Outliers detection was done using Turkey’s Method.</a:t>
            </a:r>
          </a:p>
          <a:p>
            <a:pPr>
              <a:buFont typeface="Arial" pitchFamily="34" charset="0"/>
              <a:buChar char="•"/>
            </a:pPr>
            <a:r>
              <a:rPr lang="en-US" dirty="0" smtClean="0">
                <a:latin typeface="Book Antiqua" pitchFamily="18" charset="0"/>
              </a:rPr>
              <a:t> Principal Component Analysis was used to draw conclusions based on maximum variance calculations.</a:t>
            </a:r>
          </a:p>
          <a:p>
            <a:pPr>
              <a:buFont typeface="Arial" pitchFamily="34" charset="0"/>
              <a:buChar char="•"/>
            </a:pPr>
            <a:r>
              <a:rPr lang="en-US" dirty="0" smtClean="0">
                <a:latin typeface="Book Antiqua" pitchFamily="18" charset="0"/>
              </a:rPr>
              <a:t>  Graphs were plotted and percentile ranks were taken and the demand for goods was calculated.</a:t>
            </a:r>
          </a:p>
          <a:p>
            <a:pPr>
              <a:buFont typeface="Arial" pitchFamily="34" charset="0"/>
              <a:buChar char="•"/>
            </a:pPr>
            <a:r>
              <a:rPr lang="en-IN" dirty="0" smtClean="0">
                <a:latin typeface="Book Antiqua" pitchFamily="18" charset="0"/>
              </a:rPr>
              <a:t>The web application was built using the </a:t>
            </a:r>
            <a:r>
              <a:rPr lang="en-IN" dirty="0" err="1" smtClean="0">
                <a:latin typeface="Book Antiqua" pitchFamily="18" charset="0"/>
              </a:rPr>
              <a:t>streamlit</a:t>
            </a:r>
            <a:r>
              <a:rPr lang="en-IN" dirty="0" smtClean="0">
                <a:latin typeface="Book Antiqua" pitchFamily="18" charset="0"/>
              </a:rPr>
              <a:t> framework, and the developed using the android studio. </a:t>
            </a:r>
            <a:endParaRPr lang="en-US" dirty="0" smtClean="0">
              <a:latin typeface="Book Antiqua" pitchFamily="18" charset="0"/>
            </a:endParaRPr>
          </a:p>
          <a:p>
            <a:pPr marL="0" lvl="0" indent="0" algn="l" rtl="0">
              <a:spcBef>
                <a:spcPts val="0"/>
              </a:spcBef>
              <a:spcAft>
                <a:spcPts val="0"/>
              </a:spcAft>
              <a:buClr>
                <a:srgbClr val="000000"/>
              </a:buClr>
              <a:buSzPts val="3200"/>
              <a:buFont typeface="Arial"/>
              <a:buNone/>
            </a:pP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dirty="0">
                <a:solidFill>
                  <a:srgbClr val="EFEFEF"/>
                </a:solidFill>
                <a:latin typeface="Rockwell"/>
                <a:ea typeface="Rockwell"/>
                <a:cs typeface="Rockwell"/>
                <a:sym typeface="Rockwell"/>
              </a:rPr>
              <a:t>Working</a:t>
            </a:r>
            <a:endParaRPr sz="2600">
              <a:solidFill>
                <a:srgbClr val="EFEFEF"/>
              </a:solidFill>
              <a:latin typeface="Rockwell"/>
              <a:ea typeface="Rockwell"/>
              <a:cs typeface="Rockwell"/>
              <a:sym typeface="Rockwell"/>
            </a:endParaRPr>
          </a:p>
        </p:txBody>
      </p:sp>
      <p:pic>
        <p:nvPicPr>
          <p:cNvPr id="96" name="Google Shape;96;p17"/>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97" name="Google Shape;97;p17"/>
          <p:cNvSpPr txBox="1"/>
          <p:nvPr/>
        </p:nvSpPr>
        <p:spPr>
          <a:xfrm>
            <a:off x="803675" y="1958950"/>
            <a:ext cx="7866000" cy="27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200"/>
            </a:pPr>
            <a:r>
              <a:rPr lang="en" sz="1600" dirty="0" smtClean="0">
                <a:latin typeface="Roboto"/>
                <a:ea typeface="Roboto"/>
                <a:cs typeface="Roboto"/>
                <a:sym typeface="Roboto"/>
              </a:rPr>
              <a:t>The mobile application was built using the streamlit framework and the mobile application was built using android studio. These applications shows the user the weekly (for 10 and 20 weeks) and monthly demand required to be stored in a warehouse.</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Future scope </a:t>
            </a:r>
            <a:endParaRPr sz="2600">
              <a:solidFill>
                <a:srgbClr val="EFEFEF"/>
              </a:solidFill>
              <a:latin typeface="Rockwell"/>
              <a:ea typeface="Rockwell"/>
              <a:cs typeface="Rockwell"/>
              <a:sym typeface="Rockwell"/>
            </a:endParaRPr>
          </a:p>
        </p:txBody>
      </p:sp>
      <p:pic>
        <p:nvPicPr>
          <p:cNvPr id="103" name="Google Shape;103;p18"/>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04" name="Google Shape;104;p18"/>
          <p:cNvSpPr txBox="1"/>
          <p:nvPr/>
        </p:nvSpPr>
        <p:spPr>
          <a:xfrm>
            <a:off x="773525" y="2119675"/>
            <a:ext cx="7795500" cy="2541600"/>
          </a:xfrm>
          <a:prstGeom prst="rect">
            <a:avLst/>
          </a:prstGeom>
          <a:noFill/>
          <a:ln>
            <a:noFill/>
          </a:ln>
        </p:spPr>
        <p:txBody>
          <a:bodyPr spcFirstLastPara="1" wrap="square" lIns="91425" tIns="91425" rIns="91425" bIns="91425" anchor="t" anchorCtr="0">
            <a:noAutofit/>
          </a:bodyPr>
          <a:lstStyle/>
          <a:p>
            <a:pPr>
              <a:buFont typeface="Arial" pitchFamily="34" charset="0"/>
              <a:buChar char="•"/>
            </a:pPr>
            <a:r>
              <a:rPr lang="en-US" dirty="0" smtClean="0">
                <a:solidFill>
                  <a:srgbClr val="0E2A47"/>
                </a:solidFill>
              </a:rPr>
              <a:t>Wastage of goods can be forestalled. </a:t>
            </a:r>
          </a:p>
          <a:p>
            <a:pPr>
              <a:buFont typeface="Arial" pitchFamily="34" charset="0"/>
              <a:buChar char="•"/>
            </a:pPr>
            <a:r>
              <a:rPr lang="en-US" dirty="0" smtClean="0">
                <a:solidFill>
                  <a:srgbClr val="0E2A47"/>
                </a:solidFill>
              </a:rPr>
              <a:t>Demand for goods can be anticipated which thusly helps in the effective administration of the warehouse.</a:t>
            </a:r>
            <a:endParaRPr lang="es" dirty="0" smtClean="0">
              <a:solidFill>
                <a:srgbClr val="0E2A47"/>
              </a:solidFill>
            </a:endParaRPr>
          </a:p>
          <a:p>
            <a:pPr marL="0" lvl="0" indent="0" algn="l" rtl="0">
              <a:spcBef>
                <a:spcPts val="0"/>
              </a:spcBef>
              <a:spcAft>
                <a:spcPts val="0"/>
              </a:spcAft>
              <a:buNone/>
            </a:pPr>
            <a:r>
              <a:rPr lang="en" dirty="0" smtClean="0">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Market Viability</a:t>
            </a:r>
            <a:endParaRPr sz="2600">
              <a:solidFill>
                <a:srgbClr val="EFEFEF"/>
              </a:solidFill>
              <a:latin typeface="Rockwell"/>
              <a:ea typeface="Rockwell"/>
              <a:cs typeface="Rockwell"/>
              <a:sym typeface="Rockwell"/>
            </a:endParaRPr>
          </a:p>
        </p:txBody>
      </p:sp>
      <p:pic>
        <p:nvPicPr>
          <p:cNvPr id="110" name="Google Shape;110;p19"/>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11" name="Google Shape;111;p19"/>
          <p:cNvSpPr txBox="1"/>
          <p:nvPr/>
        </p:nvSpPr>
        <p:spPr>
          <a:xfrm>
            <a:off x="773525" y="2119675"/>
            <a:ext cx="7795500" cy="2541600"/>
          </a:xfrm>
          <a:prstGeom prst="rect">
            <a:avLst/>
          </a:prstGeom>
          <a:noFill/>
          <a:ln>
            <a:noFill/>
          </a:ln>
        </p:spPr>
        <p:txBody>
          <a:bodyPr spcFirstLastPara="1" wrap="square" lIns="91425" tIns="91425" rIns="91425" bIns="91425" anchor="t" anchorCtr="0">
            <a:noAutofit/>
          </a:bodyPr>
          <a:lstStyle/>
          <a:p>
            <a:pPr>
              <a:buFont typeface="Arial" pitchFamily="34" charset="0"/>
              <a:buChar char="•"/>
            </a:pPr>
            <a:r>
              <a:rPr lang="en-US" dirty="0" smtClean="0"/>
              <a:t>The web application helps the user to forecast the demand requirements for the next few weeks.</a:t>
            </a:r>
          </a:p>
          <a:p>
            <a:pPr>
              <a:buFont typeface="Arial" pitchFamily="34" charset="0"/>
              <a:buChar char="•"/>
            </a:pPr>
            <a:r>
              <a:rPr lang="en-US" dirty="0" smtClean="0"/>
              <a:t>This application is easy to use and can be utilized by the clients having fundamental knowledge too.</a:t>
            </a:r>
          </a:p>
          <a:p>
            <a:pPr>
              <a:buFont typeface="Arial" pitchFamily="34" charset="0"/>
              <a:buChar char="•"/>
            </a:pPr>
            <a:r>
              <a:rPr lang="en-US" dirty="0" smtClean="0"/>
              <a:t> Sustentation? “</a:t>
            </a:r>
            <a:r>
              <a:rPr lang="en-US" dirty="0" err="1" smtClean="0"/>
              <a:t>Warehouseify</a:t>
            </a:r>
            <a:r>
              <a:rPr lang="en-US" dirty="0" smtClean="0"/>
              <a:t>”. This is our tag line which indicates that by anticipating the demand prerequisites, the wastage of the perishable goods can be prevented hence the warehouses can also be managed efficiently.</a:t>
            </a:r>
          </a:p>
          <a:p>
            <a:pPr marL="0" lvl="0" indent="0" algn="l" rtl="0">
              <a:spcBef>
                <a:spcPts val="0"/>
              </a:spcBef>
              <a:spcAft>
                <a:spcPts val="0"/>
              </a:spcAft>
              <a:buNone/>
            </a:pPr>
            <a:r>
              <a:rPr lang="en" dirty="0" smtClean="0">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How our “app” makes India Atmanirbhar</a:t>
            </a:r>
            <a:endParaRPr sz="2600" u="sng">
              <a:solidFill>
                <a:srgbClr val="EFEFEF"/>
              </a:solidFill>
              <a:latin typeface="Rockwell"/>
              <a:ea typeface="Rockwell"/>
              <a:cs typeface="Rockwell"/>
              <a:sym typeface="Rockwell"/>
            </a:endParaRPr>
          </a:p>
        </p:txBody>
      </p:sp>
      <p:pic>
        <p:nvPicPr>
          <p:cNvPr id="117" name="Google Shape;117;p20"/>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4" name="TextBox 3"/>
          <p:cNvSpPr txBox="1"/>
          <p:nvPr/>
        </p:nvSpPr>
        <p:spPr>
          <a:xfrm>
            <a:off x="632517" y="2131308"/>
            <a:ext cx="7865215" cy="1600438"/>
          </a:xfrm>
          <a:prstGeom prst="rect">
            <a:avLst/>
          </a:prstGeom>
          <a:noFill/>
        </p:spPr>
        <p:txBody>
          <a:bodyPr wrap="square" rtlCol="0">
            <a:spAutoFit/>
          </a:bodyPr>
          <a:lstStyle/>
          <a:p>
            <a:r>
              <a:rPr lang="en-US" dirty="0" smtClean="0"/>
              <a:t>Atmanirbhar Bharat means “Self-Reliant India”, which can also be rephrased as “Fend for Yourself”. In accordance to this statement, we aim to develop a web application which interacts with the machine learning model to predict the fluctuations in the demand of perishable products for the next few weeks. On foreseeing the demand of merchandise for a specific time frame, limits the wastage of excess production. Thusly the utilization of raw materials which are being imported can be diminished to certain extent.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19150" y="1630925"/>
            <a:ext cx="7505700" cy="241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4400">
                <a:solidFill>
                  <a:schemeClr val="lt2"/>
                </a:solidFill>
              </a:rPr>
              <a:t>THANK YOU!</a:t>
            </a:r>
            <a:endParaRPr sz="4400">
              <a:solidFill>
                <a:schemeClr val="lt2"/>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362</Words>
  <PresentationFormat>On-screen Show (16:9)</PresentationFormat>
  <Paragraphs>45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Impact</vt:lpstr>
      <vt:lpstr>Rockwell</vt:lpstr>
      <vt:lpstr>Roboto</vt:lpstr>
      <vt:lpstr>Book Antiqua</vt:lpstr>
      <vt:lpstr>Material</vt:lpstr>
      <vt:lpstr>Slide 1</vt:lpstr>
      <vt:lpstr>Introduction </vt:lpstr>
      <vt:lpstr>Development of your techstack </vt:lpstr>
      <vt:lpstr>Development</vt:lpstr>
      <vt:lpstr>Working</vt:lpstr>
      <vt:lpstr>Future scope </vt:lpstr>
      <vt:lpstr>Market Viability</vt:lpstr>
      <vt:lpstr>How our “app” makes India Atmanirbhar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MAHIMA MANIGANDAN</dc:creator>
  <cp:lastModifiedBy>HP</cp:lastModifiedBy>
  <cp:revision>5</cp:revision>
  <dcterms:modified xsi:type="dcterms:W3CDTF">2020-08-18T18:34:13Z</dcterms:modified>
</cp:coreProperties>
</file>