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9"/>
  </p:notesMasterIdLst>
  <p:sldIdLst>
    <p:sldId id="256" r:id="rId3"/>
    <p:sldId id="258" r:id="rId4"/>
    <p:sldId id="260" r:id="rId5"/>
    <p:sldId id="262" r:id="rId6"/>
    <p:sldId id="263" r:id="rId7"/>
    <p:sldId id="293" r:id="rId8"/>
    <p:sldId id="264" r:id="rId9"/>
    <p:sldId id="269" r:id="rId10"/>
    <p:sldId id="272" r:id="rId11"/>
    <p:sldId id="273" r:id="rId12"/>
    <p:sldId id="270" r:id="rId13"/>
    <p:sldId id="271" r:id="rId14"/>
    <p:sldId id="294" r:id="rId15"/>
    <p:sldId id="277" r:id="rId16"/>
    <p:sldId id="296" r:id="rId17"/>
    <p:sldId id="275" r:id="rId18"/>
  </p:sldIdLst>
  <p:sldSz cx="9144000" cy="5143500" type="screen16x9"/>
  <p:notesSz cx="6858000" cy="9144000"/>
  <p:embeddedFontLst>
    <p:embeddedFont>
      <p:font typeface="Impact" panose="020B0806030902050204" pitchFamily="34" charset="0"/>
      <p:regular r:id="rId20"/>
    </p:embeddedFont>
    <p:embeddedFont>
      <p:font typeface="Roboto Black" panose="020B0604020202020204" charset="0"/>
      <p:bold r:id="rId21"/>
      <p:boldItalic r:id="rId22"/>
    </p:embeddedFont>
    <p:embeddedFont>
      <p:font typeface="Roboto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B7EC0-C10B-4C7A-93A3-83C3A32338A9}" v="320" dt="2020-07-25T08:09:47.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1354" y="-4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0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9" r:id="rId7"/>
    <p:sldLayoutId id="2147483661"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43.26:850/"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localhost:850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071934" y="500048"/>
            <a:ext cx="4272608" cy="892352"/>
          </a:xfrm>
        </p:spPr>
        <p:txBody>
          <a:bodyPr/>
          <a:lstStyle/>
          <a:p>
            <a:pPr lvl="0"/>
            <a:r>
              <a:rPr lang="en-IN" sz="4000" dirty="0"/>
              <a:t>WAREHOUSEIFY</a:t>
            </a:r>
            <a:endParaRPr lang="en-US" sz="4000" dirty="0"/>
          </a:p>
        </p:txBody>
      </p:sp>
      <p:sp>
        <p:nvSpPr>
          <p:cNvPr id="106" name="Google Shape;106;p20"/>
          <p:cNvSpPr txBox="1">
            <a:spLocks noGrp="1"/>
          </p:cNvSpPr>
          <p:nvPr>
            <p:ph type="subTitle" idx="1"/>
          </p:nvPr>
        </p:nvSpPr>
        <p:spPr>
          <a:xfrm>
            <a:off x="5214942" y="2214560"/>
            <a:ext cx="3152033" cy="2573190"/>
          </a:xfrm>
        </p:spPr>
        <p:txBody>
          <a:bodyPr/>
          <a:lstStyle/>
          <a:p>
            <a:pPr lvl="0" algn="l"/>
            <a:r>
              <a:rPr lang="en-IN" sz="1600" dirty="0"/>
              <a:t>Team Lead: Shivaani S </a:t>
            </a:r>
          </a:p>
          <a:p>
            <a:pPr lvl="0" algn="l"/>
            <a:endParaRPr lang="en-IN" sz="1600" dirty="0"/>
          </a:p>
          <a:p>
            <a:pPr lvl="0" algn="l"/>
            <a:r>
              <a:rPr lang="en-IN" sz="1600" dirty="0"/>
              <a:t>Team  Members: Mahima M</a:t>
            </a:r>
          </a:p>
          <a:p>
            <a:pPr lvl="0" algn="ctr"/>
            <a:endParaRPr lang="en-IN" sz="2000" dirty="0"/>
          </a:p>
          <a:p>
            <a:pPr lvl="0" algn="l"/>
            <a:r>
              <a:rPr lang="en-IN" sz="1600" dirty="0"/>
              <a:t>College: Bannari Amman Institute of Technology,</a:t>
            </a:r>
          </a:p>
          <a:p>
            <a:pPr lvl="0" algn="l"/>
            <a:r>
              <a:rPr lang="en-IN" sz="1600" dirty="0"/>
              <a:t>Sathyamangalam, Tamil Nadu</a:t>
            </a:r>
          </a:p>
        </p:txBody>
      </p:sp>
      <p:sp>
        <p:nvSpPr>
          <p:cNvPr id="112" name="Google Shape;112;p20"/>
          <p:cNvSpPr/>
          <p:nvPr/>
        </p:nvSpPr>
        <p:spPr>
          <a:xfrm>
            <a:off x="142844" y="928676"/>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285720" y="1428742"/>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DATA EXPLORATION</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44033" name="Picture 1"/>
          <p:cNvPicPr>
            <a:picLocks noChangeAspect="1" noChangeArrowheads="1"/>
          </p:cNvPicPr>
          <p:nvPr/>
        </p:nvPicPr>
        <p:blipFill>
          <a:blip r:embed="rId3"/>
          <a:srcRect/>
          <a:stretch>
            <a:fillRect/>
          </a:stretch>
        </p:blipFill>
        <p:spPr bwMode="auto">
          <a:xfrm>
            <a:off x="642910" y="1285866"/>
            <a:ext cx="3643338" cy="3671895"/>
          </a:xfrm>
          <a:prstGeom prst="rect">
            <a:avLst/>
          </a:prstGeom>
          <a:noFill/>
          <a:ln w="9525">
            <a:noFill/>
            <a:miter lim="800000"/>
            <a:headEnd/>
            <a:tailEnd/>
          </a:ln>
          <a:effectLst/>
        </p:spPr>
      </p:pic>
      <p:pic>
        <p:nvPicPr>
          <p:cNvPr id="44034" name="Picture 2"/>
          <p:cNvPicPr>
            <a:picLocks noChangeAspect="1" noChangeArrowheads="1"/>
          </p:cNvPicPr>
          <p:nvPr/>
        </p:nvPicPr>
        <p:blipFill>
          <a:blip r:embed="rId4"/>
          <a:srcRect/>
          <a:stretch>
            <a:fillRect/>
          </a:stretch>
        </p:blipFill>
        <p:spPr bwMode="auto">
          <a:xfrm>
            <a:off x="4643438" y="1285866"/>
            <a:ext cx="3721602" cy="361315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AN OUTLOOK OF OUR WEB APPLICATION</a:t>
            </a:r>
            <a:endParaRPr/>
          </a:p>
        </p:txBody>
      </p: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050" name="Picture 2"/>
          <p:cNvPicPr>
            <a:picLocks noChangeAspect="1" noChangeArrowheads="1"/>
          </p:cNvPicPr>
          <p:nvPr/>
        </p:nvPicPr>
        <p:blipFill>
          <a:blip r:embed="rId3"/>
          <a:srcRect/>
          <a:stretch>
            <a:fillRect/>
          </a:stretch>
        </p:blipFill>
        <p:spPr bwMode="auto">
          <a:xfrm>
            <a:off x="1071539" y="1357304"/>
            <a:ext cx="7072362" cy="35290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SIGNUP PAGE</a:t>
            </a:r>
            <a:endParaRPr/>
          </a:p>
        </p:txBody>
      </p:sp>
      <p:cxnSp>
        <p:nvCxnSpPr>
          <p:cNvPr id="1057" name="Google Shape;1057;p35"/>
          <p:cNvCxnSpPr/>
          <p:nvPr/>
        </p:nvCxnSpPr>
        <p:spPr>
          <a:xfrm>
            <a:off x="357158" y="1214428"/>
            <a:ext cx="8520600" cy="0"/>
          </a:xfrm>
          <a:prstGeom prst="straightConnector1">
            <a:avLst/>
          </a:prstGeom>
          <a:noFill/>
          <a:ln w="9525" cap="flat" cmpd="sng">
            <a:solidFill>
              <a:srgbClr val="48FFD5"/>
            </a:solidFill>
            <a:prstDash val="solid"/>
            <a:round/>
            <a:headEnd type="none" w="med" len="med"/>
            <a:tailEnd type="none" w="med" len="med"/>
          </a:ln>
        </p:spPr>
      </p:cxnSp>
      <p:pic>
        <p:nvPicPr>
          <p:cNvPr id="3074" name="Picture 2"/>
          <p:cNvPicPr>
            <a:picLocks noChangeAspect="1" noChangeArrowheads="1"/>
          </p:cNvPicPr>
          <p:nvPr/>
        </p:nvPicPr>
        <p:blipFill>
          <a:blip r:embed="rId3"/>
          <a:srcRect/>
          <a:stretch>
            <a:fillRect/>
          </a:stretch>
        </p:blipFill>
        <p:spPr bwMode="auto">
          <a:xfrm>
            <a:off x="928662" y="1287556"/>
            <a:ext cx="7072362" cy="35320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285720" y="64292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PREDICTION SITE</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79874" name="Picture 2"/>
          <p:cNvPicPr>
            <a:picLocks noChangeAspect="1" noChangeArrowheads="1"/>
          </p:cNvPicPr>
          <p:nvPr/>
        </p:nvPicPr>
        <p:blipFill>
          <a:blip r:embed="rId3"/>
          <a:srcRect/>
          <a:stretch>
            <a:fillRect/>
          </a:stretch>
        </p:blipFill>
        <p:spPr bwMode="auto">
          <a:xfrm>
            <a:off x="500034" y="1285866"/>
            <a:ext cx="8299478" cy="376873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88"/>
        <p:cNvGrpSpPr/>
        <p:nvPr/>
      </p:nvGrpSpPr>
      <p:grpSpPr>
        <a:xfrm>
          <a:off x="0" y="0"/>
          <a:ext cx="0" cy="0"/>
          <a:chOff x="0" y="0"/>
          <a:chExt cx="0" cy="0"/>
        </a:xfrm>
      </p:grpSpPr>
      <p:sp>
        <p:nvSpPr>
          <p:cNvPr id="5" name="TextBox 4"/>
          <p:cNvSpPr txBox="1"/>
          <p:nvPr/>
        </p:nvSpPr>
        <p:spPr>
          <a:xfrm>
            <a:off x="714348" y="928676"/>
            <a:ext cx="7572428" cy="33547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800" dirty="0">
                <a:solidFill>
                  <a:schemeClr val="bg1"/>
                </a:solidFill>
                <a:latin typeface="Roboto Light" charset="0"/>
                <a:ea typeface="Roboto Light" charset="0"/>
              </a:rPr>
              <a:t>DEMO FOR WAREHOUSE ML MODEL..</a:t>
            </a:r>
          </a:p>
          <a:p>
            <a:pPr algn="r"/>
            <a:r>
              <a:rPr lang="en-US" sz="4800" dirty="0">
                <a:solidFill>
                  <a:schemeClr val="bg1"/>
                </a:solidFill>
                <a:latin typeface="Roboto Light" charset="0"/>
                <a:ea typeface="Roboto Light" charset="0"/>
              </a:rPr>
              <a:t>			</a:t>
            </a:r>
            <a:r>
              <a:rPr lang="en-US" sz="2000" u="sng" dirty="0">
                <a:hlinkClick r:id="rId3"/>
              </a:rPr>
              <a:t>http://192.168.43.26:850</a:t>
            </a:r>
            <a:r>
              <a:rPr lang="en-US" sz="2000" u="sng" dirty="0"/>
              <a:t>      </a:t>
            </a:r>
            <a:r>
              <a:rPr lang="en-US" sz="2000" u="sng" dirty="0">
                <a:hlinkClick r:id="rId4"/>
              </a:rPr>
              <a:t>http://localhost:8501/</a:t>
            </a:r>
            <a:endParaRPr lang="en-US" sz="2000" dirty="0"/>
          </a:p>
          <a:p>
            <a:r>
              <a:rPr lang="en-US" sz="4800" dirty="0">
                <a:solidFill>
                  <a:schemeClr val="bg1"/>
                </a:solidFill>
                <a:latin typeface="Roboto Light" charset="0"/>
                <a:ea typeface="Roboto Light"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1000100" y="1785932"/>
            <a:ext cx="6837450" cy="498006"/>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1000100" y="2500312"/>
            <a:ext cx="6837450" cy="487013"/>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r>
              <a:rPr lang="es" dirty="0"/>
              <a:t>FUTURE SCOPE</a:t>
            </a:r>
            <a:endParaRPr lang="es" dirty="0">
              <a:solidFill>
                <a:srgbClr val="FFFFFF"/>
              </a:solidFill>
            </a:endParaRPr>
          </a:p>
        </p:txBody>
      </p:sp>
      <p:sp>
        <p:nvSpPr>
          <p:cNvPr id="446" name="Google Shape;446;p27"/>
          <p:cNvSpPr/>
          <p:nvPr/>
        </p:nvSpPr>
        <p:spPr>
          <a:xfrm>
            <a:off x="7858148" y="1785932"/>
            <a:ext cx="500066" cy="487443"/>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572528" y="2786064"/>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552" name="Google Shape;552;p27"/>
          <p:cNvSpPr txBox="1">
            <a:spLocks noGrp="1"/>
          </p:cNvSpPr>
          <p:nvPr>
            <p:ph type="ctrTitle"/>
          </p:nvPr>
        </p:nvSpPr>
        <p:spPr>
          <a:xfrm>
            <a:off x="1285852" y="1857370"/>
            <a:ext cx="6184029" cy="410718"/>
          </a:xfrm>
          <a:prstGeom prst="rect">
            <a:avLst/>
          </a:prstGeom>
        </p:spPr>
        <p:txBody>
          <a:bodyPr spcFirstLastPara="1" wrap="square" lIns="91425" tIns="91425" rIns="91425" bIns="91425" anchor="b" anchorCtr="0">
            <a:noAutofit/>
          </a:bodyPr>
          <a:lstStyle/>
          <a:p>
            <a:pPr algn="l"/>
            <a:r>
              <a:rPr lang="es" dirty="0" err="1">
                <a:solidFill>
                  <a:srgbClr val="0E2A47"/>
                </a:solidFill>
              </a:rPr>
              <a:t>Wastage</a:t>
            </a:r>
            <a:r>
              <a:rPr lang="es" dirty="0">
                <a:solidFill>
                  <a:srgbClr val="0E2A47"/>
                </a:solidFill>
              </a:rPr>
              <a:t> </a:t>
            </a:r>
            <a:r>
              <a:rPr lang="es" dirty="0" err="1">
                <a:solidFill>
                  <a:srgbClr val="0E2A47"/>
                </a:solidFill>
              </a:rPr>
              <a:t>of</a:t>
            </a:r>
            <a:r>
              <a:rPr lang="es" dirty="0">
                <a:solidFill>
                  <a:srgbClr val="0E2A47"/>
                </a:solidFill>
              </a:rPr>
              <a:t> </a:t>
            </a:r>
            <a:r>
              <a:rPr lang="es" dirty="0" err="1">
                <a:solidFill>
                  <a:srgbClr val="0E2A47"/>
                </a:solidFill>
              </a:rPr>
              <a:t>goods</a:t>
            </a:r>
            <a:r>
              <a:rPr lang="es" dirty="0">
                <a:solidFill>
                  <a:srgbClr val="0E2A47"/>
                </a:solidFill>
              </a:rPr>
              <a:t> can be </a:t>
            </a:r>
            <a:r>
              <a:rPr lang="es" dirty="0" err="1">
                <a:solidFill>
                  <a:srgbClr val="0E2A47"/>
                </a:solidFill>
              </a:rPr>
              <a:t>prevented</a:t>
            </a:r>
            <a:r>
              <a:rPr lang="es" dirty="0">
                <a:solidFill>
                  <a:srgbClr val="0E2A47"/>
                </a:solidFill>
              </a:rPr>
              <a:t>.</a:t>
            </a:r>
          </a:p>
        </p:txBody>
      </p:sp>
      <p:sp>
        <p:nvSpPr>
          <p:cNvPr id="554" name="Google Shape;554;p27"/>
          <p:cNvSpPr txBox="1">
            <a:spLocks noGrp="1"/>
          </p:cNvSpPr>
          <p:nvPr>
            <p:ph type="ctrTitle" idx="3"/>
          </p:nvPr>
        </p:nvSpPr>
        <p:spPr>
          <a:xfrm>
            <a:off x="1214414" y="2583029"/>
            <a:ext cx="6184029" cy="397681"/>
          </a:xfrm>
          <a:prstGeom prst="rect">
            <a:avLst/>
          </a:prstGeom>
        </p:spPr>
        <p:txBody>
          <a:bodyPr spcFirstLastPara="1" wrap="square" lIns="91425" tIns="91425" rIns="91425" bIns="91425" anchor="b" anchorCtr="0">
            <a:noAutofit/>
          </a:bodyPr>
          <a:lstStyle/>
          <a:p>
            <a:pPr algn="l"/>
            <a:r>
              <a:rPr lang="es" dirty="0" err="1">
                <a:solidFill>
                  <a:srgbClr val="0E2A47"/>
                </a:solidFill>
              </a:rPr>
              <a:t>Demand</a:t>
            </a:r>
            <a:r>
              <a:rPr lang="es" dirty="0">
                <a:solidFill>
                  <a:srgbClr val="0E2A47"/>
                </a:solidFill>
              </a:rPr>
              <a:t> </a:t>
            </a:r>
            <a:r>
              <a:rPr lang="es" dirty="0" err="1">
                <a:solidFill>
                  <a:srgbClr val="0E2A47"/>
                </a:solidFill>
              </a:rPr>
              <a:t>for</a:t>
            </a:r>
            <a:r>
              <a:rPr lang="es" dirty="0">
                <a:solidFill>
                  <a:srgbClr val="0E2A47"/>
                </a:solidFill>
              </a:rPr>
              <a:t> </a:t>
            </a:r>
            <a:r>
              <a:rPr lang="es" dirty="0" err="1">
                <a:solidFill>
                  <a:srgbClr val="0E2A47"/>
                </a:solidFill>
              </a:rPr>
              <a:t>goods</a:t>
            </a:r>
            <a:r>
              <a:rPr lang="es" dirty="0">
                <a:solidFill>
                  <a:srgbClr val="0E2A47"/>
                </a:solidFill>
              </a:rPr>
              <a:t> can be </a:t>
            </a:r>
            <a:r>
              <a:rPr lang="es" dirty="0" err="1">
                <a:solidFill>
                  <a:srgbClr val="0E2A47"/>
                </a:solidFill>
              </a:rPr>
              <a:t>predicted</a:t>
            </a:r>
            <a:r>
              <a:rPr lang="es" dirty="0">
                <a:solidFill>
                  <a:srgbClr val="0E2A47"/>
                </a:solidFill>
              </a:rPr>
              <a:t> </a:t>
            </a:r>
            <a:r>
              <a:rPr lang="es" dirty="0" err="1">
                <a:solidFill>
                  <a:srgbClr val="0E2A47"/>
                </a:solidFill>
              </a:rPr>
              <a:t>which</a:t>
            </a:r>
            <a:r>
              <a:rPr lang="es" dirty="0">
                <a:solidFill>
                  <a:srgbClr val="0E2A47"/>
                </a:solidFill>
              </a:rPr>
              <a:t> in </a:t>
            </a:r>
            <a:r>
              <a:rPr lang="es" dirty="0" err="1">
                <a:solidFill>
                  <a:srgbClr val="0E2A47"/>
                </a:solidFill>
              </a:rPr>
              <a:t>turn</a:t>
            </a:r>
            <a:r>
              <a:rPr lang="es" dirty="0">
                <a:solidFill>
                  <a:srgbClr val="0E2A47"/>
                </a:solidFill>
              </a:rPr>
              <a:t> </a:t>
            </a:r>
            <a:r>
              <a:rPr lang="es" dirty="0" err="1">
                <a:solidFill>
                  <a:srgbClr val="0E2A47"/>
                </a:solidFill>
              </a:rPr>
              <a:t>helps</a:t>
            </a:r>
            <a:r>
              <a:rPr lang="es" dirty="0">
                <a:solidFill>
                  <a:srgbClr val="0E2A47"/>
                </a:solidFill>
              </a:rPr>
              <a:t> in </a:t>
            </a:r>
            <a:r>
              <a:rPr lang="es" dirty="0" err="1">
                <a:solidFill>
                  <a:srgbClr val="0E2A47"/>
                </a:solidFill>
              </a:rPr>
              <a:t>the</a:t>
            </a:r>
            <a:r>
              <a:rPr lang="es" dirty="0">
                <a:solidFill>
                  <a:srgbClr val="0E2A47"/>
                </a:solidFill>
              </a:rPr>
              <a:t> </a:t>
            </a:r>
            <a:r>
              <a:rPr lang="es" dirty="0" err="1">
                <a:solidFill>
                  <a:srgbClr val="0E2A47"/>
                </a:solidFill>
              </a:rPr>
              <a:t>efficient</a:t>
            </a:r>
            <a:r>
              <a:rPr lang="es" dirty="0">
                <a:solidFill>
                  <a:srgbClr val="0E2A47"/>
                </a:solidFill>
              </a:rPr>
              <a:t> </a:t>
            </a:r>
            <a:r>
              <a:rPr lang="es" dirty="0" err="1">
                <a:solidFill>
                  <a:srgbClr val="0E2A47"/>
                </a:solidFill>
              </a:rPr>
              <a:t>management</a:t>
            </a:r>
            <a:r>
              <a:rPr lang="es" dirty="0">
                <a:solidFill>
                  <a:srgbClr val="0E2A47"/>
                </a:solidFill>
              </a:rPr>
              <a:t> </a:t>
            </a:r>
            <a:r>
              <a:rPr lang="es" dirty="0" err="1">
                <a:solidFill>
                  <a:srgbClr val="0E2A47"/>
                </a:solidFill>
              </a:rPr>
              <a:t>of</a:t>
            </a:r>
            <a:r>
              <a:rPr lang="es" dirty="0">
                <a:solidFill>
                  <a:srgbClr val="0E2A47"/>
                </a:solidFill>
              </a:rPr>
              <a:t> </a:t>
            </a:r>
            <a:r>
              <a:rPr lang="es" dirty="0" err="1">
                <a:solidFill>
                  <a:srgbClr val="0E2A47"/>
                </a:solidFill>
              </a:rPr>
              <a:t>the</a:t>
            </a:r>
            <a:r>
              <a:rPr lang="es" dirty="0">
                <a:solidFill>
                  <a:srgbClr val="0E2A47"/>
                </a:solidFill>
              </a:rPr>
              <a:t> </a:t>
            </a:r>
            <a:r>
              <a:rPr lang="es" dirty="0" err="1">
                <a:solidFill>
                  <a:srgbClr val="0E2A47"/>
                </a:solidFill>
              </a:rPr>
              <a:t>warehouse</a:t>
            </a:r>
          </a:p>
        </p:txBody>
      </p:sp>
      <p:grpSp>
        <p:nvGrpSpPr>
          <p:cNvPr id="3" name="Google Shape;5459;p46"/>
          <p:cNvGrpSpPr/>
          <p:nvPr/>
        </p:nvGrpSpPr>
        <p:grpSpPr>
          <a:xfrm>
            <a:off x="7929585" y="1857370"/>
            <a:ext cx="357295" cy="357190"/>
            <a:chOff x="-62056993" y="3834650"/>
            <a:chExt cx="220983" cy="226750"/>
          </a:xfrm>
        </p:grpSpPr>
        <p:sp>
          <p:nvSpPr>
            <p:cNvPr id="116" name="Google Shape;5460;p46"/>
            <p:cNvSpPr/>
            <p:nvPr/>
          </p:nvSpPr>
          <p:spPr>
            <a:xfrm>
              <a:off x="-61968625" y="38346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7" name="Google Shape;5461;p46"/>
            <p:cNvSpPr/>
            <p:nvPr/>
          </p:nvSpPr>
          <p:spPr>
            <a:xfrm>
              <a:off x="-62056993" y="3880000"/>
              <a:ext cx="220983" cy="1814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extLst>
      <p:ext uri="{BB962C8B-B14F-4D97-AF65-F5344CB8AC3E}">
        <p14:creationId xmlns:p14="http://schemas.microsoft.com/office/powerpoint/2010/main" val="139209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8" name="Google Shape;1278;p39"/>
          <p:cNvSpPr txBox="1">
            <a:spLocks noGrp="1"/>
          </p:cNvSpPr>
          <p:nvPr>
            <p:ph type="body" idx="1"/>
          </p:nvPr>
        </p:nvSpPr>
        <p:spPr>
          <a:xfrm>
            <a:off x="810000" y="2169000"/>
            <a:ext cx="4905008" cy="1331444"/>
          </a:xfrm>
          <a:prstGeom prst="rect">
            <a:avLst/>
          </a:prstGeom>
        </p:spPr>
        <p:txBody>
          <a:bodyPr spcFirstLastPara="1" wrap="square" lIns="91425" tIns="91425" rIns="91425" bIns="91425" anchor="t" anchorCtr="0">
            <a:noAutofit/>
          </a:bodyPr>
          <a:lstStyle/>
          <a:p>
            <a:pPr marL="0" lvl="0" indent="0" rtl="0">
              <a:lnSpc>
                <a:spcPct val="100000"/>
              </a:lnSpc>
              <a:spcBef>
                <a:spcPts val="300"/>
              </a:spcBef>
              <a:spcAft>
                <a:spcPts val="0"/>
              </a:spcAft>
              <a:buClr>
                <a:schemeClr val="dk1"/>
              </a:buClr>
              <a:buSzPts val="1100"/>
              <a:buFont typeface="Arial"/>
              <a:buNone/>
            </a:pPr>
            <a:r>
              <a:rPr lang="es" sz="6600" dirty="0">
                <a:solidFill>
                  <a:schemeClr val="accent2"/>
                </a:solidFill>
                <a:latin typeface="Roboto Light" charset="0"/>
                <a:ea typeface="Roboto Light" charset="0"/>
              </a:rPr>
              <a:t>THANK YOU</a:t>
            </a:r>
            <a:endParaRPr sz="6600">
              <a:solidFill>
                <a:schemeClr val="accent2"/>
              </a:solidFill>
              <a:latin typeface="Roboto Light" charset="0"/>
              <a:ea typeface="Roboto Light" charset="0"/>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PROJECT TITLE</a:t>
            </a:r>
            <a:endParaRPr sz="3000"/>
          </a:p>
        </p:txBody>
      </p:sp>
      <p:sp>
        <p:nvSpPr>
          <p:cNvPr id="259" name="Google Shape;259;p2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800" dirty="0"/>
              <a:t>Optimized warehouse management of perishable goods for a food delivery company.</a:t>
            </a:r>
            <a:endParaRPr sz="1800"/>
          </a:p>
          <a:p>
            <a:pPr marL="0" lvl="0" indent="0" algn="l" rtl="0">
              <a:spcBef>
                <a:spcPts val="0"/>
              </a:spcBef>
              <a:spcAft>
                <a:spcPts val="0"/>
              </a:spcAft>
              <a:buNone/>
            </a:pPr>
            <a:endParaRPr/>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928662" y="3286130"/>
            <a:ext cx="2643206" cy="14415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WAREHOUSE MANAGEMENT</a:t>
            </a:r>
            <a:endParaRPr>
              <a:solidFill>
                <a:srgbClr val="48FFD5"/>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a:t>
            </a:r>
            <a:endParaRPr>
              <a:solidFill>
                <a:srgbClr val="FFFFFF"/>
              </a:solidFill>
            </a:endParaRPr>
          </a:p>
        </p:txBody>
      </p:sp>
      <p:sp>
        <p:nvSpPr>
          <p:cNvPr id="293" name="Google Shape;293;p24"/>
          <p:cNvSpPr txBox="1">
            <a:spLocks noGrp="1"/>
          </p:cNvSpPr>
          <p:nvPr>
            <p:ph type="subTitle" idx="1"/>
          </p:nvPr>
        </p:nvSpPr>
        <p:spPr>
          <a:xfrm>
            <a:off x="4857752" y="2500312"/>
            <a:ext cx="3714776" cy="2214577"/>
          </a:xfrm>
          <a:prstGeom prst="rect">
            <a:avLst/>
          </a:prstGeom>
        </p:spPr>
        <p:txBody>
          <a:bodyPr spcFirstLastPara="1" wrap="square" lIns="91425" tIns="91425" rIns="91425" bIns="91425" anchor="t" anchorCtr="0">
            <a:noAutofit/>
          </a:bodyPr>
          <a:lstStyle/>
          <a:p>
            <a:pPr marL="0" indent="0"/>
            <a:r>
              <a:rPr lang="en-US" sz="1600" dirty="0">
                <a:solidFill>
                  <a:schemeClr val="bg1"/>
                </a:solidFill>
                <a:latin typeface="Times New Roman"/>
                <a:cs typeface="Times New Roman"/>
              </a:rPr>
              <a:t>A warehouse is place used by manufactures, importers, exporters, transport businesses, wholesalers, etc. for storing goods. With the recent developments in the technology, warehouse management is adopting to software application for efficient management of system.</a:t>
            </a: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336224" y="3304888"/>
            <a:ext cx="3235775" cy="624184"/>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4" y="2603538"/>
            <a:ext cx="3164338" cy="539716"/>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4" y="1902188"/>
            <a:ext cx="3235775" cy="598124"/>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OBJECTIVE</a:t>
            </a:r>
            <a:endParaRPr>
              <a:solidFill>
                <a:srgbClr val="FFFFFF"/>
              </a:solidFill>
            </a:endParaRPr>
          </a:p>
        </p:txBody>
      </p:sp>
      <p:sp>
        <p:nvSpPr>
          <p:cNvPr id="400" name="Google Shape;400;p26"/>
          <p:cNvSpPr txBox="1">
            <a:spLocks noGrp="1"/>
          </p:cNvSpPr>
          <p:nvPr>
            <p:ph type="ctrTitle"/>
          </p:nvPr>
        </p:nvSpPr>
        <p:spPr>
          <a:xfrm>
            <a:off x="1428728" y="1928808"/>
            <a:ext cx="2857520" cy="696266"/>
          </a:xfrm>
          <a:prstGeom prst="rect">
            <a:avLst/>
          </a:prstGeom>
        </p:spPr>
        <p:txBody>
          <a:bodyPr spcFirstLastPara="1" wrap="square" lIns="91425" tIns="91425" rIns="91425" bIns="91425" anchor="b" anchorCtr="0">
            <a:noAutofit/>
          </a:bodyPr>
          <a:lstStyle/>
          <a:p>
            <a:r>
              <a:rPr lang="en-IN" sz="1400" dirty="0">
                <a:solidFill>
                  <a:schemeClr val="tx1"/>
                </a:solidFill>
              </a:rPr>
              <a:t>To predict the demand of items for the next few weeks.</a:t>
            </a:r>
            <a:br>
              <a:rPr lang="en-US" dirty="0">
                <a:solidFill>
                  <a:schemeClr val="tx1"/>
                </a:solidFill>
              </a:rPr>
            </a:br>
            <a:endParaRPr>
              <a:solidFill>
                <a:schemeClr val="dk1"/>
              </a:solidFill>
            </a:endParaRPr>
          </a:p>
        </p:txBody>
      </p:sp>
      <p:sp>
        <p:nvSpPr>
          <p:cNvPr id="401" name="Google Shape;401;p26"/>
          <p:cNvSpPr txBox="1">
            <a:spLocks noGrp="1"/>
          </p:cNvSpPr>
          <p:nvPr>
            <p:ph type="ctrTitle" idx="2"/>
          </p:nvPr>
        </p:nvSpPr>
        <p:spPr>
          <a:xfrm>
            <a:off x="1500166" y="3357568"/>
            <a:ext cx="2500330" cy="6864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dirty="0">
                <a:solidFill>
                  <a:schemeClr val="dk1"/>
                </a:solidFill>
              </a:rPr>
              <a:t>To develop a web application to interact with ML model.</a:t>
            </a:r>
            <a:endParaRPr sz="1400">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rgbClr val="48FFD5"/>
            </a:solidFill>
            <a:prstDash val="solid"/>
            <a:round/>
            <a:headEnd type="none" w="med" len="med"/>
            <a:tailEnd type="none" w="med" len="med"/>
          </a:ln>
        </p:spPr>
      </p:cxnSp>
      <p:sp>
        <p:nvSpPr>
          <p:cNvPr id="404" name="Google Shape;404;p26"/>
          <p:cNvSpPr/>
          <p:nvPr/>
        </p:nvSpPr>
        <p:spPr>
          <a:xfrm>
            <a:off x="785786" y="192880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785786" y="264318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857224" y="2714626"/>
            <a:ext cx="268767" cy="28575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785786" y="335756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57224" y="2071684"/>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57224" y="3413524"/>
            <a:ext cx="307275" cy="301233"/>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694" y="3500444"/>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Title 43"/>
          <p:cNvSpPr>
            <a:spLocks noGrp="1"/>
          </p:cNvSpPr>
          <p:nvPr>
            <p:ph type="ctrTitle" idx="3"/>
          </p:nvPr>
        </p:nvSpPr>
        <p:spPr>
          <a:xfrm>
            <a:off x="1500166" y="2428874"/>
            <a:ext cx="2643206" cy="746996"/>
          </a:xfrm>
        </p:spPr>
        <p:txBody>
          <a:bodyPr/>
          <a:lstStyle/>
          <a:p>
            <a:r>
              <a:rPr lang="en-IN" sz="1400" dirty="0">
                <a:solidFill>
                  <a:schemeClr val="dk1"/>
                </a:solidFill>
              </a:rPr>
              <a:t>To develop machine learning model for demand forecasting</a:t>
            </a:r>
            <a:endParaRPr lang="en-US" sz="1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1000100" y="1785932"/>
            <a:ext cx="6837450" cy="498006"/>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1000100" y="2500312"/>
            <a:ext cx="6837450" cy="487013"/>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1000100" y="3214692"/>
            <a:ext cx="6837450" cy="475996"/>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EXISTING PROBLEM</a:t>
            </a:r>
            <a:endParaRPr>
              <a:solidFill>
                <a:srgbClr val="FFFFFF"/>
              </a:solidFill>
            </a:endParaRPr>
          </a:p>
        </p:txBody>
      </p:sp>
      <p:sp>
        <p:nvSpPr>
          <p:cNvPr id="446" name="Google Shape;446;p27"/>
          <p:cNvSpPr/>
          <p:nvPr/>
        </p:nvSpPr>
        <p:spPr>
          <a:xfrm>
            <a:off x="7858148" y="1785932"/>
            <a:ext cx="500066" cy="487443"/>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572528" y="2786064"/>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903950" y="32521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552" name="Google Shape;552;p27"/>
          <p:cNvSpPr txBox="1">
            <a:spLocks noGrp="1"/>
          </p:cNvSpPr>
          <p:nvPr>
            <p:ph type="ctrTitle"/>
          </p:nvPr>
        </p:nvSpPr>
        <p:spPr>
          <a:xfrm>
            <a:off x="1285852" y="1857370"/>
            <a:ext cx="6184029" cy="410718"/>
          </a:xfrm>
          <a:prstGeom prst="rect">
            <a:avLst/>
          </a:prstGeom>
        </p:spPr>
        <p:txBody>
          <a:bodyPr spcFirstLastPara="1" wrap="square" lIns="91425" tIns="91425" rIns="91425" bIns="91425" anchor="b" anchorCtr="0">
            <a:noAutofit/>
          </a:bodyPr>
          <a:lstStyle/>
          <a:p>
            <a:pPr algn="l"/>
            <a:r>
              <a:rPr lang="es" dirty="0">
                <a:solidFill>
                  <a:srgbClr val="0E2A47"/>
                </a:solidFill>
              </a:rPr>
              <a:t>A </a:t>
            </a:r>
            <a:r>
              <a:rPr lang="es" dirty="0" err="1">
                <a:solidFill>
                  <a:srgbClr val="0E2A47"/>
                </a:solidFill>
              </a:rPr>
              <a:t>food</a:t>
            </a:r>
            <a:r>
              <a:rPr lang="es" dirty="0">
                <a:solidFill>
                  <a:srgbClr val="0E2A47"/>
                </a:solidFill>
              </a:rPr>
              <a:t> </a:t>
            </a:r>
            <a:r>
              <a:rPr lang="es" dirty="0" err="1">
                <a:solidFill>
                  <a:srgbClr val="0E2A47"/>
                </a:solidFill>
              </a:rPr>
              <a:t>delivery</a:t>
            </a:r>
            <a:r>
              <a:rPr lang="es" dirty="0">
                <a:solidFill>
                  <a:srgbClr val="0E2A47"/>
                </a:solidFill>
              </a:rPr>
              <a:t> </a:t>
            </a:r>
            <a:r>
              <a:rPr lang="es" dirty="0" err="1">
                <a:solidFill>
                  <a:srgbClr val="0E2A47"/>
                </a:solidFill>
              </a:rPr>
              <a:t>company</a:t>
            </a:r>
            <a:r>
              <a:rPr lang="es" dirty="0">
                <a:solidFill>
                  <a:srgbClr val="0E2A47"/>
                </a:solidFill>
              </a:rPr>
              <a:t> has </a:t>
            </a:r>
            <a:r>
              <a:rPr lang="es" dirty="0" err="1">
                <a:solidFill>
                  <a:srgbClr val="0E2A47"/>
                </a:solidFill>
              </a:rPr>
              <a:t>to</a:t>
            </a:r>
            <a:r>
              <a:rPr lang="es" dirty="0">
                <a:solidFill>
                  <a:srgbClr val="0E2A47"/>
                </a:solidFill>
              </a:rPr>
              <a:t> deal </a:t>
            </a:r>
            <a:r>
              <a:rPr lang="es" dirty="0" err="1">
                <a:solidFill>
                  <a:srgbClr val="0E2A47"/>
                </a:solidFill>
              </a:rPr>
              <a:t>with</a:t>
            </a:r>
            <a:r>
              <a:rPr lang="es" dirty="0">
                <a:solidFill>
                  <a:srgbClr val="0E2A47"/>
                </a:solidFill>
              </a:rPr>
              <a:t> a </a:t>
            </a:r>
            <a:r>
              <a:rPr lang="es" dirty="0" err="1">
                <a:solidFill>
                  <a:srgbClr val="0E2A47"/>
                </a:solidFill>
              </a:rPr>
              <a:t>lot</a:t>
            </a:r>
            <a:r>
              <a:rPr lang="es" dirty="0">
                <a:solidFill>
                  <a:srgbClr val="0E2A47"/>
                </a:solidFill>
              </a:rPr>
              <a:t> </a:t>
            </a:r>
            <a:r>
              <a:rPr lang="es" dirty="0" err="1">
                <a:solidFill>
                  <a:srgbClr val="0E2A47"/>
                </a:solidFill>
              </a:rPr>
              <a:t>of</a:t>
            </a:r>
            <a:r>
              <a:rPr lang="es" dirty="0">
                <a:solidFill>
                  <a:srgbClr val="0E2A47"/>
                </a:solidFill>
              </a:rPr>
              <a:t> </a:t>
            </a:r>
            <a:r>
              <a:rPr lang="es" dirty="0" err="1">
                <a:solidFill>
                  <a:srgbClr val="0E2A47"/>
                </a:solidFill>
              </a:rPr>
              <a:t>perishable</a:t>
            </a:r>
            <a:r>
              <a:rPr lang="es" dirty="0">
                <a:solidFill>
                  <a:srgbClr val="0E2A47"/>
                </a:solidFill>
              </a:rPr>
              <a:t> </a:t>
            </a:r>
            <a:r>
              <a:rPr lang="es" dirty="0" err="1">
                <a:solidFill>
                  <a:srgbClr val="0E2A47"/>
                </a:solidFill>
              </a:rPr>
              <a:t>goods</a:t>
            </a:r>
            <a:r>
              <a:rPr lang="es" dirty="0">
                <a:solidFill>
                  <a:srgbClr val="0E2A47"/>
                </a:solidFill>
              </a:rPr>
              <a:t>, </a:t>
            </a:r>
            <a:r>
              <a:rPr lang="es" dirty="0" err="1">
                <a:solidFill>
                  <a:srgbClr val="0E2A47"/>
                </a:solidFill>
              </a:rPr>
              <a:t>which</a:t>
            </a:r>
            <a:r>
              <a:rPr lang="es" dirty="0">
                <a:solidFill>
                  <a:srgbClr val="0E2A47"/>
                </a:solidFill>
              </a:rPr>
              <a:t> </a:t>
            </a:r>
            <a:r>
              <a:rPr lang="es" dirty="0" err="1">
                <a:solidFill>
                  <a:srgbClr val="0E2A47"/>
                </a:solidFill>
              </a:rPr>
              <a:t>indicates</a:t>
            </a:r>
            <a:r>
              <a:rPr lang="es" dirty="0">
                <a:solidFill>
                  <a:srgbClr val="0E2A47"/>
                </a:solidFill>
              </a:rPr>
              <a:t> </a:t>
            </a:r>
            <a:r>
              <a:rPr lang="es" dirty="0" err="1">
                <a:solidFill>
                  <a:srgbClr val="0E2A47"/>
                </a:solidFill>
              </a:rPr>
              <a:t>that</a:t>
            </a:r>
            <a:r>
              <a:rPr lang="es" dirty="0">
                <a:solidFill>
                  <a:srgbClr val="0E2A47"/>
                </a:solidFill>
              </a:rPr>
              <a:t> </a:t>
            </a:r>
            <a:r>
              <a:rPr lang="es" dirty="0" err="1">
                <a:solidFill>
                  <a:srgbClr val="0E2A47"/>
                </a:solidFill>
              </a:rPr>
              <a:t>predicting</a:t>
            </a:r>
            <a:r>
              <a:rPr lang="es" dirty="0">
                <a:solidFill>
                  <a:srgbClr val="0E2A47"/>
                </a:solidFill>
              </a:rPr>
              <a:t> </a:t>
            </a:r>
            <a:r>
              <a:rPr lang="es" dirty="0" err="1">
                <a:solidFill>
                  <a:srgbClr val="0E2A47"/>
                </a:solidFill>
              </a:rPr>
              <a:t>the</a:t>
            </a:r>
            <a:r>
              <a:rPr lang="es" dirty="0">
                <a:solidFill>
                  <a:srgbClr val="0E2A47"/>
                </a:solidFill>
              </a:rPr>
              <a:t> daily and weekly demand  plays a important role in its sales.</a:t>
            </a:r>
            <a:endParaRPr>
              <a:solidFill>
                <a:srgbClr val="0E2A47"/>
              </a:solidFill>
            </a:endParaRPr>
          </a:p>
        </p:txBody>
      </p:sp>
      <p:sp>
        <p:nvSpPr>
          <p:cNvPr id="553" name="Google Shape;553;p27"/>
          <p:cNvSpPr txBox="1">
            <a:spLocks noGrp="1"/>
          </p:cNvSpPr>
          <p:nvPr>
            <p:ph type="ctrTitle" idx="2"/>
          </p:nvPr>
        </p:nvSpPr>
        <p:spPr>
          <a:xfrm>
            <a:off x="1285852" y="3214692"/>
            <a:ext cx="6184029" cy="4560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Since the raw materials are perishable, planning on their demand for weekly basis is of utmost importance.</a:t>
            </a:r>
            <a:endParaRPr>
              <a:solidFill>
                <a:srgbClr val="0E2A47"/>
              </a:solidFill>
            </a:endParaRPr>
          </a:p>
        </p:txBody>
      </p:sp>
      <p:sp>
        <p:nvSpPr>
          <p:cNvPr id="554" name="Google Shape;554;p27"/>
          <p:cNvSpPr txBox="1">
            <a:spLocks noGrp="1"/>
          </p:cNvSpPr>
          <p:nvPr>
            <p:ph type="ctrTitle" idx="3"/>
          </p:nvPr>
        </p:nvSpPr>
        <p:spPr>
          <a:xfrm>
            <a:off x="1214414" y="2500312"/>
            <a:ext cx="6184029" cy="3976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Too much of goods can lead to wastage whereas not enough can lead a loss of the company.</a:t>
            </a:r>
            <a:endParaRPr>
              <a:solidFill>
                <a:srgbClr val="0E2A47"/>
              </a:solidFill>
            </a:endParaRPr>
          </a:p>
        </p:txBody>
      </p:sp>
      <p:grpSp>
        <p:nvGrpSpPr>
          <p:cNvPr id="115" name="Google Shape;5459;p46"/>
          <p:cNvGrpSpPr/>
          <p:nvPr/>
        </p:nvGrpSpPr>
        <p:grpSpPr>
          <a:xfrm>
            <a:off x="7929585" y="1857370"/>
            <a:ext cx="357295" cy="357190"/>
            <a:chOff x="-62056993" y="3834650"/>
            <a:chExt cx="220983" cy="226750"/>
          </a:xfrm>
        </p:grpSpPr>
        <p:sp>
          <p:nvSpPr>
            <p:cNvPr id="116" name="Google Shape;5460;p46"/>
            <p:cNvSpPr/>
            <p:nvPr/>
          </p:nvSpPr>
          <p:spPr>
            <a:xfrm>
              <a:off x="-61968625" y="38346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7" name="Google Shape;5461;p46"/>
            <p:cNvSpPr/>
            <p:nvPr/>
          </p:nvSpPr>
          <p:spPr>
            <a:xfrm>
              <a:off x="-62056993" y="3880000"/>
              <a:ext cx="220983" cy="1814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1000100" y="1785932"/>
            <a:ext cx="6837450" cy="498006"/>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1000100" y="2500312"/>
            <a:ext cx="6837450" cy="487013"/>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1000100" y="3214692"/>
            <a:ext cx="6837450" cy="571504"/>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PROPOSED SOLUTION</a:t>
            </a:r>
            <a:endParaRPr>
              <a:solidFill>
                <a:srgbClr val="FFFFFF"/>
              </a:solidFill>
            </a:endParaRPr>
          </a:p>
        </p:txBody>
      </p:sp>
      <p:sp>
        <p:nvSpPr>
          <p:cNvPr id="446" name="Google Shape;446;p27"/>
          <p:cNvSpPr/>
          <p:nvPr/>
        </p:nvSpPr>
        <p:spPr>
          <a:xfrm>
            <a:off x="7858148" y="1785932"/>
            <a:ext cx="500066" cy="487443"/>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572528" y="2786064"/>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903950" y="32521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552" name="Google Shape;552;p27"/>
          <p:cNvSpPr txBox="1">
            <a:spLocks noGrp="1"/>
          </p:cNvSpPr>
          <p:nvPr>
            <p:ph type="ctrTitle"/>
          </p:nvPr>
        </p:nvSpPr>
        <p:spPr>
          <a:xfrm>
            <a:off x="1285852" y="1857370"/>
            <a:ext cx="6184029" cy="410718"/>
          </a:xfrm>
          <a:prstGeom prst="rect">
            <a:avLst/>
          </a:prstGeom>
        </p:spPr>
        <p:txBody>
          <a:bodyPr spcFirstLastPara="1" wrap="square" lIns="91425" tIns="91425" rIns="91425" bIns="91425" anchor="b" anchorCtr="0">
            <a:noAutofit/>
          </a:bodyPr>
          <a:lstStyle/>
          <a:p>
            <a:pPr algn="l"/>
            <a:r>
              <a:rPr lang="es" dirty="0" err="1">
                <a:solidFill>
                  <a:srgbClr val="0E2A47"/>
                </a:solidFill>
              </a:rPr>
              <a:t>Overloaded</a:t>
            </a:r>
            <a:r>
              <a:rPr lang="es" dirty="0">
                <a:solidFill>
                  <a:srgbClr val="0E2A47"/>
                </a:solidFill>
              </a:rPr>
              <a:t> </a:t>
            </a:r>
            <a:r>
              <a:rPr lang="es" dirty="0" err="1">
                <a:solidFill>
                  <a:srgbClr val="0E2A47"/>
                </a:solidFill>
              </a:rPr>
              <a:t>inventory</a:t>
            </a:r>
            <a:r>
              <a:rPr lang="es" dirty="0">
                <a:solidFill>
                  <a:srgbClr val="0E2A47"/>
                </a:solidFill>
              </a:rPr>
              <a:t> and a </a:t>
            </a:r>
            <a:r>
              <a:rPr lang="es" dirty="0" err="1">
                <a:solidFill>
                  <a:srgbClr val="0E2A47"/>
                </a:solidFill>
              </a:rPr>
              <a:t>customer</a:t>
            </a:r>
            <a:r>
              <a:rPr lang="es" dirty="0">
                <a:solidFill>
                  <a:srgbClr val="0E2A47"/>
                </a:solidFill>
              </a:rPr>
              <a:t> </a:t>
            </a:r>
            <a:r>
              <a:rPr lang="es" dirty="0" err="1">
                <a:solidFill>
                  <a:srgbClr val="0E2A47"/>
                </a:solidFill>
              </a:rPr>
              <a:t>leaving</a:t>
            </a:r>
            <a:r>
              <a:rPr lang="es" dirty="0">
                <a:solidFill>
                  <a:srgbClr val="0E2A47"/>
                </a:solidFill>
              </a:rPr>
              <a:t> </a:t>
            </a:r>
            <a:r>
              <a:rPr lang="es" dirty="0" err="1">
                <a:solidFill>
                  <a:srgbClr val="0E2A47"/>
                </a:solidFill>
              </a:rPr>
              <a:t>the</a:t>
            </a:r>
            <a:r>
              <a:rPr lang="es" dirty="0">
                <a:solidFill>
                  <a:srgbClr val="0E2A47"/>
                </a:solidFill>
              </a:rPr>
              <a:t> store </a:t>
            </a:r>
            <a:r>
              <a:rPr lang="es" dirty="0" err="1">
                <a:solidFill>
                  <a:srgbClr val="0E2A47"/>
                </a:solidFill>
              </a:rPr>
              <a:t>disappointed</a:t>
            </a:r>
            <a:r>
              <a:rPr lang="es" dirty="0">
                <a:solidFill>
                  <a:srgbClr val="0E2A47"/>
                </a:solidFill>
              </a:rPr>
              <a:t> </a:t>
            </a:r>
            <a:r>
              <a:rPr lang="es" dirty="0" err="1">
                <a:solidFill>
                  <a:srgbClr val="0E2A47"/>
                </a:solidFill>
              </a:rPr>
              <a:t>due</a:t>
            </a:r>
            <a:r>
              <a:rPr lang="es" dirty="0">
                <a:solidFill>
                  <a:srgbClr val="0E2A47"/>
                </a:solidFill>
              </a:rPr>
              <a:t> </a:t>
            </a:r>
            <a:r>
              <a:rPr lang="es" dirty="0" err="1">
                <a:solidFill>
                  <a:srgbClr val="0E2A47"/>
                </a:solidFill>
              </a:rPr>
              <a:t>to</a:t>
            </a:r>
            <a:r>
              <a:rPr lang="es" dirty="0">
                <a:solidFill>
                  <a:srgbClr val="0E2A47"/>
                </a:solidFill>
              </a:rPr>
              <a:t> no stock </a:t>
            </a:r>
            <a:r>
              <a:rPr lang="es" dirty="0" err="1">
                <a:solidFill>
                  <a:srgbClr val="0E2A47"/>
                </a:solidFill>
              </a:rPr>
              <a:t>of</a:t>
            </a:r>
            <a:r>
              <a:rPr lang="es" dirty="0">
                <a:solidFill>
                  <a:srgbClr val="0E2A47"/>
                </a:solidFill>
              </a:rPr>
              <a:t> </a:t>
            </a:r>
            <a:r>
              <a:rPr lang="es" dirty="0" err="1">
                <a:solidFill>
                  <a:srgbClr val="0E2A47"/>
                </a:solidFill>
              </a:rPr>
              <a:t>goods</a:t>
            </a:r>
            <a:r>
              <a:rPr lang="es" dirty="0">
                <a:solidFill>
                  <a:srgbClr val="0E2A47"/>
                </a:solidFill>
              </a:rPr>
              <a:t> are </a:t>
            </a:r>
            <a:r>
              <a:rPr lang="es" dirty="0" err="1">
                <a:solidFill>
                  <a:srgbClr val="0E2A47"/>
                </a:solidFill>
              </a:rPr>
              <a:t>some</a:t>
            </a:r>
            <a:r>
              <a:rPr lang="es" dirty="0">
                <a:solidFill>
                  <a:srgbClr val="0E2A47"/>
                </a:solidFill>
              </a:rPr>
              <a:t> </a:t>
            </a:r>
            <a:r>
              <a:rPr lang="es" dirty="0" err="1">
                <a:solidFill>
                  <a:srgbClr val="0E2A47"/>
                </a:solidFill>
              </a:rPr>
              <a:t>of</a:t>
            </a:r>
            <a:r>
              <a:rPr lang="es" dirty="0">
                <a:solidFill>
                  <a:srgbClr val="0E2A47"/>
                </a:solidFill>
              </a:rPr>
              <a:t> </a:t>
            </a:r>
            <a:r>
              <a:rPr lang="es" dirty="0" err="1">
                <a:solidFill>
                  <a:srgbClr val="0E2A47"/>
                </a:solidFill>
              </a:rPr>
              <a:t>the</a:t>
            </a:r>
            <a:r>
              <a:rPr lang="es" dirty="0">
                <a:solidFill>
                  <a:srgbClr val="0E2A47"/>
                </a:solidFill>
              </a:rPr>
              <a:t> </a:t>
            </a:r>
            <a:r>
              <a:rPr lang="es" dirty="0" err="1">
                <a:solidFill>
                  <a:srgbClr val="0E2A47"/>
                </a:solidFill>
              </a:rPr>
              <a:t>major</a:t>
            </a:r>
            <a:r>
              <a:rPr lang="es" dirty="0">
                <a:solidFill>
                  <a:srgbClr val="0E2A47"/>
                </a:solidFill>
              </a:rPr>
              <a:t> </a:t>
            </a:r>
            <a:r>
              <a:rPr lang="es" dirty="0" err="1">
                <a:solidFill>
                  <a:srgbClr val="0E2A47"/>
                </a:solidFill>
              </a:rPr>
              <a:t>problems</a:t>
            </a:r>
            <a:r>
              <a:rPr lang="es" dirty="0">
                <a:solidFill>
                  <a:srgbClr val="0E2A47"/>
                </a:solidFill>
              </a:rPr>
              <a:t> in </a:t>
            </a:r>
            <a:r>
              <a:rPr lang="es" dirty="0" err="1">
                <a:solidFill>
                  <a:srgbClr val="0E2A47"/>
                </a:solidFill>
              </a:rPr>
              <a:t>warehouse</a:t>
            </a:r>
            <a:r>
              <a:rPr lang="es" dirty="0">
                <a:solidFill>
                  <a:srgbClr val="0E2A47"/>
                </a:solidFill>
              </a:rPr>
              <a:t> </a:t>
            </a:r>
            <a:r>
              <a:rPr lang="es" dirty="0" err="1">
                <a:solidFill>
                  <a:srgbClr val="0E2A47"/>
                </a:solidFill>
              </a:rPr>
              <a:t>management</a:t>
            </a:r>
            <a:r>
              <a:rPr lang="es" dirty="0">
                <a:solidFill>
                  <a:srgbClr val="0E2A47"/>
                </a:solidFill>
              </a:rPr>
              <a:t>.</a:t>
            </a:r>
            <a:endParaRPr>
              <a:solidFill>
                <a:srgbClr val="0E2A47"/>
              </a:solidFill>
            </a:endParaRPr>
          </a:p>
        </p:txBody>
      </p:sp>
      <p:sp>
        <p:nvSpPr>
          <p:cNvPr id="553" name="Google Shape;553;p27"/>
          <p:cNvSpPr txBox="1">
            <a:spLocks noGrp="1"/>
          </p:cNvSpPr>
          <p:nvPr>
            <p:ph type="ctrTitle" idx="2"/>
          </p:nvPr>
        </p:nvSpPr>
        <p:spPr>
          <a:xfrm>
            <a:off x="1214414" y="3357568"/>
            <a:ext cx="6184029" cy="4560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Hence, we propose the solution of developing a web application to interact with the machine learning model to predict the demand for goods based on the fluctuating customer needs and supply situations.</a:t>
            </a:r>
            <a:endParaRPr>
              <a:solidFill>
                <a:srgbClr val="0E2A47"/>
              </a:solidFill>
            </a:endParaRPr>
          </a:p>
        </p:txBody>
      </p:sp>
      <p:sp>
        <p:nvSpPr>
          <p:cNvPr id="554" name="Google Shape;554;p27"/>
          <p:cNvSpPr txBox="1">
            <a:spLocks noGrp="1"/>
          </p:cNvSpPr>
          <p:nvPr>
            <p:ph type="ctrTitle" idx="3"/>
          </p:nvPr>
        </p:nvSpPr>
        <p:spPr>
          <a:xfrm>
            <a:off x="1214414" y="2500312"/>
            <a:ext cx="6184029" cy="3976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The inventory capacity must be aligned with the demand of customers in a given time frame.</a:t>
            </a:r>
            <a:endParaRPr>
              <a:solidFill>
                <a:srgbClr val="0E2A47"/>
              </a:solidFill>
            </a:endParaRPr>
          </a:p>
        </p:txBody>
      </p:sp>
      <p:grpSp>
        <p:nvGrpSpPr>
          <p:cNvPr id="3" name="Google Shape;5459;p46"/>
          <p:cNvGrpSpPr/>
          <p:nvPr/>
        </p:nvGrpSpPr>
        <p:grpSpPr>
          <a:xfrm>
            <a:off x="7929585" y="1857370"/>
            <a:ext cx="357295" cy="357190"/>
            <a:chOff x="-62056993" y="3834650"/>
            <a:chExt cx="220983" cy="226750"/>
          </a:xfrm>
        </p:grpSpPr>
        <p:sp>
          <p:nvSpPr>
            <p:cNvPr id="116" name="Google Shape;5460;p46"/>
            <p:cNvSpPr/>
            <p:nvPr/>
          </p:nvSpPr>
          <p:spPr>
            <a:xfrm>
              <a:off x="-61968625" y="38346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7" name="Google Shape;5461;p46"/>
            <p:cNvSpPr/>
            <p:nvPr/>
          </p:nvSpPr>
          <p:spPr>
            <a:xfrm>
              <a:off x="-62056993" y="3880000"/>
              <a:ext cx="220983" cy="1814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MAJOR REQUIREMENTS</a:t>
            </a:r>
            <a:endParaRPr/>
          </a:p>
        </p:txBody>
      </p:sp>
      <p:sp>
        <p:nvSpPr>
          <p:cNvPr id="560" name="Google Shape;560;p28"/>
          <p:cNvSpPr txBox="1">
            <a:spLocks noGrp="1"/>
          </p:cNvSpPr>
          <p:nvPr>
            <p:ph type="subTitle" idx="1"/>
          </p:nvPr>
        </p:nvSpPr>
        <p:spPr>
          <a:xfrm>
            <a:off x="3857620" y="3714758"/>
            <a:ext cx="1465538" cy="573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600" dirty="0"/>
              <a:t>Decision Tree Regressor</a:t>
            </a:r>
            <a:endParaRPr sz="1600"/>
          </a:p>
        </p:txBody>
      </p:sp>
      <p:sp>
        <p:nvSpPr>
          <p:cNvPr id="561" name="Google Shape;561;p28"/>
          <p:cNvSpPr txBox="1">
            <a:spLocks noGrp="1"/>
          </p:cNvSpPr>
          <p:nvPr>
            <p:ph type="subTitle" idx="2"/>
          </p:nvPr>
        </p:nvSpPr>
        <p:spPr>
          <a:xfrm>
            <a:off x="5857884" y="3714758"/>
            <a:ext cx="1401706" cy="7893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600" dirty="0">
                <a:solidFill>
                  <a:schemeClr val="lt1"/>
                </a:solidFill>
              </a:rPr>
              <a:t>Demand for next few weeks</a:t>
            </a:r>
            <a:endParaRPr sz="1600"/>
          </a:p>
        </p:txBody>
      </p:sp>
      <p:sp>
        <p:nvSpPr>
          <p:cNvPr id="562" name="Google Shape;562;p28"/>
          <p:cNvSpPr txBox="1">
            <a:spLocks noGrp="1"/>
          </p:cNvSpPr>
          <p:nvPr>
            <p:ph type="subTitle" idx="3"/>
          </p:nvPr>
        </p:nvSpPr>
        <p:spPr>
          <a:xfrm>
            <a:off x="1928794" y="3714758"/>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t>Association</a:t>
            </a:r>
          </a:p>
          <a:p>
            <a:pPr marL="0" lvl="0" indent="0" algn="ctr" rtl="0">
              <a:spcBef>
                <a:spcPts val="0"/>
              </a:spcBef>
              <a:spcAft>
                <a:spcPts val="0"/>
              </a:spcAft>
              <a:buNone/>
            </a:pPr>
            <a:r>
              <a:rPr lang="en-IN" sz="1600" dirty="0"/>
              <a:t>Clustering</a:t>
            </a:r>
            <a:endParaRPr sz="1600"/>
          </a:p>
        </p:txBody>
      </p:sp>
      <p:sp>
        <p:nvSpPr>
          <p:cNvPr id="563" name="Google Shape;563;p28"/>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400" dirty="0"/>
              <a:t>PREDICTION</a:t>
            </a:r>
            <a:endParaRPr sz="1400"/>
          </a:p>
        </p:txBody>
      </p:sp>
      <p:sp>
        <p:nvSpPr>
          <p:cNvPr id="564" name="Google Shape;564;p28"/>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400" dirty="0"/>
              <a:t>ANALYSIS</a:t>
            </a:r>
            <a:endParaRPr sz="1400"/>
          </a:p>
        </p:txBody>
      </p:sp>
      <p:sp>
        <p:nvSpPr>
          <p:cNvPr id="565" name="Google Shape;565;p28"/>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400" dirty="0"/>
              <a:t>ALGORITHMS</a:t>
            </a:r>
            <a:endParaRPr sz="1400"/>
          </a:p>
        </p:txBody>
      </p:sp>
      <p:sp>
        <p:nvSpPr>
          <p:cNvPr id="566" name="Google Shape;566;p28"/>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2485018" y="220344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8"/>
          <p:cNvGrpSpPr/>
          <p:nvPr/>
        </p:nvGrpSpPr>
        <p:grpSpPr>
          <a:xfrm>
            <a:off x="4409906" y="2192159"/>
            <a:ext cx="317750" cy="317849"/>
            <a:chOff x="1191425" y="238125"/>
            <a:chExt cx="5217575" cy="5219200"/>
          </a:xfrm>
        </p:grpSpPr>
        <p:sp>
          <p:nvSpPr>
            <p:cNvPr id="589" name="Google Shape;589;p28"/>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8"/>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8"/>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OUR DATASET</a:t>
            </a:r>
            <a:endParaRPr/>
          </a:p>
        </p:txBody>
      </p:sp>
      <p:sp>
        <p:nvSpPr>
          <p:cNvPr id="700" name="Google Shape;700;p33"/>
          <p:cNvSpPr txBox="1"/>
          <p:nvPr/>
        </p:nvSpPr>
        <p:spPr>
          <a:xfrm>
            <a:off x="3072013" y="4245600"/>
            <a:ext cx="3000000" cy="3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cxnSp>
        <p:nvCxnSpPr>
          <p:cNvPr id="742" name="Google Shape;742;p3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1026" name="Picture 2"/>
          <p:cNvPicPr>
            <a:picLocks noChangeAspect="1" noChangeArrowheads="1"/>
          </p:cNvPicPr>
          <p:nvPr/>
        </p:nvPicPr>
        <p:blipFill>
          <a:blip r:embed="rId3"/>
          <a:srcRect/>
          <a:stretch>
            <a:fillRect/>
          </a:stretch>
        </p:blipFill>
        <p:spPr bwMode="auto">
          <a:xfrm>
            <a:off x="1500166" y="1285866"/>
            <a:ext cx="6076970" cy="366397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a:path>
          <a:tileRect/>
        </a:gradFill>
        <a:effectLst/>
      </p:bgPr>
    </p:bg>
    <p:spTree>
      <p:nvGrpSpPr>
        <p:cNvPr id="1" name="Shape 1061"/>
        <p:cNvGrpSpPr/>
        <p:nvPr/>
      </p:nvGrpSpPr>
      <p:grpSpPr>
        <a:xfrm>
          <a:off x="0" y="0"/>
          <a:ext cx="0" cy="0"/>
          <a:chOff x="0" y="0"/>
          <a:chExt cx="0" cy="0"/>
        </a:xfrm>
      </p:grpSpPr>
      <p:sp>
        <p:nvSpPr>
          <p:cNvPr id="1062" name="Google Shape;1062;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DATA EXPLORATION</a:t>
            </a:r>
            <a:endParaRPr>
              <a:solidFill>
                <a:srgbClr val="FFFFFF"/>
              </a:solidFill>
            </a:endParaRPr>
          </a:p>
        </p:txBody>
      </p:sp>
      <p:cxnSp>
        <p:nvCxnSpPr>
          <p:cNvPr id="1099" name="Google Shape;1099;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46082" name="AutoShape 2" descr="data:image/png;base64,iVBORw0KGgoAAAANSUhEUgAAAsgAAAFgCAYAAACmDI9oAAAABHNCSVQICAgIfAhkiAAAAAlwSFlzAAALEgAACxIB0t1+/AAAADh0RVh0U29mdHdhcmUAbWF0cGxvdGxpYiB2ZXJzaW9uMy4yLjIsIGh0dHA6Ly9tYXRwbG90bGliLm9yZy+WH4yJAAAgAElEQVR4nOzdeZxWddn48c+loIKAioIiaMPjVm6l8uD6KxTXFJfSxHwUzScr0fIxNc0KTS0tcsld0zA3UBNXzFBT09zAzFxSySUlFQx3QAWv3x/nDB5gZhhgZm4YPu/Xa15zn+/5nnOuc98z91z3d67zPZGZSJIkSSosVesAJEmSpEWJCbIkSZJUYYIsSZIkVZggS5IkSRUmyJIkSVKFCbIkSZJUYYIsSQsgIk6MiCtrHUdbiogBEfHqQmx/YUT8uCVjkqTWYIIsabESEdtExF8i4p2ImBIRD0TEf9c6rrZWJugfR8T7EfF2+ZxsWeu46kXEQRFxf7UtM7+dmSe3wrFOjIiMiO/N0f69sv3Elj6mpPbNBFnSYiMiugG3AucA3YHewEnAh7WMq4ZGZWYXoAdwP3BDRESNY6qV54AD52gbUrZL0nwxQZa0OFkXIDOvycyZmTktM/+YmU8ARMRaEXF3RPwnIt6MiKsiYsX6jSPipYg4JiKeiIgPIuLSiFg1Im6PiPci4s6IWKnsW1eOPh4aEf+OiNci4ujGAouILcpR3Lcj4m8RMaCRfj+IiOvnaDs7In5dPj4oIl4o43kxIvaf15OSmR8DlwOrAStHxOoRcXM5wj4hIr5ZOdaJEXF9RIwqj/FYRHy+sj4jYu3K8oiIOKWRczkuIv5Z7ufpiNirbP8ccCGwZf0Id0P7iohvlvFNKeNdfY44vh0Rz5fP6XnzSP4fBTpHxAbl9hsAy5Xt1Zh3i4jHK6PuG8/rfMp1B0XE/RExPCLeKl+bXZqIR9JizARZ0uLkOWBmRFweEbvUJ7MVAfwcWB34HLAGcOIcfb4K7ECRbA8Cbgd+SDEKuxTw3Tn6bwusA+wI/CAitp8zqIjoDdwGnEIxsn008PuI6NHAOYwEvhwRXcttlwa+BlwdEcsDvwZ2ycyuwFbA4009IeU+lgUOAl7JzDfLY7xaPg97Az+LiO0qm+wBXFfGejVwY0R0nNdxGvBP4P8BK1CM5F8ZEb0y8xng28CDmdklM1ecc8Mynp+X594LeLmMu2o34L+Bjct+O80jniv4dBR5SLlcPeYmwGXAt4CVgYuAm8vnr9Hzqexic+BZYBXgF8ClS/CIvdSumSBLWmxk5rvANkAClwCTy5HHVcv1EzJzbGZ+mJmTgTOAL82xm3My843MnAj8GXg4M/+amdOB0cAmc/Q/KTM/yMy/A78F9msgtP8BxmTmmMz8JDPHAuOALzdwDi8DjwH1o5PbAVMz86Fy+RNgw4jolJmvZeZTTTwlXytHZ18BNgP2iog1gK2BH2Tm9Mx8HPgNs5cfjM/M68uR5zMoRlq3aOI4DcrM6zLz3+U5jwKeB/o3c/P9gcsy87HM/BA4nmLEua7S57TMfDsz/wX8CfjCPPZ5JbBfmewPLperDgUuysyHy/9AXE5RnrNFM8/n5cy8JDNnUozY9wJWbeb5SlqMmCBLWqxk5jOZeVBm9gE2pBglPQugLJcYGRETI+JdigRplTl28Ubl8bQGlrvM0f+VyuOXy+PN6TPAPuW/7d8uk9ZtKBKohlzNp4n218tlMvMDYF+K0dfXIuK2iPhsI/sAuDYzV8zMnpm5XWaOL+ObkpnvzRF374bOKTM/4dPR5vkSEQdWyhXepng95ny+G7N6GVd9HO8D/5kjztcrj6cy92szmzKRngD8DHg+M1+Zo8tngO/P8TqtUcbSnPOZFU9mTi0fNhmTpMWTCbKkxVZm/gMYQZHIQJEYJbBRZnajGNld2H+Br1F5vCbw7wb6vAJcUSar9V/LZ+ZpjezzOmBARPShGEm+un5FZt6RmTtQJNf/oBgpnx//BrrXl3BU4p7Y0DlFxFJAn8p5TQU6V/qu1tBBIuIzZWyHAyuXZRRP8unznc2I8zOV/S1PUfYwsdEtmud3wPfL73N6BTh1jtepc2Ze04zzkbQEMUGWtNiIiM9GxPfLxJKynGA/oL48oSvwPvBOWRd8TAsc9scRUX/x18HAqAb6XAkMioidImLpiFguijmD+zS0w7L84x6Kko0Xy5rd+hHwPcpk8cPyXD6Zn2DLUdO/AD8v49gYOITZyw02i4ivREQH4MjyWPXP4ePA18vz2Jm5S1TqLU+RBE8uYz+YTz+oQDEy3ycilmlk+2uAgyPiC2UN8M8oyl1emp/zbcAoinrxaxtYdwnw7YjYPArLR8Su5YeJeZ2PpCWICbKkxcl7FBdKPRwRH1AkdU9SjBhCcWHVpsA7FBfN3dACx7yX4t/2dwHDM/OPc3Yok9I9KC72m0wxUnkMTb/HXg1sT2X0uOx/FMXo6hSK5PQ7CxDzfkBduZ/RwLDMvLOy/iaKUo63gAOAr5T1yADfo7h48W2KOuEbGzpAZj4N/Ap4kCIZ3gh4oNLlbuAp4PWIeLOB7e8Efgz8HngNWIuibnihlDOb3JmZ0xpYNw74JnAuxblPoLi4sTnnI2kJEpnz+i+YJC15yovFXgQ6ZuaM2kbTcqK4acbamfk/tY5FkhZVjiBLkiRJFSbIkiRJUoUlFpIkSVKFI8iSJElSRYdaB9DWVllllayrq6t1GJIkSaqx8ePHv5mZPeZsX+IS5Lq6OsaNG1frMCRJklRjEfFyQ+2WWEiSJEkVJsiSJElShQmyJEmSVGGCLEmSJFWYIEuSJEkVJsiSJElSxRI3zZskSZq3d999l0mTJvHxxx/XOhRpvnXs2JGePXvSrVu3BdreBFmSJM3m3Xff5Y033qB379506tSJiKh1SFKzZSbTpk1j4sSJAAuUJFtiIUmSZjNp0iR69+5N586dTY612IkIOnfuTO/evZk0adIC7aPVEuSIuCwiJkXEk5W2X0bEPyLiiYgYHRErVtYdHxETIuLZiNip0r5z2TYhIo6rtPeNiIfL9lERsUxrnYskSUuSjz/+mE6dOtU6DGmhdOrUaYFLhFpzBHkEsPMcbWOBDTNzY+A54HiAiFgfGAxsUG5zfkQsHRFLA+cBuwDrA/uVfQFOB87MzLWBt4BDWvFcJElaojhyrMXdwvwMt1qCnJn3AVPmaPtjZs4oFx8C+pSP9wBGZuaHmfkiMAHoX35NyMwXMvMjYCSwRxRnvB1wfbn95cCerXUukiRJWnLU8iK9bwCjyse9KRLmeq+WbQCvzNG+ObAy8HYl2a72n0tEHAocCrDmmmsudODzK06q7afwHJY1Pb4kSdLipCYJckScAMwArmqL42XmxcDFAP369TNblCRpAdRqwGdBBnpOPPFETjrppFnLvXr1Ysstt+QXv/gFa621VkuG12wDBgxglVVW4frrr59359Jzzz3H1VdfzZFHHsmKK866dIsRI0Zw8MEH895779GlS5fWCHc29cfr2rUrb7zxxlw16ttvvz133XUXQ4YMYcSIEa0eT2tr81ksIuIgYDdg/8ys/4mfCKxR6danbGus/T/AihHRYY52SZIkAFZYYQUefPBBHnzwQYYPH87jjz/OwIED+eCDD2odWrM999xznHTSSbz99tuzte+66648+OCDdO7cuU3jyUxuu+222dreeOMN7rnnnjZJ1NtKmybIEbEzcCywe2ZOray6GRgcEctGRF9gHeAR4FFgnXLGimUoLuS7uUys/wTsXW4/BLiprc5DkiQt+jp06MAWW2zBFltswde//nUuv/xyXn75ZcaMGVPr0BZajx492GKLLVhqqbYd6xw0aBAjR46cre3aa69l7bXXZr311mvTWFpTa07zdg3wILBeRLwaEYcA5wJdgbER8XhEXAiQmU8B1wJPA38AhmbmzLLG+HDgDuAZ4NqyL8APgKMiYgJFTfKlrXUukiRp8bfZZpsB8NJLLwHw5ptvMmTIEFZeeWU6d+7MgAEDGDdu3Gzb1NXVcfTRR3PyySez2mqr0aVLF/bff3/eeeedWX1GjBhBRPD+++83uG1j/vGPfzB48GDWWGMNOnfuzAYbbMBZZ53FJ598AsA999zDoEGDAOjbty8RQV1dXaPHnJ/zOfPMM+nTpw8rrbQSgwcPnmuEujGDBw9mzJgxvPfee7PaRo4cyb777ttg/yeffJJdd92Vrl270rVrV/bZZx9ef/31Wes/+OADDj/8cNZbbz06d+5M3759GTp0KO++++5s+4kIzj77bH74wx/So0cPevbsydChQ/nwww+bFff8as1ZLPbLzF6Z2TEz+2TmpZm5dmaukZlfKL++Xel/amaulZnrZebtlfYxmbluue7USvsLmdm/3Oc+mdk6z5AkSWoX6hPj1VZbDYA999yTO+64g+HDhzNq1Cg++eQTtt12WyZMmDDbdtdccw133nknl1xyCWeccQa33XYb//u//7vQ8UycOJH11luP888/nzFjxvDNb36TYcOGcfrppwOw6aabMnz4cABuuOEGHnzwQUaPHt3o/pp7Ptdeey133XUXF198Maeffjq33norP/zhD5sV84ABA1hxxRW58cYbAXj55Zd58MEH2W+//ebqO2HCBLbeemumT5/OlVdeyYgRI3jqqacYNGgQ9VW2U6dOZebMmZx66qncfvvtnHzyydx9993ss88+c+3vV7/6Ff/+97+58sorOeaYY7jooos4++yzmxX3/PJW05Ikqd2aMaOY8OqFF17gsMMOo2vXrmy//fb84Q9/4IEHHuCee+7hS1/6EgDbbbcddXV1/PKXv+Siiy6atY9p06Zx2223zaqxXX755TnggAN45pln+NznPrfAsQ0cOJCBAwcCRW3vNttsw9SpU7nkkks4/vjj6dat26yyhU022WTW6HFD5ud8OnbsyI033kiHDkUa+PTTTzNy5EjOP//8eca81FJLsc8++zBy5EgOOOAARo0axcYbb8xnP/vZufqedNJJrLbaatx+++0ss0xxP7f6vmPGjGHXXXelR48eXHDBBbO2mTFjBn379mWbbbbhX//612yzj9XV1c26AHCnnXbigQce4IYbbuDYY4+dZ9zzy1tNS5Kkduk///kPHTt2pGPHjqy33nq88MILjBo1il69evHII4/Qs2fPWckkFInvbrvtxv333z/bfnbYYYfZLkDba6+9yEweffTRhYpv+vTpDBs2jLXXXptll12Wjh07csIJJ/Diiy/OSuyba37OZ9ttt52VHAOsv/76TJo0qdl3nRs8eDBjx45lypQpjBw5ksGDBzfY784772SvvfZiqaWWYsaMGbOS37q6utlKP6644go22WQTunTpQseOHdlmm22A4gLFqh133HG25fXXX59XX321WTHPLxNkSZLULq2wwgo8+uijjBs3jldffZWXXnqJXXbZBYDXXnuNnj17zrXNqquuypQps93nbK5+nTt3pkuXLrz22msLFd8PfvADhg8fzqGHHsqYMWN49NFH+dGPfgQUyfP8mJ/zqU4XB7DMMsuQmc2u591yyy1ZffXV+dnPfsbjjz/eaIL85ptvcvrpp8/6kFL/9cILL/DKK8VtLkaPHs2BBx7IlltuyXXXXcdDDz00q4xkzuegobjn93lqLkssJElSu9ShQwf69evX4LpevXoxadKkudrfeOMNunfvPlvbnP2mTp3K+++/T69evQBYbrnlAPjoo49m6/fWW281Gd91113HEUccMVuJwJxTqDXX/JxPS9h3330ZPnw4/fv3b7T0o3v37uy1114N1muvssoqQPEcbL755rOVd9x7770tHu/8cgRZkiQtcTbffHMmTZrEfffdN6tt6tSp3HbbbbP+xV9v7Nixs80WMXr0aCJiVvLdp08fAJ555plZfR5++OG5ZmKY07Rp01h22WVnLc+cOXOuKdTqa3fnNVI6P+fTEoYMGcKgQYM46qijGu0zcOBAnnrqKTbbbDP69es321d9Uj3ncwBw1VVtch+5JjmCLEmSljg77bQTW221Ffvuuy+nnXYaK6+8MsOHD2fatGkcc8wxs/Xt1KkTu+66K8cccwyvvfYaxxxzDHvttRfrr78+AP3796d3795897vf5eSTT2bKlCn84he/oFu3bk3GsMMOO3Deeeex9tpr0717d84777y5yhzqL9K76KKLGDx4MJ07d2ajjTZaqPNpCeuvv/6smSwac+KJJ9K/f3923XVXvvGNb7DKKqswceJExo4dy0EHHcSAAQPYYYcdGDp0KKeeeiqbb745Y8aM4a677mrxeOeXCbIkSWqWBbnl86Lsxhtv5Pvf/z5HHnkk06dPp3///tx9992svfbas/UbPHgwXbt25ZBDDuH9999n9913n23mhWWWWYbRo0dz2GGHsffee7PeeutxwQUXsP/++zd5/HPOOYdvf/vbDB06lE6dOjFkyBD22msvDj300Fl9PvOZzzB8+HB+/etfc84559CnT59Z09Ut6Pm0lXXXXZeHHnqIH/3oRxx66KFMmzaN3r17M3DgwFkxfetb3+KFF17g7LPPZvr06eywww5cffXVbLHFFjWJuV58erfnJUO/fv1yzkmzW1ut7l1fr729oUmSWtfCTl/WntTV1bH33nvPmo9Yi5d5/SxHxPjMnKtQ3RpkSZIkqcIEWZIkSaqwBlmSJKkRjdX7qn1zBFmSJEmqMEGWJEmSKkyQJUmSpAoTZEmSJKnCBFmSJEmqMEGWJEmSKkyQJUlSuzRixAg222wzunbtykorrcQmm2zCUUcdVeuw5nLQQQfRr99cN3NTDTkPsiRJapZbbrmlJscdNGjQfG/z85//nB//+Mcce+yxnHbaaUyfPp3x48dz5ZVXcsYZZ7RClGpPTJAlSVK7c+655/Ktb32Ln/3sZ7PaBg0axLBhw2oYlRYXllhIkqR25+2332a11Vabqz0iZls+7rjj2GijjejSpQt9+vRh//335/XXX5+tT11dHUcffTSnnXYavXr1YoUVVuD73/8+mcmYMWPYYIMN6Nq1K3vuuSdvvfXWrO3uueceIoI//vGP7Lbbbiy//PKsueaaXHjhhfOM/1//+heDBw+me/fudO7cmZ122olnn312AZ8NzS9HkCVJUruz6aabcs4557Dmmmuy2267sfLKKzfYb9KkSfzwhz9k9dVXZ/LkyfzqV79iu+2248knn2SppT4dRxw5ciT9+/fnt7/9LePHj+dHP/oRn3zyCffddx8nn3wy06ZN4/DDD+f444+fKwE+5JBDOOCAAzjiiCMYPXo03/nOd+jTpw+77bZbgzFNmTKFbbbZhpVXXpkLL7yQzp07c9ppp7H99tvz3HPP0alTp5Z7otQgE2RJktTunHfeeey5554cdNBBRASf+9zn+OpXv8rRRx9Nt27dZvW77LLLZj2eOXMmW265JX369OH+++/ni1/84qx1yy23HNdddx1LL700O++8MzfddBPnnHMOzz//PH379gXgb3/7G5dffvlcCfIuu+wyq9Rjp5124p///CennHJKownymWeeyQcffMDjjz9O9+7dAdh6662pq6vjsssuY+jQoS3zJKlRllhIkqR2Z+ONN+aZZ57h5ptv5rDDDiMzOfnkk+nXrx/vv//+rH633347W221FSussAIdOnSgT58+ADz33HOz7W/AgAEsvfTSs5bXXntt6urqZiXH9W2TJ0/mo48+mm3bvfbaa7blr3zlK4wfP56ZM2c2GPudd97JDjvsQLdu3ZgxYwYzZsyga9eubLbZZowbN27BnhDNFxNkSZLULi277LIMGjSIc889l6effprf/OY3PP/881x66aUAPProo+y+++706dOHK664ggcffJCHHnoIgOnTp8+2rxVXXHG25WWWWabBtsycK0Hu2bPnXMszZszgzTffbDDuN998k1GjRtGxY8fZvv70pz/xyiuvzP8ToflmiYUkSVoiHHLIIRx77LH84x//AGD06NH06NGDUaNGzbp47+WXX27x406aNGmu5Q4dOrDKKqs02L979+7svvvu/PjHP55rXdeuXVs8Ps3NBFmSJLU7kyZNmmvkdvLkybzzzjusuuqqAEybNo2OHTvONrPFVVdd1eKxjB49ml122WW25c0222y2ko2qgQMHcu2117LBBht4QV6NmCBLkqR2Z6ONNmKPPfZgxx13pGfPnrz88ssMHz6czp07M2TIEAB22GEHzjrrLI488kgGDRrEX/7yF6688soWj+X222/nhBNO4Etf+hI33HADY8eO5aabbmq0/1FHHcWVV17JdtttxxFHHEHv3r154403uPfee9lmm23Yb7/9WjxGzc4EWZIkNcuC3NGuVn7yk59w00038d3vfpcpU6aw2mqrsdVWWzFq1KhZF9Z9+ctf5vTTT+ecc87hkksuYcstt+TWW29l3XXXbdFYfvOb33DWWWdx5pln0r17d8477zx23333RvuvssoqPPTQQ5xwwgn83//9H2+//Ta9evVim222YeONN27R2NSwyMxax9Cm+vXrl219BWicFPPu1Ipy2JL1GkuSFs4zzzzD5z73uVqHsdi755572Hbbbfn73//OhhtuWOtwlkjz+lmOiPGZ2W/OdmexkCRJkipMkCVJkqQKa5AlSZJawYABA1jSSlnbC0eQJUmSpAoTZEmSNBdHPrW4W5ifYRNkSZI0m44dOzJt2rRahyEtlPobwSwIE2RJkjSbnj17MnHiRKZOnepIshY7mcnUqVOZOHHiXHdTbK5Wu0gvIi4DdgMmZeaGZVt3YBRQB7wEfC0z34riHo9nA18GpgIHZeZj5TZDgB+Vuz0lMy8v2zcDRgCdgDHA99LfYkmSFlq3bt0A+Pe//83HH39c42ik+dexY0dWXXXVWT/L86s1Z7EYAZwL/K7SdhxwV2aeFhHHlcs/AHYB1im/NgcuADYvE+phQD8ggfERcXNmvlX2+SbwMEWCvDNweyuejyRJS4xu3botcHIhLe5arcQiM+8DpszRvAdwefn4cmDPSvvvsvAQsGJE9AJ2AsZm5pQyKR4L7Fyu65aZD5Wjxr+r7EuSJElaYG1dg7xqZr5WPn4dWLV83Bt4pdLv1bKtqfZXG2hvUEQcGhHjImLc5MmTF+4MJEmS1K7V7CK9cuS3TWqGM/PizOyXmf169OjRFoeUJEnSYqqtE+Q3yvIIyu+TyvaJwBqVfn3Ktqba+zTQLkmSJC2Utk6QbwaGlI+HADdV2g+MwhbAO2Upxh3AjhGxUkSsBOwI3FGuezcitihnwDiwsi9JkiRpgbXmNG/XAAOAVSLiVYrZKE4Dro2IQ4CXga+V3cdQTPE2gWKat4MBMnNKRJwMPFr2+2lm1l/4dxifTvN2O85gIUmSpBbQaglyZu7XyKqBDfRNYGgj+7kMuKyB9nHAhgsToyRJkjQn76QnSZIkVZggS5IkSRUmyJIkSVKFCbIkSZJUYYIsSZIkVZggS5IkSRUmyJIkSVKFCbIkSZJUYYIsSZIkVZggS5IkSRUmyJIkSVKFCbIkSZJUYYIsSZIkVZggS5IkSRUmyJIkSVKFCbIkSZJUYYIsSZIkVZggS5IkSRUmyJIkSVKFCbIkSZJUYYIsSZIkVZggS5IkSRUmyJIkSVKFCbIkSZJUYYIsSZIkVZggS5IkSRUmyJIkSVKFCbIkSZJUYYIsSZIkVZggS5IkSRUmyJIkSVKFCbIkSZJUYYIsSZIkVcwzQY6I05vTJkmSJLUHzRlB3qGBtl1aOhBJkiRpUdChsRUR8R3gMOC/IuKJyqquwAOtHZgkSZJUC40myMDVwO3Az4HjKu3vZeaUVo1KkiRJqpFGSywy853MfAn4EfB6Zr4M9AX+JyJWXJiDRsT/RcRTEfFkRFwTEctFRN+IeDgiJkTEqIhYpuy7bLk8oVxfV9nP8WX7sxGx08LEJEmSJEHzapB/D8yMiLWBi4E1KEaXF0hE9Aa+C/TLzA2BpYHBwOnAmZm5NvAWcEi5ySHAW2X7mWU/ImL9crsNgJ2B8yNi6QWNS5IkSYLmJcifZOYM4CvAOZl5DNBrIY/bAegUER2AzsBrwHbA9eX6y4E9y8d7lMuU6wdGRJTtIzPzw8x8EZgA9F/IuCRJkrSEa06C/HFE7AccCNxatnVc0ANm5kRgOPAvisT4HWA88HaZiAO8CvQuH/cGXim3nVH2X7na3sA2s4mIQyNiXESMmzx58oKGLkmSpCVAcxLkg4EtgVMz88WI6AtcsaAHjIiVKEZ/+wKrA8tTlEi0msy8ODP7ZWa/Hj16tOahJEmStJhrahYLADLz6Yg4Glg3IjYEns3MhblRyPbAi5k5GSAibgC2BlaMiA7lKHEfYGLZfyJF3fOrZUnGCsB/Ku31qttIamfipKjZsXNY1uzYkqS215w76Q0AngfOA84HnouILy7EMf8FbBERncta4oHA08CfgL3LPkOAm8rHN5fLlOvvzsws2weXs1z0BdYBHlmIuCRJkqR5jyADvwJ2zMxnASJiXeAaYLMFOWBmPhwR1wOPATOAv1LMjnEbMDIiTinbLi03uRS4IiImAFMoZq4gM5+KiGspkusZwNDMnLkgMUmSJEn1mpMgd6xPjgEy87mIWOCL9Mp9DAOGzdH8Ag3MQpGZ04F9GtnPqcCpCxOLJEmSVNWcBHlcRPwGuLJc/h9gXOuFJEmSJNVOcxLk7wBDKW7uAXAfcEGrRSRJkiTVUKMJckT0AHpk5tPAGeUXEbEB0A1wQmFJkiS1O03NYnEOsEoD7d2Bs1snHEmSJKm2mkqQ187M++ZszMw/Axu3XkiSJElS7TSVIHdtYt1CzWIhSZIkLaqaSpAnRMSX52yMiF0opmSTJEmS2p2mZrE4ErgtIr4GjC/b+gFbAru1dmCSJElSLTQ6gpyZzwMbAfcCdeXXvcDGmflcWwQnSZIktbUm50HOzA+B37ZRLJIkSVLNNVWDLEmSJC1xTJAlSZKkimYlyBHRKSLWa+1gJEmSpFqbZ4IcEYOAx4E/lMtfiIibWzswSZIkqRaaM4J8ItAfeBsgMx8H+rZiTJIkSVLNNCdB/jgz35mjLVsjGEmSJKnWmpzmrfRURHwdWDoi1gG+Cz3FSQ4AABsJSURBVPyldcOSJEmSaqM5I8hHABsAHwLXAO9S3GVPkiRJanfmOYKcmVOBE4ATImJpYPnMnN7qkUmSJEk10JxZLK6OiG4RsTzwd+DpiDim9UOTJEmS2l5zSizWz8x3gT2B2ylmsDigVaOSJEmSaqQ5CXLHiOhIkSDfnJkf4ywWkiRJaqeakyBfBLwELA/cFxGfobhQT5IkSWp3mnOR3q+BX1eaXo6IbVsvJEmSJKl2mjMPMhGxK8VUb8tVmn/aKhFJkiRJNdScWSwuBPalmA85gH2Az7RyXJIkSVJNNKcGeavMPBB4KzNPArYE1m3dsCRJkqTaaE6CPK38PjUiVgc+Bnq1XkiSJElS7TSnBvnWiFgR+CXwGMUUb79p1agkSZKkGmnOLBYnlw9/HxG3Astl5jutG5YkSZJUG82dxWIroK6+f0SQmb9rxbgkSZKkmphnghwRVwBrAY8DM8vmBEyQJUmS1O40ZwS5H7B+Znp7aUmSJLV7zZnF4klgtdYORJIkSVoUNDqCHBG3UJRSdAWejohHgA/r12fm7q0fniRJktS2miqxGN5mUUiSJEmLiEYT5My8FyAi+gKvZeb0crkTsGrbhCdJkiS1rebUIF8HfFJZnlm2LbCIWDEiro+If0TEMxGxZUR0j4ixEfF8+X2lsm9ExK8jYkJEPBERm1b2M6Ts/3xEDFmYmCRJkiRoXoLcITM/ql8oHy+zkMc9G/hDZn4W+DzwDHAccFdmrgPcVS4D7AKsU34dClwAEBHdgWHA5kB/YFh9Ui1JkiQtqOYkyJMjYtYFeRGxB/Dmgh4wIlYAvghcCkXCnZlvA3sAl5fdLgf2LB/vAfwuCw8BK0ZEL2AnYGxmTsnMt4CxwM4LGpckSZIEzZsH+dvAVRFxbrn8KnDAQhyzLzAZ+G1EfB4YD3wPWDUzXyv7vM6ndc69gVcq279atjXWLkmSJC2wJhPkiFga+E5mbhERXQAy8/0WOOamwBGZ+XBEnM2n5RSUx8iIaLEbk0TEoRTlGay55pottVtJkiS1Q02WWGTmTGCb8vH7LZAcQzHS+2pmPlwuX0+RML9Rlk5Qfp9Urp8IrFHZvk/Z1lh7Q+dxcWb2y8x+PXr0aIFTkCRJUnvVnBrkv0bEzRFxQER8pf5rQQ+Yma8Dr0TEemXTQOBp4GagfiaKIcBN5eObgQPL2Sy2AN4pSzHuAHaMiJXKi/N2LNskSZKkBdacGuTlgP8A21XaErhhIY57BEVd8zLAC8DBFMn6tRFxCPAy8LWy7xjgy8AEYGrZl8ycEhEnA4+W/X6amVMWIiZJkiRp3glyZh7c0gfNzMeBfg2sGthA3wSGNrKfy4DLWjY6LYnipKjZsXNYi5XbS5KkFjDPBDkifksxYjybzPxGq0QkSZIk1VBzSixurTxeDtgL+HfrhCNJkiTVVnNKLH5fXY6Ia4D7Wy0iSZIkqYaaM4vFnNYBerZ0IJIkSdKioDk1yO8xew3y68APWi0iSZIkqYaaU2LRtS0CkSRJkhYFjZZYRMQ6EXFTRDwZEVdHRO+2DEySJEmqhaZqkC+jmMHiq8BfgXPaJCJJkiSphpoqseiamZeUj38ZEY+1RUCSJElSLTWVIC8XEZsA9bcY61RdzkwTZkmSJLU7TSXIrwFnVJZfrywnsF1rBSVJkiTVSqMJcmZu25aBSJIkSYuCBblRiCRJktRumSBLkiRJFSbIkiRJUkWjNcgRsWlTGzqLhSRJktqjpmax+FUT65zFQpIkSe2Ss1hIkiRJFU2NIM8SERsC6wPL1bdl5u9aKyhJkiSpVuaZIEfEMGAARYI8BtgFuB8wQZYkSVK705xZLPYGBgKvZ+bBwOeBFVo1KkmSJKlGmpMgT8vMT4AZEdENmASs0bphSZIkSbXRnBrkcRGxInAJMB54H3iwVaOSJEmSamSeCXJmHlY+vDAi/gB0y8wnWjcsSZIkqTbmWWIREXfVP87MlzLziWqbJEmS1J40dSe95YDOwCoRsRIQ5apuQO82iE2SJElqc02VWHwLOBJYHajeVvpd4NzWDEqSJEmqlabupHc2cHZEHJGZ57RhTJIkSVLNNGcWi4si4rvAF8vle4CLMvPjVotKkiRJqpHmJMjnAx3L7wAHABcA/9taQUmSJEm10tRFeh0ycwbw35n5+cqquyPib60fmiRJktT2mprm7ZHy+8yIWKu+MSL+C5jZqlFJkiRJNdJUiUX9tG5HA3+KiBfK5Trg4NYMSpIkSaqVphLkHhFxVPn4ImDp8vFMYBPgT60ZmCRJklQLTSXISwNd+HQkubpN11aLSJIkSaqhphLk1zLzp20WiSRJkrQIaOoivTlHjiVJkqR2r6kEeWBrHjgilo6Iv0bEreVy34h4OCImRMSoiFimbF+2XJ5Qrq+r7OP4sv3ZiNipNeOVJEnSkqHRBDkzp7Tysb8HPFNZPh04MzPXBt4CDinbDwHeKtvPLPsREesDg4ENgJ2B8yNiaSRJkqSF0NQIcquJiD7ArsBvyuUAtgOuL7tcDuxZPt6jXKZcP7DsvwcwMjM/zMwXgQlA/7Y5A0mSJLVXNUmQgbOAY4FPyuWVgbfLO/cBvAr0Lh/3Bl4BKNe/U/af1d7ANpIkSdICafMEOSJ2AyZl5vg2POahETEuIsZNnjy5rQ4rSZKkxVAtRpC3BnaPiJeAkRSlFWcDK0ZE/bRzfYCJ5eOJwBoA5foVgP9U2xvYZjaZeXFm9svMfj169GjZs5EkSVK70uYJcmYen5l9MrOO4iK7uzNzf4o78+1ddhsC3FQ+vrlcplx/d2Zm2T64nOWiL7AO8EgbnYYkSZLaqaZuFNLWfgCMjIhTgL8Cl5btlwJXRMQEYApFUk1mPhUR1wJPAzOAoZk5s+3DliRJUntS0wQ5M+8B7ikfv0ADs1Bk5nRgn0a2PxU4tfUilCRJ0pKmVrNYSJIkSYskE2RJkiSpwgRZkiRJqjBBliRJkipMkCVJkqQKE2RJkiSpwgRZkiRJqjBBliRJkipMkCVJkqQKE2RJkiSpwgRZkiRJqjBBliRJkipMkCVJkqSKDrUOQK3vlltuqdmxBw0aVLNjS5IkLQhHkCVJkqQKE2RJkiSpwhILSVKLiJOiZsfOYVmzY0tqfxxBliRJkipMkCVJkqQKE2RJkiSpwhpkSZKWALWsEQfrxLV4cQRZkiRJqjBBliRJkipMkCVJkqQKE2RJkiSpwgRZkiRJqjBBliRJkipMkCVJkqQKE2RJkiSpwgRZkiRJqjBBliRJkipMkCVJkqQKE2RJkiSpwgRZkiRJqjBBliRJkipMkCVJkqQKE2RJkiSpwgRZkiRJqmjzBDki1oiIP0XE0xHxVER8r2zvHhFjI+L58vtKZXtExK8jYkJEPBERm1b2NaTs/3xEDGnrc5EkSVL7U4sR5BnA9zNzfWALYGhErA8cB9yVmesAd5XLALsA65RfhwIXQJFQA8OAzYH+wLD6pFqSJElaUG2eIGfma5n5WPn4PeAZoDewB3B52e1yYM/y8R7A77LwELBiRPQCdgLGZuaUzHwLGAvs3IanIkmSpHaoQy0PHhF1wCbAw8Cqmflauep1YNXycW/glcpmr5ZtjbU3dJxDKUafWXPNNVsmeKmF3HLLLTU9/qBBg2p6fEmSFjU1u0gvIroAvweOzMx3q+syM4FsqWNl5sWZ2S8z+/Xo0aOlditJkqR2qCYJckR0pEiOr8rMG8rmN8rSCcrvk8r2icAalc37lG2NtUuSJEkLrBazWARwKfBMZp5RWXUzUD8TxRDgpkr7geVsFlsA75SlGHcAO0bESuXFeTuWbZIkSdICq0UN8tbAAcDfI+Lxsu2HwGnAtRFxCPAy8LVy3Rjgy8AEYCpwMEBmTomIk4FHy34/zcwpbXMKkpYk1olL0pKlzRPkzLwfiEZWD2ygfwJDG9nXZcBlLRedJEmSlnQ1ncVCkqSW4Ci/pJbkraYlSZKkChNkSZIkqcIEWZIkSaowQZYkSZIqvEhPkiRpERAnNTbJV9vIYS12E+PFniPIkiRJUoUJsiRJklRhgixJkiRVmCBLkiRJFSbIkiRJUoUJsiRJklRhgixJkiRVmCBLkiRJFSbIkiRJUoUJsiRJklRhgixJkiRVmCBLkiRJFSbIkiRJUoUJsiRJklRhgixJkiRVmCBLkiRJFSbIkiRJUoUJsiRJklTRodYBSJIkqfZuueWWmh170KBBNTt2QxxBliRJkipMkCVJkqQKE2RJkiSpwgRZkiRJqjBBliRJkipMkCVJkqQKE2RJkiSpwgRZkiRJqjBBliRJkiq8k54kSWp13qVNixNHkCVJkqQKE2RJkiSpYrFPkCNi54h4NiImRMRxtY5HkiRJi7fFOkGOiKWB84BdgPWB/SJi/dpGJUmSpMXZYp0gA/2BCZn5QmZ+BIwE9qhxTJIkSVqMRWbWOoYFFhF7Aztn5v+WywcAm2fm4XP0OxQ4tFxcD3i2TQOtvVWAN2sdhBrl67Po8zVa9PkaLfp8jRZ9S+Jr9JnM7DFn4xIxzVtmXgxcXOs4aiUixmVmv1rHoYb5+iz6fI0Wfb5Giz5fo0Wfr9GnFvcSi4nAGpXlPmWbJEmStEAW9wT5UWCdiOgbEcsAg4GbaxyTJEmSFmOLdYlFZs6IiMOBO4Clgcsy86kah7UoWmLLSxYTvj6LPl+jRZ+v0aLP12jR52tUWqwv0pMkSZJa2uJeYiFJkiS1KBNkSZIkqcIEeTETETMj4vHKV91C7u+liFilZaLTnCIiI+LKynKHiJgcEbeWy7vX3yI9Ik6MiKPLx/dEhFPtLKSIWDUiro6IFyJifEQ8GBF71TouNayl39+k9qLyu/FURPwtIr4fEU3mcBFRFxFPlo/7RcSv2yba9mGxvkhvCTUtM7/Q0IqICIq68k/aOCY17gNgw4jolJnTgB2oTEWYmTfjzCutovx9uBG4PDO/XrZ9Bth9jn4dMnNGKxx/6cyc2dL7bed8f5sPETET+DvQEZgB/A44s6nnqPzQsVVmXt0WMTYSwxeA1TNzzHxuVwc8Q3Gzr2WA+4DDlpCfiVm/GxHRE7ga6AYMa87GmTkOGNd64bU/jiAv5spPiM9GxO+AJ4E1IuKYiHg0Ip6IiJPKfstHxG3lJ88nI2Lfym6OiIjHIuLvEfHZmpxI+zYG2LV8vB9wTf2KiDgoIs5tbMOIWCoiRkTEKa0cY3u0HfBRZl5Y35CZL2fmOeXzfnNE3A3cFRHdI+LG8nfmoYjYGCAiukTEb8vfjSci4qtl+47laPRjEXFdRHQp21+KiNMj4jHguPI75bp1qsuat0be335Zvof9vf59LCJ+Whl1nhgRvy3b/yciHinbL4qIpcv29yPi1PL98KGIWLV2Z7lQpmXmFzJzA4oP37sw74SpDvj6/BwkIlp6MO0LwJcXcNt/lonixsD6wJ4tFlVFK5xzi8nMSRR3Bz48CkuXvxf1f/e/Nec2ETGg8p/Lxt7XLoiIceUo9UmVbU+LiKfLvsPLtn3K38O/RcR9ZVuDcZTHviciro+If0TEVeUH3kWaCfLip1PlD8Hosm0d4PzyTXK9crk/xZvQZhHxRWBn4N+Z+fnM3BD4Q2Wfb2bmpsAFwNFtdiZLjpHA4IhYjuJN/eFmbtcBuAp4PjN/1FrBtWMbAE0lpJsCe2fml4CTgL9m5sbADylG4gB+DLyTmRuV6+6OoiTpR8D25e/NOOCoyn7/k5mbZuapwDvlaBnAwcBvW+rk2ql5vb/1o3hf+zywPfDLiOiVmT8pk6YBwBTg3Ij4HLAvsHW5biawf7nP5YGHMvPzFKOQ32yj82s185E0nQb8v/I5/r95JDV/joibgafLD+vnlwnO2IgYExF7l303i4h7oyhjuiMiepXt95QfGB+JiOci4v9Fcc+CnwL7ljHsGxFfqrzuf42Irs043xnAX4C1I+KbZfx/i4jfR0Tn8vgjIuLCMul7LiJ2K9ubdc4t9+q0vMx8gWJ6257AIRTvU/8N/DfwzYjo28Tmc72vle0nlHfR2xj4UkRsHBErA3sBG5R96wdrfgLsVP4O1f9Xrqk4NgGOpPhQ81/A1gv5FLS6RfYTkho1278go/iX08uZ+VDZtGP59ddyuQvFH5g/A7+KiNOBWzPzz5V93lB+Hw98pfVCXzJl5hPl67QfxWhyc10EXFsmWlpIEXEesA3wEXAeMDYzp5SrtwG+CpCZd0fEyhHRjSIJG1y/j8x8q/wjuz7wQDkIsgzwYOVQoyqPfwMcHBFHUSRr/Vvj3NqReb2/bQNcU5auvBER91L8Ib65HJG6EjgjM8dHMUf+ZsCj5evUCZhU7ucj4Nby8XiK0dfFXma+EMUoeU9gD8pkJSKWpfh5/SNwHHB0ZtYni4c20g+KD5EbZuaLZTJcR/Gz35Oi1OGyiOgInAPskZmToxjVPxX4RrmPDpnZPyK+DAzLzO0j4idAv8w8vIzhFmBoZj4QxX9jps/rXMskeCBFovZIZl5Stp9CkaidU3ato/i9Wwv4U0SsDRzYnHNu3rO+SNgR2Lj+AwuwAsXf/eca6T/X+1r58Gvlz0MHoBfFa/00xetxaRQj0PW/Nw8AIyLiWj7NIRqL4yOK1+hVgIh4nOJ1uX9BT7gtmCC3Dx9UHgfw88y8aM5OEbEpxb+1TomIuzLzp+WqD8vvM/FnorXcDAynGOFauZnb/AXYNiJ+lZnz/IOhuTxFmfQCZObQcvS3vg7vgwa3mregSK73a2R9db+/p/iX993A+Mz8zwIec0nW3NfpRODVzKwfpQ+K+vPjG+j7cX56E4D2+r7XVLLS3H6PVBLFbYDrynrf1yPiT2X7esCGwNjyg8jSwGuV/VcHYOoaifUB4IyIuAq4oT6RasRaZYKVwE2ZeXs5An0KsCLFoNAdlf7XljE/HxEvAJ+dj3NeZEXEf1H87E6i+Fk/IjPvmKNP3Xzsry/Ff5D/uxwIGAEsV96QrT/Fh5G9gcOB7TLz2xGxOUX54PiI2KyJOAbwaZ4Bi8nvnCUW7c8dwDfi05rI3hHRMyJWB6Zm5pXALyk+JavtXAaclJl/n49tLqUYcb42FuF6uEXY3cByEfGdSlvnRvr+mfLf7+Wb+ZuZ+S4wFhha3ykiVgIeArYuR6Lq6/vXbWin5QebOyjKlyyvWHh/pvjX/NIR0QP4IvBIRAyiGBX7bqXvXcDeUVzQRBR15p9p84jbUCNJ0xfKr76Z+ceGNmuiX3M+nATwVGX7jTJzx8r6eQ7AZOZpwP9SjPI/EE1fC/PP8jibZOaJZdsI4PDM3IiiXGq56u7nPBwLf841Vf7sXwicW37QuwP4TjmaT0SsGxHLN7GLht7XulGc+ztR1OTvUq7rAqxQXlD5fxTlTUTEWpn5cGb+BJgMrLEAcSzSTJDbmfKX/GrgwYj4O3A90BXYiOIPyeMUI1pe9NWGMvPVzJzvKXYy8wyKcpkrYh5T+mh25R+OPSlq6V6MiEeAy4EfNND9RIp6/ScoajSHlO2nACtFeTEKsG1mTgYOAq4p+z9IMSrVmKuAT4CGkhPNn9HAE8DfKD4AHZuZr1PUgPemfI+LiJ9m5tMUteJ/LF+nsRT/Nm6X5iNpeo/ib0K95iY1DwBfjaIWeVWK/4ZBMaNEj4jYsty+Y0RsMI9wZ4uhTLb+npmnA4/S9O9TQ7oCr5XnsP8c6/YpY16Lovb1WRbPRK6+Pv8p4E6K95P6C+l+Q1EK8VgU07pdRNMjtA29r/2N4m/NPyhyiAfKvl2BW8vfofv59HqLX0Zxkd+TFP/t/NsCxLFI81bTktSKopjbeoXM/HGtY1H7EnNP83YFRQ32J+UH6lOAQRQjppMpPjBOpUgQV6YYeT27kX6bMHut8lLA+RSJ8Stl39Mzc2wUF6L+mqJUoQNwVmZeEhH3lPsYV1/elJl1EdG9jKEj8HOK8o1tKT5IPgUclJnVf8nXn28dxTU0G87R/h3g2DL2h4GumXlQWSYwneLizm7AUZl5axPPzWznrCWbCbIktZIoZmJYi6Jm781axyMtjIjokpnvRzGzwSMUM4S8Xuu4GlMmyLdm5vW1jkWLn8V26FuSFnWZ6V371J7cGhErUszccvKinBxLC8sRZEmStMiIiI0oykWqPszMzWsRj5ZMJsiSJElShVfFS5IkSRUmyJIkSVKFCbIkLUIiYrWIGBkR/4yI8RExprEbkUTEihFxWBvF9e2IOLAtjiVJtWYNsiQtIqK4V+9fKG6RfGHZ9nmgW2b+uYH+dTQwL2wrxNUhM2e05jEkaVHiCLIkLTq2BT6uT44B6u9wFRF3RcRj5d2r9ihXnwasVd5h65cAEXFMRDwaEU9ERP2dtoiIH0fEsxFxf0RcU97AhIj4QkQ8VPYfXd52loi4JyLOiohxwPci4sTKNmtFxB/KEe4/198aOCL2qb87V0Tc1wbPlyS1CudBlqRFx4bA+AbapwN7Zea75R3JHoqIm4HjgA0z8wsAEbEjsA7Qn+IOYTdHxBeBacBXgc9T3L3sscpxfgcckZn3RsRPKW5Ff2S5bpnM7Ffu+8RKPBcD387M5yNic4o7rG0H/ATYKTMnlvPlStJiyQRZkhZ9AfysTHY/AXoDqzbQb8fy66/lcheKhLkrcFNmTgemR8QtABGxArBiZt5b9r8cuK6yv1FzBRLRBdgKuK6oCAFg2fL7A8CIiLgWuGEBzlOSFgkmyJK06HgK2LuB9v2BHsBmmflxRLwELNdAvwB+npkXzdYYcWQDfZvjgwbalgLerh+1/v/t3L+rT3Ecx/HnayKZLZJBBgaL2WDGYDAhMdz8A7JIdossZLP5D2SgKEl+FNdgwopuutz9ZTifW2ch3eX71X0+tvM55/T+dKZ3r96fM9f28kiUTwBvkhxtu7bF2pK0MM4gS9LyeALsSLKyuZDkCLAf+Daa4+PjGuAXUzq86RFwaaS8JNmbZA9Tsnsqyc5x7yRA23XgR5Jj4/3zwFP+ou1P4HOSM6NGxkFCkhxo+7LtdeA7sG/LX0KSFsgEWZKWRNsmOQ3cSnKVafb4C3ADuJ1kFXgNfBzPryV5nuQD8LDtlSSHgBdj/GEDONf21ZhZfg98BVaB9VH2AnA3yS7gE3DxH7Z6FriT5BrTTPMD4B1wM8lBpiT78ViTpP+Ov3mTpG0gye62G6MRfgastH276H1J0jIyQZak7eFeksNMs8v3bY4l6c9MkCVJkqQZD+lJkiRJMzbIkiRJ0owNsiRJkjRjgyxJkiTN2CBLkiRJM78BvVqjzUH4Bg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png;base64,iVBORw0KGgoAAAANSUhEUgAAAsgAAAFgCAYAAACmDI9oAAAABHNCSVQICAgIfAhkiAAAAAlwSFlzAAALEgAACxIB0t1+/AAAADh0RVh0U29mdHdhcmUAbWF0cGxvdGxpYiB2ZXJzaW9uMy4yLjIsIGh0dHA6Ly9tYXRwbG90bGliLm9yZy+WH4yJAAAgAElEQVR4nOzdeZxWddn48c+loIKAioIiaMPjVm6l8uD6KxTXFJfSxHwUzScr0fIxNc0KTS0tcsld0zA3UBNXzFBT09zAzFxSySUlFQx3QAWv3x/nDB5gZhhgZm4YPu/Xa15zn+/5nnOuc98z91z3d67zPZGZSJIkSSosVesAJEmSpEWJCbIkSZJUYYIsSZIkVZggS5IkSRUmyJIkSVKFCbIkSZJUYYIsSQsgIk6MiCtrHUdbiogBEfHqQmx/YUT8uCVjkqTWYIIsabESEdtExF8i4p2ImBIRD0TEf9c6rrZWJugfR8T7EfF2+ZxsWeu46kXEQRFxf7UtM7+dmSe3wrFOjIiMiO/N0f69sv3Elj6mpPbNBFnSYiMiugG3AucA3YHewEnAh7WMq4ZGZWYXoAdwP3BDRESNY6qV54AD52gbUrZL0nwxQZa0OFkXIDOvycyZmTktM/+YmU8ARMRaEXF3RPwnIt6MiKsiYsX6jSPipYg4JiKeiIgPIuLSiFg1Im6PiPci4s6IWKnsW1eOPh4aEf+OiNci4ujGAouILcpR3Lcj4m8RMaCRfj+IiOvnaDs7In5dPj4oIl4o43kxIvaf15OSmR8DlwOrAStHxOoRcXM5wj4hIr5ZOdaJEXF9RIwqj/FYRHy+sj4jYu3K8oiIOKWRczkuIv5Z7ufpiNirbP8ccCGwZf0Id0P7iohvlvFNKeNdfY44vh0Rz5fP6XnzSP4fBTpHxAbl9hsAy5Xt1Zh3i4jHK6PuG8/rfMp1B0XE/RExPCLeKl+bXZqIR9JizARZ0uLkOWBmRFweEbvUJ7MVAfwcWB34HLAGcOIcfb4K7ECRbA8Cbgd+SDEKuxTw3Tn6bwusA+wI/CAitp8zqIjoDdwGnEIxsn008PuI6NHAOYwEvhwRXcttlwa+BlwdEcsDvwZ2ycyuwFbA4009IeU+lgUOAl7JzDfLY7xaPg97Az+LiO0qm+wBXFfGejVwY0R0nNdxGvBP4P8BK1CM5F8ZEb0y8xng28CDmdklM1ecc8Mynp+X594LeLmMu2o34L+Bjct+O80jniv4dBR5SLlcPeYmwGXAt4CVgYuAm8vnr9Hzqexic+BZYBXgF8ClS/CIvdSumSBLWmxk5rvANkAClwCTy5HHVcv1EzJzbGZ+mJmTgTOAL82xm3My843MnAj8GXg4M/+amdOB0cAmc/Q/KTM/yMy/A78F9msgtP8BxmTmmMz8JDPHAuOALzdwDi8DjwH1o5PbAVMz86Fy+RNgw4jolJmvZeZTTTwlXytHZ18BNgP2iog1gK2BH2Tm9Mx8HPgNs5cfjM/M68uR5zMoRlq3aOI4DcrM6zLz3+U5jwKeB/o3c/P9gcsy87HM/BA4nmLEua7S57TMfDsz/wX8CfjCPPZ5JbBfmewPLperDgUuysyHy/9AXE5RnrNFM8/n5cy8JDNnUozY9wJWbeb5SlqMmCBLWqxk5jOZeVBm9gE2pBglPQugLJcYGRETI+JdigRplTl28Ubl8bQGlrvM0f+VyuOXy+PN6TPAPuW/7d8uk9ZtKBKohlzNp4n218tlMvMDYF+K0dfXIuK2iPhsI/sAuDYzV8zMnpm5XWaOL+ObkpnvzRF374bOKTM/4dPR5vkSEQdWyhXepng95ny+G7N6GVd9HO8D/5kjztcrj6cy92szmzKRngD8DHg+M1+Zo8tngO/P8TqtUcbSnPOZFU9mTi0fNhmTpMWTCbKkxVZm/gMYQZHIQJEYJbBRZnajGNld2H+Br1F5vCbw7wb6vAJcUSar9V/LZ+ZpjezzOmBARPShGEm+un5FZt6RmTtQJNf/oBgpnx//BrrXl3BU4p7Y0DlFxFJAn8p5TQU6V/qu1tBBIuIzZWyHAyuXZRRP8unznc2I8zOV/S1PUfYwsdEtmud3wPfL73N6BTh1jtepc2Ze04zzkbQEMUGWtNiIiM9GxPfLxJKynGA/oL48oSvwPvBOWRd8TAsc9scRUX/x18HAqAb6XAkMioidImLpiFguijmD+zS0w7L84x6Kko0Xy5rd+hHwPcpk8cPyXD6Zn2DLUdO/AD8v49gYOITZyw02i4ivREQH4MjyWPXP4ePA18vz2Jm5S1TqLU+RBE8uYz+YTz+oQDEy3ycilmlk+2uAgyPiC2UN8M8oyl1emp/zbcAoinrxaxtYdwnw7YjYPArLR8Su5YeJeZ2PpCWICbKkxcl7FBdKPRwRH1AkdU9SjBhCcWHVpsA7FBfN3dACx7yX4t/2dwHDM/OPc3Yok9I9KC72m0wxUnkMTb/HXg1sT2X0uOx/FMXo6hSK5PQ7CxDzfkBduZ/RwLDMvLOy/iaKUo63gAOAr5T1yADfo7h48W2KOuEbGzpAZj4N/Ap4kCIZ3gh4oNLlbuAp4PWIeLOB7e8Efgz8HngNWIuibnihlDOb3JmZ0xpYNw74JnAuxblPoLi4sTnnI2kJEpnz+i+YJC15yovFXgQ6ZuaM2kbTcqK4acbamfk/tY5FkhZVjiBLkiRJFSbIkiRJUoUlFpIkSVKFI8iSJElSRYdaB9DWVllllayrq6t1GJIkSaqx8ePHv5mZPeZsX+IS5Lq6OsaNG1frMCRJklRjEfFyQ+2WWEiSJEkVJsiSJElShQmyJEmSVGGCLEmSJFWYIEuSJEkVJsiSJElSxRI3zZskSZq3d999l0mTJvHxxx/XOhRpvnXs2JGePXvSrVu3BdreBFmSJM3m3Xff5Y033qB379506tSJiKh1SFKzZSbTpk1j4sSJAAuUJFtiIUmSZjNp0iR69+5N586dTY612IkIOnfuTO/evZk0adIC7aPVEuSIuCwiJkXEk5W2X0bEPyLiiYgYHRErVtYdHxETIuLZiNip0r5z2TYhIo6rtPeNiIfL9lERsUxrnYskSUuSjz/+mE6dOtU6DGmhdOrUaYFLhFpzBHkEsPMcbWOBDTNzY+A54HiAiFgfGAxsUG5zfkQsHRFLA+cBuwDrA/uVfQFOB87MzLWBt4BDWvFcJElaojhyrMXdwvwMt1qCnJn3AVPmaPtjZs4oFx8C+pSP9wBGZuaHmfkiMAHoX35NyMwXMvMjYCSwRxRnvB1wfbn95cCerXUukiRJWnLU8iK9bwCjyse9KRLmeq+WbQCvzNG+ObAy8HYl2a72n0tEHAocCrDmmmsudODzK06q7afwHJY1Pb4kSdLipCYJckScAMwArmqL42XmxcDFAP369TNblCRpAdRqwGdBBnpOPPFETjrppFnLvXr1Ysstt+QXv/gFa621VkuG12wDBgxglVVW4frrr59359Jzzz3H1VdfzZFHHsmKK866dIsRI0Zw8MEH895779GlS5fWCHc29cfr2rUrb7zxxlw16ttvvz133XUXQ4YMYcSIEa0eT2tr81ksIuIgYDdg/8ys/4mfCKxR6danbGus/T/AihHRYY52SZIkAFZYYQUefPBBHnzwQYYPH87jjz/OwIED+eCDD2odWrM999xznHTSSbz99tuzte+66648+OCDdO7cuU3jyUxuu+222dreeOMN7rnnnjZJ1NtKmybIEbEzcCywe2ZOray6GRgcEctGRF9gHeAR4FFgnXLGimUoLuS7uUys/wTsXW4/BLiprc5DkiQt+jp06MAWW2zBFltswde//nUuv/xyXn75ZcaMGVPr0BZajx492GKLLVhqqbYd6xw0aBAjR46cre3aa69l7bXXZr311mvTWFpTa07zdg3wILBeRLwaEYcA5wJdgbER8XhEXAiQmU8B1wJPA38AhmbmzLLG+HDgDuAZ4NqyL8APgKMiYgJFTfKlrXUukiRp8bfZZpsB8NJLLwHw5ptvMmTIEFZeeWU6d+7MgAEDGDdu3Gzb1NXVcfTRR3PyySez2mqr0aVLF/bff3/eeeedWX1GjBhBRPD+++83uG1j/vGPfzB48GDWWGMNOnfuzAYbbMBZZ53FJ598AsA999zDoEGDAOjbty8RQV1dXaPHnJ/zOfPMM+nTpw8rrbQSgwcPnmuEujGDBw9mzJgxvPfee7PaRo4cyb777ttg/yeffJJdd92Vrl270rVrV/bZZx9ef/31Wes/+OADDj/8cNZbbz06d+5M3759GTp0KO++++5s+4kIzj77bH74wx/So0cPevbsydChQ/nwww+bFff8as1ZLPbLzF6Z2TEz+2TmpZm5dmaukZlfKL++Xel/amaulZnrZebtlfYxmbluue7USvsLmdm/3Oc+mdk6z5AkSWoX6hPj1VZbDYA999yTO+64g+HDhzNq1Cg++eQTtt12WyZMmDDbdtdccw133nknl1xyCWeccQa33XYb//u//7vQ8UycOJH11luP888/nzFjxvDNb36TYcOGcfrppwOw6aabMnz4cABuuOEGHnzwQUaPHt3o/pp7Ptdeey133XUXF198Maeffjq33norP/zhD5sV84ABA1hxxRW58cYbAXj55Zd58MEH2W+//ebqO2HCBLbeemumT5/OlVdeyYgRI3jqqacYNGgQ9VW2U6dOZebMmZx66qncfvvtnHzyydx9993ss88+c+3vV7/6Ff/+97+58sorOeaYY7jooos4++yzmxX3/PJW05Ikqd2aMaOY8OqFF17gsMMOo2vXrmy//fb84Q9/4IEHHuCee+7hS1/6EgDbbbcddXV1/PKXv+Siiy6atY9p06Zx2223zaqxXX755TnggAN45pln+NznPrfAsQ0cOJCBAwcCRW3vNttsw9SpU7nkkks4/vjj6dat26yyhU022WTW6HFD5ud8OnbsyI033kiHDkUa+PTTTzNy5EjOP//8eca81FJLsc8++zBy5EgOOOAARo0axcYbb8xnP/vZufqedNJJrLbaatx+++0ss0xxP7f6vmPGjGHXXXelR48eXHDBBbO2mTFjBn379mWbbbbhX//612yzj9XV1c26AHCnnXbigQce4IYbbuDYY4+dZ9zzy1tNS5Kkduk///kPHTt2pGPHjqy33nq88MILjBo1il69evHII4/Qs2fPWckkFInvbrvtxv333z/bfnbYYYfZLkDba6+9yEweffTRhYpv+vTpDBs2jLXXXptll12Wjh07csIJJ/Diiy/OSuyba37OZ9ttt52VHAOsv/76TJo0qdl3nRs8eDBjx45lypQpjBw5ksGDBzfY784772SvvfZiqaWWYsaMGbOS37q6utlKP6644go22WQTunTpQseOHdlmm22A4gLFqh133HG25fXXX59XX321WTHPLxNkSZLULq2wwgo8+uijjBs3jldffZWXXnqJXXbZBYDXXnuNnj17zrXNqquuypQps93nbK5+nTt3pkuXLrz22msLFd8PfvADhg8fzqGHHsqYMWN49NFH+dGPfgQUyfP8mJ/zqU4XB7DMMsuQmc2u591yyy1ZffXV+dnPfsbjjz/eaIL85ptvcvrpp8/6kFL/9cILL/DKK8VtLkaPHs2BBx7IlltuyXXXXcdDDz00q4xkzuegobjn93lqLkssJElSu9ShQwf69evX4LpevXoxadKkudrfeOMNunfvPlvbnP2mTp3K+++/T69evQBYbrnlAPjoo49m6/fWW281Gd91113HEUccMVuJwJxTqDXX/JxPS9h3330ZPnw4/fv3b7T0o3v37uy1114N1muvssoqQPEcbL755rOVd9x7770tHu/8cgRZkiQtcTbffHMmTZrEfffdN6tt6tSp3HbbbbP+xV9v7Nixs80WMXr0aCJiVvLdp08fAJ555plZfR5++OG5ZmKY07Rp01h22WVnLc+cOXOuKdTqa3fnNVI6P+fTEoYMGcKgQYM46qijGu0zcOBAnnrqKTbbbDP69es321d9Uj3ncwBw1VVtch+5JjmCLEmSljg77bQTW221Ffvuuy+nnXYaK6+8MsOHD2fatGkcc8wxs/Xt1KkTu+66K8cccwyvvfYaxxxzDHvttRfrr78+AP3796d3795897vf5eSTT2bKlCn84he/oFu3bk3GsMMOO3Deeeex9tpr0717d84777y5yhzqL9K76KKLGDx4MJ07d2ajjTZaqPNpCeuvv/6smSwac+KJJ9K/f3923XVXvvGNb7DKKqswceJExo4dy0EHHcSAAQPYYYcdGDp0KKeeeiqbb745Y8aM4a677mrxeOeXCbIkSWqWBbnl86Lsxhtv5Pvf/z5HHnkk06dPp3///tx9992svfbas/UbPHgwXbt25ZBDDuH9999n9913n23mhWWWWYbRo0dz2GGHsffee7PeeutxwQUXsP/++zd5/HPOOYdvf/vbDB06lE6dOjFkyBD22msvDj300Fl9PvOZzzB8+HB+/etfc84559CnT59Z09Ut6Pm0lXXXXZeHHnqIH/3oRxx66KFMmzaN3r17M3DgwFkxfetb3+KFF17g7LPPZvr06eywww5cffXVbLHFFjWJuV58erfnJUO/fv1yzkmzW1ut7l1fr729oUmSWtfCTl/WntTV1bH33nvPmo9Yi5d5/SxHxPjMnKtQ3RpkSZIkqcIEWZIkSaqwBlmSJKkRjdX7qn1zBFmSJEmqMEGWJEmSKkyQJUmSpAoTZEmSJKnCBFmSJEmqMEGWJEmSKkyQJUlSuzRixAg222wzunbtykorrcQmm2zCUUcdVeuw5nLQQQfRr99cN3NTDTkPsiRJapZbbrmlJscdNGjQfG/z85//nB//+Mcce+yxnHbaaUyfPp3x48dz5ZVXcsYZZ7RClGpPTJAlSVK7c+655/Ktb32Ln/3sZ7PaBg0axLBhw2oYlRYXllhIkqR25+2332a11Vabqz0iZls+7rjj2GijjejSpQt9+vRh//335/XXX5+tT11dHUcffTSnnXYavXr1YoUVVuD73/8+mcmYMWPYYIMN6Nq1K3vuuSdvvfXWrO3uueceIoI//vGP7Lbbbiy//PKsueaaXHjhhfOM/1//+heDBw+me/fudO7cmZ122olnn312AZ8NzS9HkCVJUruz6aabcs4557Dmmmuy2267sfLKKzfYb9KkSfzwhz9k9dVXZ/LkyfzqV79iu+2248knn2SppT4dRxw5ciT9+/fnt7/9LePHj+dHP/oRn3zyCffddx8nn3wy06ZN4/DDD+f444+fKwE+5JBDOOCAAzjiiCMYPXo03/nOd+jTpw+77bZbgzFNmTKFbbbZhpVXXpkLL7yQzp07c9ppp7H99tvz3HPP0alTp5Z7otQgE2RJktTunHfeeey5554cdNBBRASf+9zn+OpXv8rRRx9Nt27dZvW77LLLZj2eOXMmW265JX369OH+++/ni1/84qx1yy23HNdddx1LL700O++8MzfddBPnnHMOzz//PH379gXgb3/7G5dffvlcCfIuu+wyq9Rjp5124p///CennHJKownymWeeyQcffMDjjz9O9+7dAdh6662pq6vjsssuY+jQoS3zJKlRllhIkqR2Z+ONN+aZZ57h5ptv5rDDDiMzOfnkk+nXrx/vv//+rH633347W221FSussAIdOnSgT58+ADz33HOz7W/AgAEsvfTSs5bXXntt6urqZiXH9W2TJ0/mo48+mm3bvfbaa7blr3zlK4wfP56ZM2c2GPudd97JDjvsQLdu3ZgxYwYzZsyga9eubLbZZowbN27BnhDNFxNkSZLULi277LIMGjSIc889l6effprf/OY3PP/881x66aUAPProo+y+++706dOHK664ggcffJCHHnoIgOnTp8+2rxVXXHG25WWWWabBtsycK0Hu2bPnXMszZszgzTffbDDuN998k1GjRtGxY8fZvv70pz/xyiuvzP8ToflmiYUkSVoiHHLIIRx77LH84x//AGD06NH06NGDUaNGzbp47+WXX27x406aNGmu5Q4dOrDKKqs02L979+7svvvu/PjHP55rXdeuXVs8Ps3NBFmSJLU7kyZNmmvkdvLkybzzzjusuuqqAEybNo2OHTvONrPFVVdd1eKxjB49ml122WW25c0222y2ko2qgQMHcu2117LBBht4QV6NmCBLkqR2Z6ONNmKPPfZgxx13pGfPnrz88ssMHz6czp07M2TIEAB22GEHzjrrLI488kgGDRrEX/7yF6688soWj+X222/nhBNO4Etf+hI33HADY8eO5aabbmq0/1FHHcWVV17JdtttxxFHHEHv3r154403uPfee9lmm23Yb7/9WjxGzc4EWZIkNcuC3NGuVn7yk59w00038d3vfpcpU6aw2mqrsdVWWzFq1KhZF9Z9+ctf5vTTT+ecc87hkksuYcstt+TWW29l3XXXbdFYfvOb33DWWWdx5pln0r17d8477zx23333RvuvssoqPPTQQ5xwwgn83//9H2+//Ta9evVim222YeONN27R2NSwyMxax9Cm+vXrl219BWicFPPu1Ipy2JL1GkuSFs4zzzzD5z73uVqHsdi755572Hbbbfn73//OhhtuWOtwlkjz+lmOiPGZ2W/OdmexkCRJkipMkCVJkqQKa5AlSZJawYABA1jSSlnbC0eQJUmSpAoTZEmSNBdHPrW4W5ifYRNkSZI0m44dOzJt2rRahyEtlPobwSwIE2RJkjSbnj17MnHiRKZOnepIshY7mcnUqVOZOHHiXHdTbK5Wu0gvIi4DdgMmZeaGZVt3YBRQB7wEfC0z34riHo9nA18GpgIHZeZj5TZDgB+Vuz0lMy8v2zcDRgCdgDHA99LfYkmSFlq3bt0A+Pe//83HH39c42ik+dexY0dWXXXVWT/L86s1Z7EYAZwL/K7SdhxwV2aeFhHHlcs/AHYB1im/NgcuADYvE+phQD8ggfERcXNmvlX2+SbwMEWCvDNweyuejyRJS4xu3botcHIhLe5arcQiM+8DpszRvAdwefn4cmDPSvvvsvAQsGJE9AJ2AsZm5pQyKR4L7Fyu65aZD5Wjxr+r7EuSJElaYG1dg7xqZr5WPn4dWLV83Bt4pdLv1bKtqfZXG2hvUEQcGhHjImLc5MmTF+4MJEmS1K7V7CK9cuS3TWqGM/PizOyXmf169OjRFoeUJEnSYqqtE+Q3yvIIyu+TyvaJwBqVfn3Ktqba+zTQLkmSJC2Utk6QbwaGlI+HADdV2g+MwhbAO2Upxh3AjhGxUkSsBOwI3FGuezcitihnwDiwsi9JkiRpgbXmNG/XAAOAVSLiVYrZKE4Dro2IQ4CXga+V3cdQTPE2gWKat4MBMnNKRJwMPFr2+2lm1l/4dxifTvN2O85gIUmSpBbQaglyZu7XyKqBDfRNYGgj+7kMuKyB9nHAhgsToyRJkjQn76QnSZIkVZggS5IkSRUmyJIkSVKFCbIkSZJUYYIsSZIkVZggS5IkSRUmyJIkSVKFCbIkSZJUYYIsSZIkVZggS5IkSRUmyJIkSVKFCbIkSZJUYYIsSZIkVZggS5IkSRUmyJIkSVKFCbIkSZJUYYIsSZIkVZggS5IkSRUmyJIkSVKFCbIkSZJUYYIsSZIkVZggS5IkSRUmyJIkSVKFCbIkSZJUYYIsSZIkVZggS5IkSRUmyJIkSVKFCbIkSZJUYYIsSZIkVZggS5IkSRUmyJIkSVKFCbIkSZJUYYIsSZIkVcwzQY6I05vTJkmSJLUHzRlB3qGBtl1aOhBJkiRpUdChsRUR8R3gMOC/IuKJyqquwAOtHZgkSZJUC40myMDVwO3Az4HjKu3vZeaUVo1KkiRJqpFGSywy853MfAn4EfB6Zr4M9AX+JyJWXJiDRsT/RcRTEfFkRFwTEctFRN+IeDgiJkTEqIhYpuy7bLk8oVxfV9nP8WX7sxGx08LEJEmSJEHzapB/D8yMiLWBi4E1KEaXF0hE9Aa+C/TLzA2BpYHBwOnAmZm5NvAWcEi5ySHAW2X7mWU/ImL9crsNgJ2B8yNi6QWNS5IkSYLmJcifZOYM4CvAOZl5DNBrIY/bAegUER2AzsBrwHbA9eX6y4E9y8d7lMuU6wdGRJTtIzPzw8x8EZgA9F/IuCRJkrSEa06C/HFE7AccCNxatnVc0ANm5kRgOPAvisT4HWA88HaZiAO8CvQuH/cGXim3nVH2X7na3sA2s4mIQyNiXESMmzx58oKGLkmSpCVAcxLkg4EtgVMz88WI6AtcsaAHjIiVKEZ/+wKrA8tTlEi0msy8ODP7ZWa/Hj16tOahJEmStJhrahYLADLz6Yg4Glg3IjYEns3MhblRyPbAi5k5GSAibgC2BlaMiA7lKHEfYGLZfyJF3fOrZUnGCsB/Ku31qttIamfipKjZsXNY1uzYkqS215w76Q0AngfOA84HnouILy7EMf8FbBERncta4oHA08CfgL3LPkOAm8rHN5fLlOvvzsws2weXs1z0BdYBHlmIuCRJkqR5jyADvwJ2zMxnASJiXeAaYLMFOWBmPhwR1wOPATOAv1LMjnEbMDIiTinbLi03uRS4IiImAFMoZq4gM5+KiGspkusZwNDMnLkgMUmSJEn1mpMgd6xPjgEy87mIWOCL9Mp9DAOGzdH8Ag3MQpGZ04F9GtnPqcCpCxOLJEmSVNWcBHlcRPwGuLJc/h9gXOuFJEmSJNVOcxLk7wBDKW7uAXAfcEGrRSRJkiTVUKMJckT0AHpk5tPAGeUXEbEB0A1wQmFJkiS1O03NYnEOsEoD7d2Bs1snHEmSJKm2mkqQ187M++ZszMw/Axu3XkiSJElS7TSVIHdtYt1CzWIhSZIkLaqaSpAnRMSX52yMiF0opmSTJEmS2p2mZrE4ErgtIr4GjC/b+gFbAru1dmCSJElSLTQ6gpyZzwMbAfcCdeXXvcDGmflcWwQnSZIktbUm50HOzA+B37ZRLJIkSVLNNVWDLEmSJC1xTJAlSZKkimYlyBHRKSLWa+1gJEmSpFqbZ4IcEYOAx4E/lMtfiIibWzswSZIkqRaaM4J8ItAfeBsgMx8H+rZiTJIkSVLNNCdB/jgz35mjLVsjGEmSJKnWmpzmrfRURHwdWDoi1gG+Cz3FSQ4AABsJSURBVPyldcOSJEmSaqM5I8hHABsAHwLXAO9S3GVPkiRJanfmOYKcmVOBE4ATImJpYPnMnN7qkUmSJEk10JxZLK6OiG4RsTzwd+DpiDim9UOTJEmS2l5zSizWz8x3gT2B2ylmsDigVaOSJEmSaqQ5CXLHiOhIkSDfnJkf4ywWkiRJaqeakyBfBLwELA/cFxGfobhQT5IkSWp3mnOR3q+BX1eaXo6IbVsvJEmSJKl2mjMPMhGxK8VUb8tVmn/aKhFJkiRJNdScWSwuBPalmA85gH2Az7RyXJIkSVJNNKcGeavMPBB4KzNPArYE1m3dsCRJkqTaaE6CPK38PjUiVgc+Bnq1XkiSJElS7TSnBvnWiFgR+CXwGMUUb79p1agkSZKkGmnOLBYnlw9/HxG3Astl5jutG5YkSZJUG82dxWIroK6+f0SQmb9rxbgkSZKkmphnghwRVwBrAY8DM8vmBEyQJUmS1O40ZwS5H7B+Znp7aUmSJLV7zZnF4klgtdYORJIkSVoUNDqCHBG3UJRSdAWejohHgA/r12fm7q0fniRJktS2miqxGN5mUUiSJEmLiEYT5My8FyAi+gKvZeb0crkTsGrbhCdJkiS1rebUIF8HfFJZnlm2LbCIWDEiro+If0TEMxGxZUR0j4ixEfF8+X2lsm9ExK8jYkJEPBERm1b2M6Ts/3xEDFmYmCRJkiRoXoLcITM/ql8oHy+zkMc9G/hDZn4W+DzwDHAccFdmrgPcVS4D7AKsU34dClwAEBHdgWHA5kB/YFh9Ui1JkiQtqOYkyJMjYtYFeRGxB/Dmgh4wIlYAvghcCkXCnZlvA3sAl5fdLgf2LB/vAfwuCw8BK0ZEL2AnYGxmTsnMt4CxwM4LGpckSZIEzZsH+dvAVRFxbrn8KnDAQhyzLzAZ+G1EfB4YD3wPWDUzXyv7vM6ndc69gVcq279atjXWLkmSJC2wJhPkiFga+E5mbhERXQAy8/0WOOamwBGZ+XBEnM2n5RSUx8iIaLEbk0TEoRTlGay55pottVtJkiS1Q02WWGTmTGCb8vH7LZAcQzHS+2pmPlwuX0+RML9Rlk5Qfp9Urp8IrFHZvk/Z1lh7Q+dxcWb2y8x+PXr0aIFTkCRJUnvVnBrkv0bEzRFxQER8pf5rQQ+Yma8Dr0TEemXTQOBp4GagfiaKIcBN5eObgQPL2Sy2AN4pSzHuAHaMiJXKi/N2LNskSZKkBdacGuTlgP8A21XaErhhIY57BEVd8zLAC8DBFMn6tRFxCPAy8LWy7xjgy8AEYGrZl8ycEhEnA4+W/X6amVMWIiZJkiRp3glyZh7c0gfNzMeBfg2sGthA3wSGNrKfy4DLWjY6LYnipKjZsXNYi5XbS5KkFjDPBDkifksxYjybzPxGq0QkSZIk1VBzSixurTxeDtgL+HfrhCNJkiTVVnNKLH5fXY6Ia4D7Wy0iSZIkqYaaM4vFnNYBerZ0IJIkSdKioDk1yO8xew3y68APWi0iSZIkqYaaU2LRtS0CkSRJkhYFjZZYRMQ6EXFTRDwZEVdHRO+2DEySJEmqhaZqkC+jmMHiq8BfgXPaJCJJkiSphpoqseiamZeUj38ZEY+1RUCSJElSLTWVIC8XEZsA9bcY61RdzkwTZkmSJLU7TSXIrwFnVJZfrywnsF1rBSVJkiTVSqMJcmZu25aBSJIkSYuCBblRiCRJktRumSBLkiRJFSbIkiRJUkWjNcgRsWlTGzqLhSRJktqjpmax+FUT65zFQpIkSe2Ss1hIkiRJFU2NIM8SERsC6wPL1bdl5u9aKyhJkiSpVuaZIEfEMGAARYI8BtgFuB8wQZYkSVK705xZLPYGBgKvZ+bBwOeBFVo1KkmSJKlGmpMgT8vMT4AZEdENmASs0bphSZIkSbXRnBrkcRGxInAJMB54H3iwVaOSJEmSamSeCXJmHlY+vDAi/gB0y8wnWjcsSZIkqTbmWWIREXfVP87MlzLziWqbJEmS1J40dSe95YDOwCoRsRIQ5apuQO82iE2SJElqc02VWHwLOBJYHajeVvpd4NzWDEqSJEmqlabupHc2cHZEHJGZ57RhTJIkSVLNNGcWi4si4rvAF8vle4CLMvPjVotKkiRJqpHmJMjnAx3L7wAHABcA/9taQUmSJEm10tRFeh0ycwbw35n5+cqquyPib60fmiRJktT2mprm7ZHy+8yIWKu+MSL+C5jZqlFJkiRJNdJUiUX9tG5HA3+KiBfK5Trg4NYMSpIkSaqVphLkHhFxVPn4ImDp8vFMYBPgT60ZmCRJklQLTSXISwNd+HQkubpN11aLSJIkSaqhphLk1zLzp20WiSRJkrQIaOoivTlHjiVJkqR2r6kEeWBrHjgilo6Iv0bEreVy34h4OCImRMSoiFimbF+2XJ5Qrq+r7OP4sv3ZiNipNeOVJEnSkqHRBDkzp7Tysb8HPFNZPh04MzPXBt4CDinbDwHeKtvPLPsREesDg4ENgJ2B8yNiaSRJkqSF0NQIcquJiD7ArsBvyuUAtgOuL7tcDuxZPt6jXKZcP7DsvwcwMjM/zMwXgQlA/7Y5A0mSJLVXNUmQgbOAY4FPyuWVgbfLO/cBvAr0Lh/3Bl4BKNe/U/af1d7ANpIkSdICafMEOSJ2AyZl5vg2POahETEuIsZNnjy5rQ4rSZKkxVAtRpC3BnaPiJeAkRSlFWcDK0ZE/bRzfYCJ5eOJwBoA5foVgP9U2xvYZjaZeXFm9svMfj169GjZs5EkSVK70uYJcmYen5l9MrOO4iK7uzNzf4o78+1ddhsC3FQ+vrlcplx/d2Zm2T64nOWiL7AO8EgbnYYkSZLaqaZuFNLWfgCMjIhTgL8Cl5btlwJXRMQEYApFUk1mPhUR1wJPAzOAoZk5s+3DliRJUntS0wQ5M+8B7ikfv0ADs1Bk5nRgn0a2PxU4tfUilCRJ0pKmVrNYSJIkSYskE2RJkiSpwgRZkiRJqjBBliRJkipMkCVJkqQKE2RJkiSpwgRZkiRJqjBBliRJkipMkCVJkqQKE2RJkiSpwgRZkiRJqjBBliRJkipMkCVJkqSKDrUOQK3vlltuqdmxBw0aVLNjS5IkLQhHkCVJkqQKE2RJkiSpwhILSVKLiJOiZsfOYVmzY0tqfxxBliRJkipMkCVJkqQKE2RJkiSpwhpkSZKWALWsEQfrxLV4cQRZkiRJqjBBliRJkipMkCVJkqQKE2RJkiSpwgRZkiRJqjBBliRJkipMkCVJkqQKE2RJkiSpwgRZkiRJqjBBliRJkipMkCVJkqQKE2RJkiSpwgRZkiRJqjBBliRJkipMkCVJkqQKE2RJkiSpwgRZkiRJqmjzBDki1oiIP0XE0xHxVER8r2zvHhFjI+L58vtKZXtExK8jYkJEPBERm1b2NaTs/3xEDGnrc5EkSVL7U4sR5BnA9zNzfWALYGhErA8cB9yVmesAd5XLALsA65RfhwIXQJFQA8OAzYH+wLD6pFqSJElaUG2eIGfma5n5WPn4PeAZoDewB3B52e1yYM/y8R7A77LwELBiRPQCdgLGZuaUzHwLGAvs3IanIkmSpHaoQy0PHhF1wCbAw8Cqmflauep1YNXycW/glcpmr5ZtjbU3dJxDKUafWXPNNVsmeKmF3HLLLTU9/qBBg2p6fEmSFjU1u0gvIroAvweOzMx3q+syM4FsqWNl5sWZ2S8z+/Xo0aOlditJkqR2qCYJckR0pEiOr8rMG8rmN8rSCcrvk8r2icAalc37lG2NtUuSJEkLrBazWARwKfBMZp5RWXUzUD8TxRDgpkr7geVsFlsA75SlGHcAO0bESuXFeTuWbZIkSdICq0UN8tbAAcDfI+Lxsu2HwGnAtRFxCPAy8LVy3Rjgy8AEYCpwMEBmTomIk4FHy34/zcwpbXMKkpYk1olL0pKlzRPkzLwfiEZWD2ygfwJDG9nXZcBlLRedJEmSlnQ1ncVCkqSW4Ci/pJbkraYlSZKkChNkSZIkqcIEWZIkSaowQZYkSZIqvEhPkiRpERAnNTbJV9vIYS12E+PFniPIkiRJUoUJsiRJklRhgixJkiRVmCBLkiRJFSbIkiRJUoUJsiRJklRhgixJkiRVmCBLkiRJFSbIkiRJUoUJsiRJklRhgixJkiRVmCBLkiRJFSbIkiRJUoUJsiRJklRhgixJkiRVmCBLkiRJFSbIkiRJUoUJsiRJklTRodYBSJIkqfZuueWWmh170KBBNTt2QxxBliRJkipMkCVJkqQKE2RJkiSpwgRZkiRJqjBBliRJkipMkCVJkqQKE2RJkiSpwgRZkiRJqjBBliRJkiq8k54kSWp13qVNixNHkCVJkqQKE2RJkiSpYrFPkCNi54h4NiImRMRxtY5HkiRJi7fFOkGOiKWB84BdgPWB/SJi/dpGJUmSpMXZYp0gA/2BCZn5QmZ+BIwE9qhxTJIkSVqMRWbWOoYFFhF7Aztn5v+WywcAm2fm4XP0OxQ4tFxcD3i2TQOtvVWAN2sdhBrl67Po8zVa9PkaLfp8jRZ9S+Jr9JnM7DFn4xIxzVtmXgxcXOs4aiUixmVmv1rHoYb5+iz6fI0Wfb5Giz5fo0Wfr9GnFvcSi4nAGpXlPmWbJEmStEAW9wT5UWCdiOgbEcsAg4GbaxyTJEmSFmOLdYlFZs6IiMOBO4Clgcsy86kah7UoWmLLSxYTvj6LPl+jRZ+v0aLP12jR52tUWqwv0pMkSZJa2uJeYiFJkiS1KBNkSZIkqcIEeTETETMj4vHKV91C7u+liFilZaLTnCIiI+LKynKHiJgcEbeWy7vX3yI9Ik6MiKPLx/dEhFPtLKSIWDUiro6IFyJifEQ8GBF71TouNayl39+k9qLyu/FURPwtIr4fEU3mcBFRFxFPlo/7RcSv2yba9mGxvkhvCTUtM7/Q0IqICIq68k/aOCY17gNgw4jolJnTgB2oTEWYmTfjzCutovx9uBG4PDO/XrZ9Bth9jn4dMnNGKxx/6cyc2dL7bed8f5sPETET+DvQEZgB/A44s6nnqPzQsVVmXt0WMTYSwxeA1TNzzHxuVwc8Q3Gzr2WA+4DDlpCfiVm/GxHRE7ga6AYMa87GmTkOGNd64bU/jiAv5spPiM9GxO+AJ4E1IuKYiHg0Ip6IiJPKfstHxG3lJ88nI2Lfym6OiIjHIuLvEfHZmpxI+zYG2LV8vB9wTf2KiDgoIs5tbMOIWCoiRkTEKa0cY3u0HfBRZl5Y35CZL2fmOeXzfnNE3A3cFRHdI+LG8nfmoYjYGCAiukTEb8vfjSci4qtl+47laPRjEXFdRHQp21+KiNMj4jHguPI75bp1qsuat0be335Zvof9vf59LCJ+Whl1nhgRvy3b/yciHinbL4qIpcv29yPi1PL98KGIWLV2Z7lQpmXmFzJzA4oP37sw74SpDvj6/BwkIlp6MO0LwJcXcNt/lonixsD6wJ4tFlVFK5xzi8nMSRR3Bz48CkuXvxf1f/e/Nec2ETGg8p/Lxt7XLoiIceUo9UmVbU+LiKfLvsPLtn3K38O/RcR9ZVuDcZTHviciro+If0TEVeUH3kWaCfLip1PlD8Hosm0d4PzyTXK9crk/xZvQZhHxRWBn4N+Z+fnM3BD4Q2Wfb2bmpsAFwNFtdiZLjpHA4IhYjuJN/eFmbtcBuAp4PjN/1FrBtWMbAE0lpJsCe2fml4CTgL9m5sbADylG4gB+DLyTmRuV6+6OoiTpR8D25e/NOOCoyn7/k5mbZuapwDvlaBnAwcBvW+rk2ql5vb/1o3hf+zywPfDLiOiVmT8pk6YBwBTg3Ij4HLAvsHW5biawf7nP5YGHMvPzFKOQ32yj82s185E0nQb8v/I5/r95JDV/joibgafLD+vnlwnO2IgYExF7l303i4h7oyhjuiMiepXt95QfGB+JiOci4v9Fcc+CnwL7ljHsGxFfqrzuf42Irs043xnAX4C1I+KbZfx/i4jfR0Tn8vgjIuLCMul7LiJ2K9ubdc4t9+q0vMx8gWJ6257AIRTvU/8N/DfwzYjo28Tmc72vle0nlHfR2xj4UkRsHBErA3sBG5R96wdrfgLsVP4O1f9Xrqk4NgGOpPhQ81/A1gv5FLS6RfYTkho1278go/iX08uZ+VDZtGP59ddyuQvFH5g/A7+KiNOBWzPzz5V93lB+Hw98pfVCXzJl5hPl67QfxWhyc10EXFsmWlpIEXEesA3wEXAeMDYzp5SrtwG+CpCZd0fEyhHRjSIJG1y/j8x8q/wjuz7wQDkIsgzwYOVQoyqPfwMcHBFHUSRr/Vvj3NqReb2/bQNcU5auvBER91L8Ib65HJG6EjgjM8dHMUf+ZsCj5evUCZhU7ucj4Nby8XiK0dfFXma+EMUoeU9gD8pkJSKWpfh5/SNwHHB0ZtYni4c20g+KD5EbZuaLZTJcR/Gz35Oi1OGyiOgInAPskZmToxjVPxX4RrmPDpnZPyK+DAzLzO0j4idAv8w8vIzhFmBoZj4QxX9jps/rXMskeCBFovZIZl5Stp9CkaidU3ato/i9Wwv4U0SsDRzYnHNu3rO+SNgR2Lj+AwuwAsXf/eca6T/X+1r58Gvlz0MHoBfFa/00xetxaRQj0PW/Nw8AIyLiWj7NIRqL4yOK1+hVgIh4nOJ1uX9BT7gtmCC3Dx9UHgfw88y8aM5OEbEpxb+1TomIuzLzp+WqD8vvM/FnorXcDAynGOFauZnb/AXYNiJ+lZnz/IOhuTxFmfQCZObQcvS3vg7vgwa3mregSK73a2R9db+/p/iX993A+Mz8zwIec0nW3NfpRODVzKwfpQ+K+vPjG+j7cX56E4D2+r7XVLLS3H6PVBLFbYDrynrf1yPiT2X7esCGwNjyg8jSwGuV/VcHYOoaifUB4IyIuAq4oT6RasRaZYKVwE2ZeXs5An0KsCLFoNAdlf7XljE/HxEvAJ+dj3NeZEXEf1H87E6i+Fk/IjPvmKNP3Xzsry/Ff5D/uxwIGAEsV96QrT/Fh5G9gcOB7TLz2xGxOUX54PiI2KyJOAbwaZ4Bi8nvnCUW7c8dwDfi05rI3hHRMyJWB6Zm5pXALyk+JavtXAaclJl/n49tLqUYcb42FuF6uEXY3cByEfGdSlvnRvr+mfLf7+Wb+ZuZ+S4wFhha3ykiVgIeArYuR6Lq6/vXbWin5QebOyjKlyyvWHh/pvjX/NIR0QP4IvBIRAyiGBX7bqXvXcDeUVzQRBR15p9p84jbUCNJ0xfKr76Z+ceGNmuiX3M+nATwVGX7jTJzx8r6eQ7AZOZpwP9SjPI/EE1fC/PP8jibZOaJZdsI4PDM3IiiXGq56u7nPBwLf841Vf7sXwicW37QuwP4TjmaT0SsGxHLN7GLht7XulGc+ztR1OTvUq7rAqxQXlD5fxTlTUTEWpn5cGb+BJgMrLEAcSzSTJDbmfKX/GrgwYj4O3A90BXYiOIPyeMUI1pe9NWGMvPVzJzvKXYy8wyKcpkrYh5T+mh25R+OPSlq6V6MiEeAy4EfNND9RIp6/ScoajSHlO2nACtFeTEKsG1mTgYOAq4p+z9IMSrVmKuAT4CGkhPNn9HAE8DfKD4AHZuZr1PUgPemfI+LiJ9m5tMUteJ/LF+nsRT/Nm6X5iNpeo/ib0K95iY1DwBfjaIWeVWK/4ZBMaNEj4jYsty+Y0RsMI9wZ4uhTLb+npmnA4/S9O9TQ7oCr5XnsP8c6/YpY16Lovb1WRbPRK6+Pv8p4E6K95P6C+l+Q1EK8VgU07pdRNMjtA29r/2N4m/NPyhyiAfKvl2BW8vfofv59HqLX0Zxkd+TFP/t/NsCxLFI81bTktSKopjbeoXM/HGtY1H7EnNP83YFRQ32J+UH6lOAQRQjppMpPjBOpUgQV6YYeT27kX6bMHut8lLA+RSJ8Stl39Mzc2wUF6L+mqJUoQNwVmZeEhH3lPsYV1/elJl1EdG9jKEj8HOK8o1tKT5IPgUclJnVf8nXn28dxTU0G87R/h3g2DL2h4GumXlQWSYwneLizm7AUZl5axPPzWznrCWbCbIktZIoZmJYi6Jm781axyMtjIjokpnvRzGzwSMUM4S8Xuu4GlMmyLdm5vW1jkWLn8V26FuSFnWZ6V371J7cGhErUszccvKinBxLC8sRZEmStMiIiI0oykWqPszMzWsRj5ZMJsiSJElShVfFS5IkSRUmyJIkSVKFCbIkLUIiYrWIGBkR/4yI8RExprEbkUTEihFxWBvF9e2IOLAtjiVJtWYNsiQtIqK4V+9fKG6RfGHZ9nmgW2b+uYH+dTQwL2wrxNUhM2e05jEkaVHiCLIkLTq2BT6uT44B6u9wFRF3RcRj5d2r9ihXnwasVd5h65cAEXFMRDwaEU9ERP2dtoiIH0fEsxFxf0RcU97AhIj4QkQ8VPYfXd52loi4JyLOiohxwPci4sTKNmtFxB/KEe4/198aOCL2qb87V0Tc1wbPlyS1CudBlqRFx4bA+AbapwN7Zea75R3JHoqIm4HjgA0z8wsAEbEjsA7Qn+IOYTdHxBeBacBXgc9T3L3sscpxfgcckZn3RsRPKW5Ff2S5bpnM7Ffu+8RKPBcD387M5yNic4o7rG0H/ATYKTMnlvPlStJiyQRZkhZ9AfysTHY/AXoDqzbQb8fy66/lcheKhLkrcFNmTgemR8QtABGxArBiZt5b9r8cuK6yv1FzBRLRBdgKuK6oCAFg2fL7A8CIiLgWuGEBzlOSFgkmyJK06HgK2LuB9v2BHsBmmflxRLwELNdAvwB+npkXzdYYcWQDfZvjgwbalgLerh+1/v/t3L+rT3Ecx/HnayKZLZJBBgaL2WDGYDAhMdz8A7JIdossZLP5D2SgKEl+FNdgwopuutz9ZTifW2ch3eX71X0+tvM55/T+dKZ3r96fM9f28kiUTwBvkhxtu7bF2pK0MM4gS9LyeALsSLKyuZDkCLAf+Daa4+PjGuAXUzq86RFwaaS8JNmbZA9Tsnsqyc5x7yRA23XgR5Jj4/3zwFP+ou1P4HOSM6NGxkFCkhxo+7LtdeA7sG/LX0KSFsgEWZKWRNsmOQ3cSnKVafb4C3ADuJ1kFXgNfBzPryV5nuQD8LDtlSSHgBdj/GEDONf21ZhZfg98BVaB9VH2AnA3yS7gE3DxH7Z6FriT5BrTTPMD4B1wM8lBpiT78ViTpP+Ov3mTpG0gye62G6MRfgastH276H1J0jIyQZak7eFeksNMs8v3bY4l6c9MkCVJkqQZD+lJkiRJMzbIkiRJ0owNsiRJkjRjgyxJkiTN2CBLkiRJM78BvVqjzUH4Bg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5" name="Picture 5"/>
          <p:cNvPicPr>
            <a:picLocks noChangeAspect="1" noChangeArrowheads="1"/>
          </p:cNvPicPr>
          <p:nvPr/>
        </p:nvPicPr>
        <p:blipFill>
          <a:blip r:embed="rId3"/>
          <a:srcRect/>
          <a:stretch>
            <a:fillRect/>
          </a:stretch>
        </p:blipFill>
        <p:spPr bwMode="auto">
          <a:xfrm>
            <a:off x="214282" y="1500180"/>
            <a:ext cx="2928957" cy="3214710"/>
          </a:xfrm>
          <a:prstGeom prst="rect">
            <a:avLst/>
          </a:prstGeom>
          <a:noFill/>
          <a:ln w="9525">
            <a:noFill/>
            <a:miter lim="800000"/>
            <a:headEnd/>
            <a:tailEnd/>
          </a:ln>
          <a:effectLst/>
        </p:spPr>
      </p:pic>
      <p:pic>
        <p:nvPicPr>
          <p:cNvPr id="46086" name="Picture 6"/>
          <p:cNvPicPr>
            <a:picLocks noChangeAspect="1" noChangeArrowheads="1"/>
          </p:cNvPicPr>
          <p:nvPr/>
        </p:nvPicPr>
        <p:blipFill>
          <a:blip r:embed="rId4"/>
          <a:srcRect/>
          <a:stretch>
            <a:fillRect/>
          </a:stretch>
        </p:blipFill>
        <p:spPr bwMode="auto">
          <a:xfrm>
            <a:off x="3357554" y="1500180"/>
            <a:ext cx="2786082" cy="3214710"/>
          </a:xfrm>
          <a:prstGeom prst="rect">
            <a:avLst/>
          </a:prstGeom>
          <a:noFill/>
          <a:ln w="9525">
            <a:noFill/>
            <a:miter lim="800000"/>
            <a:headEnd/>
            <a:tailEnd/>
          </a:ln>
          <a:effectLst/>
        </p:spPr>
      </p:pic>
      <p:pic>
        <p:nvPicPr>
          <p:cNvPr id="46088" name="Picture 8"/>
          <p:cNvPicPr>
            <a:picLocks noChangeAspect="1" noChangeArrowheads="1"/>
          </p:cNvPicPr>
          <p:nvPr/>
        </p:nvPicPr>
        <p:blipFill>
          <a:blip r:embed="rId5"/>
          <a:srcRect/>
          <a:stretch>
            <a:fillRect/>
          </a:stretch>
        </p:blipFill>
        <p:spPr bwMode="auto">
          <a:xfrm>
            <a:off x="6429388" y="1500180"/>
            <a:ext cx="2579684" cy="321471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308</Words>
  <Application>Microsoft Office PowerPoint</Application>
  <PresentationFormat>On-screen Show (16:9)</PresentationFormat>
  <Paragraphs>42</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WEB PROPOSAL</vt:lpstr>
      <vt:lpstr>SlidesGo Final Pages</vt:lpstr>
      <vt:lpstr>WAREHOUSEIFY</vt:lpstr>
      <vt:lpstr>PROJECT TITLE</vt:lpstr>
      <vt:lpstr>INTRODUCTION</vt:lpstr>
      <vt:lpstr>OBJECTIVE</vt:lpstr>
      <vt:lpstr>EXISTING PROBLEM</vt:lpstr>
      <vt:lpstr>PROPOSED SOLUTION</vt:lpstr>
      <vt:lpstr>MAJOR REQUIREMENTS</vt:lpstr>
      <vt:lpstr>OUR DATASET</vt:lpstr>
      <vt:lpstr>DATA EXPLORATION</vt:lpstr>
      <vt:lpstr>DATA EXPLORATION</vt:lpstr>
      <vt:lpstr>AN OUTLOOK OF OUR WEB APPLICATION</vt:lpstr>
      <vt:lpstr>SIGNUP PAGE</vt:lpstr>
      <vt:lpstr>PREDICTION SITE</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MAHIMA MANIGANDAN</dc:creator>
  <cp:lastModifiedBy>HP</cp:lastModifiedBy>
  <cp:revision>106</cp:revision>
  <dcterms:modified xsi:type="dcterms:W3CDTF">2020-07-25T08:11:35Z</dcterms:modified>
</cp:coreProperties>
</file>